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7" r:id="rId2"/>
    <p:sldId id="270" r:id="rId3"/>
    <p:sldId id="279" r:id="rId4"/>
    <p:sldId id="258" r:id="rId5"/>
    <p:sldId id="280" r:id="rId6"/>
    <p:sldId id="282" r:id="rId7"/>
    <p:sldId id="283" r:id="rId8"/>
    <p:sldId id="299" r:id="rId9"/>
    <p:sldId id="300" r:id="rId10"/>
    <p:sldId id="293" r:id="rId11"/>
    <p:sldId id="287" r:id="rId12"/>
    <p:sldId id="286" r:id="rId13"/>
    <p:sldId id="298" r:id="rId14"/>
    <p:sldId id="301" r:id="rId15"/>
    <p:sldId id="295" r:id="rId16"/>
    <p:sldId id="302" r:id="rId17"/>
    <p:sldId id="296" r:id="rId18"/>
    <p:sldId id="297" r:id="rId19"/>
    <p:sldId id="290" r:id="rId20"/>
    <p:sldId id="291" r:id="rId21"/>
    <p:sldId id="288" r:id="rId22"/>
    <p:sldId id="289" r:id="rId2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7315" autoAdjust="0"/>
  </p:normalViewPr>
  <p:slideViewPr>
    <p:cSldViewPr snapToGrid="0">
      <p:cViewPr varScale="1">
        <p:scale>
          <a:sx n="74" d="100"/>
          <a:sy n="74" d="100"/>
        </p:scale>
        <p:origin x="129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7196B3FA-918E-41D9-AD08-A83215B4EADA}" type="datetimeFigureOut">
              <a:rPr kumimoji="1" lang="ja-JP" altLang="en-US" smtClean="0"/>
              <a:t>2014/10/14</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850D348-160D-4666-81EF-29AAE2FDF529}" type="slidenum">
              <a:rPr kumimoji="1" lang="ja-JP" altLang="en-US" smtClean="0"/>
              <a:t>‹#›</a:t>
            </a:fld>
            <a:endParaRPr kumimoji="1" lang="ja-JP" altLang="en-US"/>
          </a:p>
        </p:txBody>
      </p:sp>
    </p:spTree>
    <p:extLst>
      <p:ext uri="{BB962C8B-B14F-4D97-AF65-F5344CB8AC3E}">
        <p14:creationId xmlns:p14="http://schemas.microsoft.com/office/powerpoint/2010/main" val="2660348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85A91B73-D8D1-4B73-8E67-98087AA4A0AD}" type="datetimeFigureOut">
              <a:rPr kumimoji="1" lang="ja-JP" altLang="en-US" smtClean="0"/>
              <a:t>2014/10/14</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A168BB2-21A2-4521-8DB7-0807E4CD41BC}" type="slidenum">
              <a:rPr kumimoji="1" lang="ja-JP" altLang="en-US" smtClean="0"/>
              <a:t>‹#›</a:t>
            </a:fld>
            <a:endParaRPr kumimoji="1" lang="ja-JP" altLang="en-US"/>
          </a:p>
        </p:txBody>
      </p:sp>
    </p:spTree>
    <p:extLst>
      <p:ext uri="{BB962C8B-B14F-4D97-AF65-F5344CB8AC3E}">
        <p14:creationId xmlns:p14="http://schemas.microsoft.com/office/powerpoint/2010/main" val="15201387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78723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10</a:t>
            </a:fld>
            <a:endParaRPr kumimoji="1" lang="ja-JP" altLang="en-US"/>
          </a:p>
        </p:txBody>
      </p:sp>
    </p:spTree>
    <p:extLst>
      <p:ext uri="{BB962C8B-B14F-4D97-AF65-F5344CB8AC3E}">
        <p14:creationId xmlns:p14="http://schemas.microsoft.com/office/powerpoint/2010/main" val="2215079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12</a:t>
            </a:fld>
            <a:endParaRPr kumimoji="1" lang="ja-JP" altLang="en-US"/>
          </a:p>
        </p:txBody>
      </p:sp>
    </p:spTree>
    <p:extLst>
      <p:ext uri="{BB962C8B-B14F-4D97-AF65-F5344CB8AC3E}">
        <p14:creationId xmlns:p14="http://schemas.microsoft.com/office/powerpoint/2010/main" val="4053319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13</a:t>
            </a:fld>
            <a:endParaRPr kumimoji="1" lang="ja-JP" altLang="en-US"/>
          </a:p>
        </p:txBody>
      </p:sp>
    </p:spTree>
    <p:extLst>
      <p:ext uri="{BB962C8B-B14F-4D97-AF65-F5344CB8AC3E}">
        <p14:creationId xmlns:p14="http://schemas.microsoft.com/office/powerpoint/2010/main" val="1029513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14</a:t>
            </a:fld>
            <a:endParaRPr kumimoji="1" lang="ja-JP" altLang="en-US"/>
          </a:p>
        </p:txBody>
      </p:sp>
    </p:spTree>
    <p:extLst>
      <p:ext uri="{BB962C8B-B14F-4D97-AF65-F5344CB8AC3E}">
        <p14:creationId xmlns:p14="http://schemas.microsoft.com/office/powerpoint/2010/main" val="2821102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15</a:t>
            </a:fld>
            <a:endParaRPr kumimoji="1" lang="ja-JP" altLang="en-US"/>
          </a:p>
        </p:txBody>
      </p:sp>
    </p:spTree>
    <p:extLst>
      <p:ext uri="{BB962C8B-B14F-4D97-AF65-F5344CB8AC3E}">
        <p14:creationId xmlns:p14="http://schemas.microsoft.com/office/powerpoint/2010/main" val="2191278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16</a:t>
            </a:fld>
            <a:endParaRPr kumimoji="1" lang="ja-JP" altLang="en-US"/>
          </a:p>
        </p:txBody>
      </p:sp>
    </p:spTree>
    <p:extLst>
      <p:ext uri="{BB962C8B-B14F-4D97-AF65-F5344CB8AC3E}">
        <p14:creationId xmlns:p14="http://schemas.microsoft.com/office/powerpoint/2010/main" val="377744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17</a:t>
            </a:fld>
            <a:endParaRPr kumimoji="1" lang="ja-JP" altLang="en-US"/>
          </a:p>
        </p:txBody>
      </p:sp>
    </p:spTree>
    <p:extLst>
      <p:ext uri="{BB962C8B-B14F-4D97-AF65-F5344CB8AC3E}">
        <p14:creationId xmlns:p14="http://schemas.microsoft.com/office/powerpoint/2010/main" val="1570380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18</a:t>
            </a:fld>
            <a:endParaRPr kumimoji="1" lang="ja-JP" altLang="en-US"/>
          </a:p>
        </p:txBody>
      </p:sp>
    </p:spTree>
    <p:extLst>
      <p:ext uri="{BB962C8B-B14F-4D97-AF65-F5344CB8AC3E}">
        <p14:creationId xmlns:p14="http://schemas.microsoft.com/office/powerpoint/2010/main" val="23788338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19</a:t>
            </a:fld>
            <a:endParaRPr kumimoji="1" lang="ja-JP" altLang="en-US"/>
          </a:p>
        </p:txBody>
      </p:sp>
    </p:spTree>
    <p:extLst>
      <p:ext uri="{BB962C8B-B14F-4D97-AF65-F5344CB8AC3E}">
        <p14:creationId xmlns:p14="http://schemas.microsoft.com/office/powerpoint/2010/main" val="322002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20</a:t>
            </a:fld>
            <a:endParaRPr kumimoji="1" lang="ja-JP" altLang="en-US"/>
          </a:p>
        </p:txBody>
      </p:sp>
    </p:spTree>
    <p:extLst>
      <p:ext uri="{BB962C8B-B14F-4D97-AF65-F5344CB8AC3E}">
        <p14:creationId xmlns:p14="http://schemas.microsoft.com/office/powerpoint/2010/main" val="3111888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2</a:t>
            </a:fld>
            <a:endParaRPr kumimoji="1" lang="ja-JP" altLang="en-US"/>
          </a:p>
        </p:txBody>
      </p:sp>
    </p:spTree>
    <p:extLst>
      <p:ext uri="{BB962C8B-B14F-4D97-AF65-F5344CB8AC3E}">
        <p14:creationId xmlns:p14="http://schemas.microsoft.com/office/powerpoint/2010/main" val="13837745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21</a:t>
            </a:fld>
            <a:endParaRPr kumimoji="1" lang="ja-JP" altLang="en-US"/>
          </a:p>
        </p:txBody>
      </p:sp>
    </p:spTree>
    <p:extLst>
      <p:ext uri="{BB962C8B-B14F-4D97-AF65-F5344CB8AC3E}">
        <p14:creationId xmlns:p14="http://schemas.microsoft.com/office/powerpoint/2010/main" val="31118881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22</a:t>
            </a:fld>
            <a:endParaRPr kumimoji="1" lang="ja-JP" altLang="en-US"/>
          </a:p>
        </p:txBody>
      </p:sp>
    </p:spTree>
    <p:extLst>
      <p:ext uri="{BB962C8B-B14F-4D97-AF65-F5344CB8AC3E}">
        <p14:creationId xmlns:p14="http://schemas.microsoft.com/office/powerpoint/2010/main" val="3706476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3</a:t>
            </a:fld>
            <a:endParaRPr kumimoji="1" lang="ja-JP" altLang="en-US"/>
          </a:p>
        </p:txBody>
      </p:sp>
    </p:spTree>
    <p:extLst>
      <p:ext uri="{BB962C8B-B14F-4D97-AF65-F5344CB8AC3E}">
        <p14:creationId xmlns:p14="http://schemas.microsoft.com/office/powerpoint/2010/main" val="2390035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4</a:t>
            </a:fld>
            <a:endParaRPr kumimoji="1" lang="ja-JP" altLang="en-US"/>
          </a:p>
        </p:txBody>
      </p:sp>
    </p:spTree>
    <p:extLst>
      <p:ext uri="{BB962C8B-B14F-4D97-AF65-F5344CB8AC3E}">
        <p14:creationId xmlns:p14="http://schemas.microsoft.com/office/powerpoint/2010/main" val="1162120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5</a:t>
            </a:fld>
            <a:endParaRPr kumimoji="1" lang="ja-JP" altLang="en-US"/>
          </a:p>
        </p:txBody>
      </p:sp>
    </p:spTree>
    <p:extLst>
      <p:ext uri="{BB962C8B-B14F-4D97-AF65-F5344CB8AC3E}">
        <p14:creationId xmlns:p14="http://schemas.microsoft.com/office/powerpoint/2010/main" val="1911244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6</a:t>
            </a:fld>
            <a:endParaRPr kumimoji="1" lang="ja-JP" altLang="en-US"/>
          </a:p>
        </p:txBody>
      </p:sp>
    </p:spTree>
    <p:extLst>
      <p:ext uri="{BB962C8B-B14F-4D97-AF65-F5344CB8AC3E}">
        <p14:creationId xmlns:p14="http://schemas.microsoft.com/office/powerpoint/2010/main" val="3931742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7</a:t>
            </a:fld>
            <a:endParaRPr kumimoji="1" lang="ja-JP" altLang="en-US"/>
          </a:p>
        </p:txBody>
      </p:sp>
    </p:spTree>
    <p:extLst>
      <p:ext uri="{BB962C8B-B14F-4D97-AF65-F5344CB8AC3E}">
        <p14:creationId xmlns:p14="http://schemas.microsoft.com/office/powerpoint/2010/main" val="3906755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8</a:t>
            </a:fld>
            <a:endParaRPr kumimoji="1" lang="ja-JP" altLang="en-US"/>
          </a:p>
        </p:txBody>
      </p:sp>
    </p:spTree>
    <p:extLst>
      <p:ext uri="{BB962C8B-B14F-4D97-AF65-F5344CB8AC3E}">
        <p14:creationId xmlns:p14="http://schemas.microsoft.com/office/powerpoint/2010/main" val="4122036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BA168BB2-21A2-4521-8DB7-0807E4CD41BC}" type="slidenum">
              <a:rPr kumimoji="1" lang="ja-JP" altLang="en-US" smtClean="0"/>
              <a:t>9</a:t>
            </a:fld>
            <a:endParaRPr kumimoji="1" lang="ja-JP" altLang="en-US"/>
          </a:p>
        </p:txBody>
      </p:sp>
    </p:spTree>
    <p:extLst>
      <p:ext uri="{BB962C8B-B14F-4D97-AF65-F5344CB8AC3E}">
        <p14:creationId xmlns:p14="http://schemas.microsoft.com/office/powerpoint/2010/main" val="2124623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843BB7D-F4A5-4045-AC95-24712CFE0F5C}" type="datetimeFigureOut">
              <a:rPr kumimoji="1" lang="ja-JP" altLang="en-US" smtClean="0"/>
              <a:t>2014/10/14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4284769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843BB7D-F4A5-4045-AC95-24712CFE0F5C}" type="datetimeFigureOut">
              <a:rPr kumimoji="1" lang="ja-JP" altLang="en-US" smtClean="0"/>
              <a:t>2014/10/14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127249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843BB7D-F4A5-4045-AC95-24712CFE0F5C}" type="datetimeFigureOut">
              <a:rPr kumimoji="1" lang="ja-JP" altLang="en-US" smtClean="0"/>
              <a:t>2014/10/14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119438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843BB7D-F4A5-4045-AC95-24712CFE0F5C}" type="datetimeFigureOut">
              <a:rPr kumimoji="1" lang="ja-JP" altLang="en-US" smtClean="0"/>
              <a:t>2014/10/14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841719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843BB7D-F4A5-4045-AC95-24712CFE0F5C}" type="datetimeFigureOut">
              <a:rPr kumimoji="1" lang="ja-JP" altLang="en-US" smtClean="0"/>
              <a:t>2014/10/14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1082443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843BB7D-F4A5-4045-AC95-24712CFE0F5C}" type="datetimeFigureOut">
              <a:rPr kumimoji="1" lang="ja-JP" altLang="en-US" smtClean="0"/>
              <a:t>2014/10/14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3578312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843BB7D-F4A5-4045-AC95-24712CFE0F5C}" type="datetimeFigureOut">
              <a:rPr kumimoji="1" lang="ja-JP" altLang="en-US" smtClean="0"/>
              <a:t>2014/10/14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3723095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843BB7D-F4A5-4045-AC95-24712CFE0F5C}" type="datetimeFigureOut">
              <a:rPr kumimoji="1" lang="ja-JP" altLang="en-US" smtClean="0"/>
              <a:t>2014/10/14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13947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3BB7D-F4A5-4045-AC95-24712CFE0F5C}" type="datetimeFigureOut">
              <a:rPr kumimoji="1" lang="ja-JP" altLang="en-US" smtClean="0"/>
              <a:t>2014/10/14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144078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843BB7D-F4A5-4045-AC95-24712CFE0F5C}" type="datetimeFigureOut">
              <a:rPr kumimoji="1" lang="ja-JP" altLang="en-US" smtClean="0"/>
              <a:t>2014/10/14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178180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843BB7D-F4A5-4045-AC95-24712CFE0F5C}" type="datetimeFigureOut">
              <a:rPr kumimoji="1" lang="ja-JP" altLang="en-US" smtClean="0"/>
              <a:t>2014/10/14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4142113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43BB7D-F4A5-4045-AC95-24712CFE0F5C}" type="datetimeFigureOut">
              <a:rPr kumimoji="1" lang="ja-JP" altLang="en-US" smtClean="0"/>
              <a:t>2014/10/14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5ACA4-C7D0-47B4-A219-E1FB1220C9F8}" type="slidenum">
              <a:rPr kumimoji="1" lang="ja-JP" altLang="en-US" smtClean="0"/>
              <a:t>‹#›</a:t>
            </a:fld>
            <a:endParaRPr kumimoji="1" lang="ja-JP" altLang="en-US"/>
          </a:p>
        </p:txBody>
      </p:sp>
    </p:spTree>
    <p:extLst>
      <p:ext uri="{BB962C8B-B14F-4D97-AF65-F5344CB8AC3E}">
        <p14:creationId xmlns:p14="http://schemas.microsoft.com/office/powerpoint/2010/main" val="1487512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08644" y="2317350"/>
            <a:ext cx="7823684" cy="1037977"/>
          </a:xfrm>
        </p:spPr>
        <p:txBody>
          <a:bodyPr anchor="ctr" anchorCtr="0">
            <a:normAutofit/>
          </a:bodyPr>
          <a:lstStyle/>
          <a:p>
            <a:r>
              <a:rPr lang="ja-JP" altLang="en-US" sz="2300" dirty="0">
                <a:latin typeface="メイリオ" panose="020B0604030504040204" pitchFamily="50" charset="-128"/>
                <a:ea typeface="メイリオ" panose="020B0604030504040204" pitchFamily="50" charset="-128"/>
                <a:cs typeface="メイリオ" panose="020B0604030504040204" pitchFamily="50" charset="-128"/>
              </a:rPr>
              <a:t>－行動援護を利用した外出時</a:t>
            </a:r>
            <a:r>
              <a:rPr lang="ja-JP" altLang="en-US" sz="2300" dirty="0" smtClean="0">
                <a:latin typeface="メイリオ" panose="020B0604030504040204" pitchFamily="50" charset="-128"/>
                <a:ea typeface="メイリオ" panose="020B0604030504040204" pitchFamily="50" charset="-128"/>
                <a:cs typeface="メイリオ" panose="020B0604030504040204" pitchFamily="50" charset="-128"/>
              </a:rPr>
              <a:t>の支援</a:t>
            </a:r>
            <a:r>
              <a:rPr lang="ja-JP" altLang="en-US" sz="23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300" dirty="0" smtClean="0">
                <a:latin typeface="メイリオ" panose="020B0604030504040204" pitchFamily="50" charset="-128"/>
                <a:ea typeface="メイリオ" panose="020B0604030504040204" pitchFamily="50" charset="-128"/>
                <a:cs typeface="メイリオ" panose="020B0604030504040204" pitchFamily="50" charset="-128"/>
              </a:rPr>
              <a:t>手順書を</a:t>
            </a:r>
            <a:r>
              <a:rPr lang="ja-JP" altLang="en-US" sz="2300" dirty="0">
                <a:latin typeface="メイリオ" panose="020B0604030504040204" pitchFamily="50" charset="-128"/>
                <a:ea typeface="メイリオ" panose="020B0604030504040204" pitchFamily="50" charset="-128"/>
                <a:cs typeface="メイリオ" panose="020B0604030504040204" pitchFamily="50" charset="-128"/>
              </a:rPr>
              <a:t>作成する－</a:t>
            </a:r>
            <a:endParaRPr kumimoji="1" lang="ja-JP" altLang="en-US" sz="2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サブタイトル 2"/>
          <p:cNvSpPr>
            <a:spLocks noGrp="1"/>
          </p:cNvSpPr>
          <p:nvPr>
            <p:ph type="subTitle" idx="1"/>
          </p:nvPr>
        </p:nvSpPr>
        <p:spPr>
          <a:xfrm>
            <a:off x="2483768" y="4509120"/>
            <a:ext cx="6400800" cy="1080120"/>
          </a:xfrm>
        </p:spPr>
        <p:txBody>
          <a:bodyPr>
            <a:normAutofit/>
          </a:bodyPr>
          <a:lstStyle/>
          <a:p>
            <a:pPr algn="r"/>
            <a:r>
              <a:rPr lang="ja-JP" altLang="en-US" sz="30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林　克也</a:t>
            </a:r>
          </a:p>
          <a:p>
            <a:pPr algn="r"/>
            <a:r>
              <a:rPr lang="ja-JP" altLang="en-US" sz="19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国立障害者リハビリテーション</a:t>
            </a:r>
            <a:r>
              <a:rPr kumimoji="1" lang="ja-JP" altLang="en-US" sz="19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rPr>
              <a:t>センター学院</a:t>
            </a:r>
            <a:endParaRPr kumimoji="1" lang="en-US" altLang="ja-JP" sz="1900" dirty="0" smtClean="0">
              <a:solidFill>
                <a:schemeClr val="tx1">
                  <a:lumMod val="65000"/>
                  <a:lumOff val="3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0" y="0"/>
            <a:ext cx="1187624" cy="685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日目</a:t>
            </a:r>
            <a:endParaRPr kumimoji="1"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13:30</a:t>
            </a:r>
          </a:p>
        </p:txBody>
      </p:sp>
      <p:sp>
        <p:nvSpPr>
          <p:cNvPr id="5" name="正方形/長方形 4"/>
          <p:cNvSpPr/>
          <p:nvPr/>
        </p:nvSpPr>
        <p:spPr>
          <a:xfrm>
            <a:off x="980866" y="822171"/>
            <a:ext cx="1826141" cy="584775"/>
          </a:xfrm>
          <a:prstGeom prst="rect">
            <a:avLst/>
          </a:prstGeom>
        </p:spPr>
        <p:txBody>
          <a:bodyPr wrap="none">
            <a:spAutoFit/>
          </a:bodyPr>
          <a:lstStyle/>
          <a:p>
            <a:r>
              <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演習</a:t>
            </a:r>
            <a:r>
              <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タイトル 1"/>
          <p:cNvSpPr txBox="1">
            <a:spLocks/>
          </p:cNvSpPr>
          <p:nvPr/>
        </p:nvSpPr>
        <p:spPr>
          <a:xfrm>
            <a:off x="1195945" y="1406945"/>
            <a:ext cx="7988424" cy="103797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障害特性の理解とプランニング</a:t>
            </a:r>
            <a:r>
              <a:rPr lang="en-US" altLang="ja-JP" sz="4000" dirty="0" smtClean="0">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1187624" y="5949280"/>
            <a:ext cx="7956376" cy="90872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72000" rtlCol="0" anchor="ctr" anchorCtr="0"/>
          <a:lstStyle/>
          <a:p>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65799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演習①</a:t>
            </a:r>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発表とまとめ（</a:t>
            </a:r>
            <a:r>
              <a:rPr lang="en-US" altLang="ja-JP" sz="36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分）</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4851400"/>
          </a:xfrm>
        </p:spPr>
        <p:txBody>
          <a:bodyPr>
            <a:noAutofit/>
          </a:bodyPr>
          <a:lstStyle/>
          <a:p>
            <a:pPr marL="450850" indent="-450850">
              <a:buFont typeface="+mj-lt"/>
              <a:buAutoNum type="arabicPeriod"/>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0850" indent="-450850">
              <a:buFont typeface="+mj-lt"/>
              <a:buAutoNum type="arabicPeriod"/>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２～３グループに発表してもらいます。</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buFont typeface="+mj-lt"/>
              <a:buAutoNum type="arabicPeriod"/>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buFont typeface="+mj-lt"/>
              <a:buAutoNum type="arabicPeriod"/>
            </a:pP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buFont typeface="+mj-lt"/>
              <a:buAutoNum type="arabicPeriod"/>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buFont typeface="+mj-lt"/>
              <a:buAutoNum type="arabicPeriod"/>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発表者は、４つのプロセスに沿って、どのような結論になったのかを簡潔にご報告ください。</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53943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タイトル 1"/>
          <p:cNvSpPr txBox="1">
            <a:spLocks noGrp="1"/>
          </p:cNvSpPr>
          <p:nvPr>
            <p:ph type="title"/>
          </p:nvPr>
        </p:nvSpPr>
        <p:spPr bwMode="auto">
          <a:xfrm>
            <a:off x="492825"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演習①</a:t>
            </a:r>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記入例</a:t>
            </a:r>
            <a:endParaRPr lang="ja-JP" altLang="en-US" sz="36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395536" y="1256833"/>
            <a:ext cx="8542751" cy="5263663"/>
            <a:chOff x="395536" y="1256833"/>
            <a:chExt cx="8542751" cy="5263663"/>
          </a:xfrm>
        </p:grpSpPr>
        <p:sp>
          <p:nvSpPr>
            <p:cNvPr id="13" name="下矢印 12"/>
            <p:cNvSpPr/>
            <p:nvPr/>
          </p:nvSpPr>
          <p:spPr>
            <a:xfrm>
              <a:off x="6706039" y="4313335"/>
              <a:ext cx="576064" cy="363858"/>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矢印コネクタ 18"/>
            <p:cNvCxnSpPr/>
            <p:nvPr/>
          </p:nvCxnSpPr>
          <p:spPr>
            <a:xfrm flipV="1">
              <a:off x="4283968" y="3053014"/>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4283968" y="4568614"/>
              <a:ext cx="711881" cy="45226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395536" y="2745529"/>
              <a:ext cx="3888432" cy="1492716"/>
            </a:xfrm>
            <a:prstGeom prst="rect">
              <a:avLst/>
            </a:prstGeom>
            <a:solidFill>
              <a:schemeClr val="bg1"/>
            </a:solidFill>
            <a:ln w="19050">
              <a:solidFill>
                <a:schemeClr val="tx1"/>
              </a:solidFill>
            </a:ln>
          </p:spPr>
          <p:txBody>
            <a:bodyPr wrap="square" lIns="72000" rIns="72000" rtlCol="0">
              <a:spAutoFit/>
            </a:bodyPr>
            <a:lstStyle/>
            <a:p>
              <a:pPr marL="285750" indent="-285750">
                <a:buFont typeface="Wingdings" panose="05000000000000000000" pitchFamily="2" charset="2"/>
                <a:buChar char="l"/>
              </a:pPr>
              <a:r>
                <a:rPr lang="ja-JP" altLang="en-US" sz="1300" u="sng" dirty="0" smtClean="0">
                  <a:solidFill>
                    <a:prstClr val="black"/>
                  </a:solidFill>
                  <a:latin typeface="AR P教科書体M" panose="03000600000000000000" pitchFamily="66" charset="-128"/>
                  <a:ea typeface="AR P教科書体M" panose="03000600000000000000" pitchFamily="66" charset="-128"/>
                </a:rPr>
                <a:t>言葉の理解が難しい</a:t>
              </a:r>
              <a:r>
                <a:rPr lang="ja-JP" altLang="en-US" sz="1300" dirty="0" smtClean="0">
                  <a:solidFill>
                    <a:prstClr val="black"/>
                  </a:solidFill>
                  <a:latin typeface="AR P教科書体M" panose="03000600000000000000" pitchFamily="66" charset="-128"/>
                  <a:ea typeface="AR P教科書体M" panose="03000600000000000000" pitchFamily="66" charset="-128"/>
                </a:rPr>
                <a:t>（降りるバス停とそうでないバス停の区別が視覚的に示されていない、「押してはダメ」等と否定的な指示が言葉で伝えられている）。</a:t>
              </a:r>
              <a:endParaRPr lang="en-US" altLang="ja-JP" sz="1300" dirty="0" smtClean="0">
                <a:solidFill>
                  <a:prstClr val="black"/>
                </a:solidFill>
                <a:latin typeface="AR P教科書体M" panose="03000600000000000000" pitchFamily="66" charset="-128"/>
                <a:ea typeface="AR P教科書体M" panose="03000600000000000000" pitchFamily="66" charset="-128"/>
              </a:endParaRPr>
            </a:p>
            <a:p>
              <a:pPr marL="285750" lvl="0" indent="-285750">
                <a:buFont typeface="Wingdings" panose="05000000000000000000" pitchFamily="2" charset="2"/>
                <a:buChar char="l"/>
              </a:pPr>
              <a:r>
                <a:rPr lang="ja-JP" altLang="en-US" sz="1300" u="sng" dirty="0" smtClean="0">
                  <a:solidFill>
                    <a:prstClr val="black"/>
                  </a:solidFill>
                  <a:latin typeface="AR P教科書体M" panose="03000600000000000000" pitchFamily="66" charset="-128"/>
                  <a:ea typeface="AR P教科書体M" panose="03000600000000000000" pitchFamily="66" charset="-128"/>
                </a:rPr>
                <a:t>何もしないで待つことが難しい</a:t>
              </a:r>
              <a:r>
                <a:rPr lang="ja-JP" altLang="en-US" sz="1300" dirty="0" smtClean="0">
                  <a:solidFill>
                    <a:prstClr val="black"/>
                  </a:solidFill>
                  <a:latin typeface="AR P教科書体M" panose="03000600000000000000" pitchFamily="66" charset="-128"/>
                  <a:ea typeface="AR P教科書体M" panose="03000600000000000000" pitchFamily="66" charset="-128"/>
                </a:rPr>
                <a:t>（車内で待つための方法が用意されていない）。</a:t>
              </a:r>
              <a:endParaRPr lang="en-US" altLang="ja-JP" sz="1300" dirty="0" smtClean="0">
                <a:solidFill>
                  <a:prstClr val="black"/>
                </a:solidFill>
                <a:latin typeface="AR P教科書体M" panose="03000600000000000000" pitchFamily="66" charset="-128"/>
                <a:ea typeface="AR P教科書体M" panose="03000600000000000000" pitchFamily="66" charset="-128"/>
              </a:endParaRPr>
            </a:p>
            <a:p>
              <a:pPr marL="285750" lvl="0" indent="-285750">
                <a:buFont typeface="Wingdings" panose="05000000000000000000" pitchFamily="2" charset="2"/>
                <a:buChar char="l"/>
              </a:pPr>
              <a:r>
                <a:rPr lang="ja-JP" altLang="en-US" sz="1300" u="sng" dirty="0" smtClean="0">
                  <a:solidFill>
                    <a:prstClr val="black"/>
                  </a:solidFill>
                  <a:latin typeface="AR P教科書体M" panose="03000600000000000000" pitchFamily="66" charset="-128"/>
                  <a:ea typeface="AR P教科書体M" panose="03000600000000000000" pitchFamily="66" charset="-128"/>
                </a:rPr>
                <a:t>子どもの声が苦手</a:t>
              </a:r>
              <a:r>
                <a:rPr lang="ja-JP" altLang="en-US" sz="1300" dirty="0" smtClean="0">
                  <a:solidFill>
                    <a:prstClr val="black"/>
                  </a:solidFill>
                  <a:latin typeface="AR P教科書体M" panose="03000600000000000000" pitchFamily="66" charset="-128"/>
                  <a:ea typeface="AR P教科書体M" panose="03000600000000000000" pitchFamily="66" charset="-128"/>
                </a:rPr>
                <a:t>（子どもが乗ってくることが予期できず、静かにしてもらうこともできない）</a:t>
              </a:r>
              <a:endParaRPr lang="ja-JP" altLang="en-US" sz="1300" dirty="0">
                <a:solidFill>
                  <a:prstClr val="black"/>
                </a:solidFill>
                <a:latin typeface="AR P教科書体M" panose="03000600000000000000" pitchFamily="66" charset="-128"/>
                <a:ea typeface="AR P教科書体M" panose="03000600000000000000" pitchFamily="66" charset="-128"/>
              </a:endParaRPr>
            </a:p>
          </p:txBody>
        </p:sp>
        <p:sp>
          <p:nvSpPr>
            <p:cNvPr id="25" name="テキスト ボックス 24"/>
            <p:cNvSpPr txBox="1"/>
            <p:nvPr/>
          </p:nvSpPr>
          <p:spPr>
            <a:xfrm>
              <a:off x="5037150" y="2745527"/>
              <a:ext cx="3888432" cy="1492716"/>
            </a:xfrm>
            <a:prstGeom prst="rect">
              <a:avLst/>
            </a:prstGeom>
            <a:solidFill>
              <a:schemeClr val="bg1"/>
            </a:solidFill>
            <a:ln w="19050">
              <a:solidFill>
                <a:schemeClr val="tx1"/>
              </a:solidFill>
            </a:ln>
          </p:spPr>
          <p:txBody>
            <a:bodyPr wrap="square" lIns="72000" rIns="72000" rtlCol="0">
              <a:spAutoFit/>
            </a:bodyPr>
            <a:lstStyle/>
            <a:p>
              <a:pPr marL="285750" lvl="0" indent="-285750">
                <a:buFont typeface="Wingdings" panose="05000000000000000000" pitchFamily="2" charset="2"/>
                <a:buChar char="l"/>
              </a:pPr>
              <a:r>
                <a:rPr lang="ja-JP" altLang="en-US" sz="1400" dirty="0">
                  <a:solidFill>
                    <a:prstClr val="black"/>
                  </a:solidFill>
                  <a:latin typeface="AR P教科書体M" panose="03000600000000000000" pitchFamily="66" charset="-128"/>
                  <a:ea typeface="AR P教科書体M" panose="03000600000000000000" pitchFamily="66" charset="-128"/>
                </a:rPr>
                <a:t>降りるバス停までの見通しが視覚的に示されていれば理解できる</a:t>
              </a:r>
              <a:r>
                <a:rPr lang="ja-JP" altLang="en-US" sz="1400" dirty="0" smtClean="0">
                  <a:solidFill>
                    <a:prstClr val="black"/>
                  </a:solidFill>
                  <a:latin typeface="AR P教科書体M" panose="03000600000000000000" pitchFamily="66" charset="-128"/>
                  <a:ea typeface="AR P教科書体M" panose="03000600000000000000" pitchFamily="66" charset="-128"/>
                </a:rPr>
                <a:t>。</a:t>
              </a:r>
              <a:endParaRPr lang="en-US" altLang="ja-JP" sz="1400" dirty="0" smtClean="0">
                <a:solidFill>
                  <a:prstClr val="black"/>
                </a:solidFill>
                <a:latin typeface="AR P教科書体M" panose="03000600000000000000" pitchFamily="66" charset="-128"/>
                <a:ea typeface="AR P教科書体M" panose="03000600000000000000" pitchFamily="66" charset="-128"/>
              </a:endParaRPr>
            </a:p>
            <a:p>
              <a:pPr marL="285750" lvl="0" indent="-285750">
                <a:buFont typeface="Wingdings" panose="05000000000000000000" pitchFamily="2" charset="2"/>
                <a:buChar char="l"/>
              </a:pPr>
              <a:r>
                <a:rPr lang="ja-JP" altLang="en-US" sz="1400" dirty="0">
                  <a:solidFill>
                    <a:prstClr val="black"/>
                  </a:solidFill>
                  <a:latin typeface="AR P教科書体M" panose="03000600000000000000" pitchFamily="66" charset="-128"/>
                  <a:ea typeface="AR P教科書体M" panose="03000600000000000000" pitchFamily="66" charset="-128"/>
                </a:rPr>
                <a:t>視覚的に伝えられれば理解しやすい。</a:t>
              </a:r>
              <a:endParaRPr lang="en-US" altLang="ja-JP" sz="1400" dirty="0">
                <a:solidFill>
                  <a:prstClr val="black"/>
                </a:solidFill>
                <a:latin typeface="AR P教科書体M" panose="03000600000000000000" pitchFamily="66" charset="-128"/>
                <a:ea typeface="AR P教科書体M" panose="03000600000000000000" pitchFamily="66" charset="-128"/>
              </a:endParaRPr>
            </a:p>
            <a:p>
              <a:pPr marL="285750" lvl="0" indent="-285750">
                <a:buFont typeface="Wingdings" panose="05000000000000000000" pitchFamily="2" charset="2"/>
                <a:buChar char="l"/>
              </a:pPr>
              <a:r>
                <a:rPr lang="ja-JP" altLang="en-US" sz="1400" dirty="0">
                  <a:solidFill>
                    <a:prstClr val="black"/>
                  </a:solidFill>
                  <a:latin typeface="AR P教科書体M" panose="03000600000000000000" pitchFamily="66" charset="-128"/>
                  <a:ea typeface="AR P教科書体M" panose="03000600000000000000" pitchFamily="66" charset="-128"/>
                </a:rPr>
                <a:t>肯定的で短い言葉（「次ですよ」等）で伝えられれば抵抗なく受け入れられる</a:t>
              </a:r>
              <a:r>
                <a:rPr lang="ja-JP" altLang="en-US" sz="1400" dirty="0" smtClean="0">
                  <a:solidFill>
                    <a:prstClr val="black"/>
                  </a:solidFill>
                  <a:latin typeface="AR P教科書体M" panose="03000600000000000000" pitchFamily="66" charset="-128"/>
                  <a:ea typeface="AR P教科書体M" panose="03000600000000000000" pitchFamily="66" charset="-128"/>
                </a:rPr>
                <a:t>。</a:t>
              </a:r>
              <a:endParaRPr lang="en-US" altLang="ja-JP" sz="1400" dirty="0">
                <a:solidFill>
                  <a:prstClr val="black"/>
                </a:solidFill>
                <a:latin typeface="AR P教科書体M" panose="03000600000000000000" pitchFamily="66" charset="-128"/>
                <a:ea typeface="AR P教科書体M" panose="03000600000000000000" pitchFamily="66" charset="-128"/>
              </a:endParaRPr>
            </a:p>
            <a:p>
              <a:pPr marL="285750" lvl="0" indent="-285750">
                <a:buFont typeface="Wingdings" panose="05000000000000000000" pitchFamily="2" charset="2"/>
                <a:buChar char="l"/>
              </a:pPr>
              <a:r>
                <a:rPr lang="ja-JP" altLang="en-US" sz="1400" dirty="0">
                  <a:solidFill>
                    <a:prstClr val="black"/>
                  </a:solidFill>
                  <a:latin typeface="AR P教科書体M" panose="03000600000000000000" pitchFamily="66" charset="-128"/>
                  <a:ea typeface="AR P教科書体M" panose="03000600000000000000" pitchFamily="66" charset="-128"/>
                </a:rPr>
                <a:t>好きなことをして</a:t>
              </a:r>
              <a:r>
                <a:rPr lang="ja-JP" altLang="en-US" sz="1400" dirty="0" smtClean="0">
                  <a:solidFill>
                    <a:prstClr val="black"/>
                  </a:solidFill>
                  <a:latin typeface="AR P教科書体M" panose="03000600000000000000" pitchFamily="66" charset="-128"/>
                  <a:ea typeface="AR P教科書体M" panose="03000600000000000000" pitchFamily="66" charset="-128"/>
                </a:rPr>
                <a:t>いれば</a:t>
              </a:r>
              <a:r>
                <a:rPr lang="en-US" altLang="ja-JP" sz="1400" dirty="0" smtClean="0">
                  <a:solidFill>
                    <a:prstClr val="black"/>
                  </a:solidFill>
                  <a:latin typeface="AR P教科書体M" panose="03000600000000000000" pitchFamily="66" charset="-128"/>
                  <a:ea typeface="AR P教科書体M" panose="03000600000000000000" pitchFamily="66" charset="-128"/>
                </a:rPr>
                <a:t>30</a:t>
              </a:r>
              <a:r>
                <a:rPr lang="ja-JP" altLang="en-US" sz="1400" dirty="0" smtClean="0">
                  <a:solidFill>
                    <a:prstClr val="black"/>
                  </a:solidFill>
                  <a:latin typeface="AR P教科書体M" panose="03000600000000000000" pitchFamily="66" charset="-128"/>
                  <a:ea typeface="AR P教科書体M" panose="03000600000000000000" pitchFamily="66" charset="-128"/>
                </a:rPr>
                <a:t>分以上は待てる</a:t>
              </a:r>
              <a:r>
                <a:rPr lang="ja-JP" altLang="en-US" sz="1400" dirty="0">
                  <a:solidFill>
                    <a:prstClr val="black"/>
                  </a:solidFill>
                  <a:latin typeface="AR P教科書体M" panose="03000600000000000000" pitchFamily="66" charset="-128"/>
                  <a:ea typeface="AR P教科書体M" panose="03000600000000000000" pitchFamily="66" charset="-128"/>
                </a:rPr>
                <a:t>。</a:t>
              </a:r>
              <a:endParaRPr lang="en-US" altLang="ja-JP" sz="1400" dirty="0">
                <a:solidFill>
                  <a:prstClr val="black"/>
                </a:solidFill>
                <a:latin typeface="AR P教科書体M" panose="03000600000000000000" pitchFamily="66" charset="-128"/>
                <a:ea typeface="AR P教科書体M" panose="03000600000000000000" pitchFamily="66" charset="-128"/>
              </a:endParaRPr>
            </a:p>
            <a:p>
              <a:pPr marL="285750" lvl="0" indent="-285750">
                <a:spcAft>
                  <a:spcPts val="600"/>
                </a:spcAft>
                <a:buFont typeface="Wingdings" panose="05000000000000000000" pitchFamily="2" charset="2"/>
                <a:buChar char="l"/>
              </a:pPr>
              <a:endParaRPr lang="en-US" altLang="ja-JP" sz="700" dirty="0">
                <a:solidFill>
                  <a:prstClr val="black"/>
                </a:solidFill>
                <a:latin typeface="AR P教科書体M" panose="03000600000000000000" pitchFamily="66" charset="-128"/>
                <a:ea typeface="AR P教科書体M" panose="03000600000000000000" pitchFamily="66" charset="-128"/>
              </a:endParaRPr>
            </a:p>
          </p:txBody>
        </p:sp>
        <p:cxnSp>
          <p:nvCxnSpPr>
            <p:cNvPr id="26" name="直線矢印コネクタ 25"/>
            <p:cNvCxnSpPr/>
            <p:nvPr/>
          </p:nvCxnSpPr>
          <p:spPr>
            <a:xfrm flipV="1">
              <a:off x="4283968" y="3556329"/>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V="1">
              <a:off x="4283968" y="4058602"/>
              <a:ext cx="725648" cy="174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95536" y="5076057"/>
              <a:ext cx="3888432" cy="1415772"/>
            </a:xfrm>
            <a:prstGeom prst="rect">
              <a:avLst/>
            </a:prstGeom>
            <a:solidFill>
              <a:schemeClr val="bg1"/>
            </a:solidFill>
            <a:ln w="19050">
              <a:solidFill>
                <a:schemeClr val="tx1"/>
              </a:solidFill>
            </a:ln>
          </p:spPr>
          <p:txBody>
            <a:bodyPr wrap="square" lIns="72000" rIns="72000" rtlCol="0">
              <a:spAutoFit/>
            </a:bodyPr>
            <a:lstStyle/>
            <a:p>
              <a:pPr marL="285750" lvl="0" indent="-285750">
                <a:buFont typeface="Wingdings" panose="05000000000000000000" pitchFamily="2" charset="2"/>
                <a:buChar char="l"/>
              </a:pPr>
              <a:r>
                <a:rPr lang="ja-JP" altLang="en-US" sz="1400" dirty="0" smtClean="0">
                  <a:solidFill>
                    <a:prstClr val="black"/>
                  </a:solidFill>
                  <a:latin typeface="AR P教科書体M" panose="03000600000000000000" pitchFamily="66" charset="-128"/>
                  <a:ea typeface="AR P教科書体M" panose="03000600000000000000" pitchFamily="66" charset="-128"/>
                </a:rPr>
                <a:t>家では、ヘッドフォンを使って音楽</a:t>
              </a:r>
              <a:r>
                <a:rPr lang="ja-JP" altLang="en-US" sz="1400" dirty="0">
                  <a:solidFill>
                    <a:prstClr val="black"/>
                  </a:solidFill>
                  <a:latin typeface="AR P教科書体M" panose="03000600000000000000" pitchFamily="66" charset="-128"/>
                  <a:ea typeface="AR P教科書体M" panose="03000600000000000000" pitchFamily="66" charset="-128"/>
                </a:rPr>
                <a:t>を聞いて</a:t>
              </a:r>
              <a:r>
                <a:rPr lang="ja-JP" altLang="en-US" sz="1400" dirty="0" smtClean="0">
                  <a:solidFill>
                    <a:prstClr val="black"/>
                  </a:solidFill>
                  <a:latin typeface="AR P教科書体M" panose="03000600000000000000" pitchFamily="66" charset="-128"/>
                  <a:ea typeface="AR P教科書体M" panose="03000600000000000000" pitchFamily="66" charset="-128"/>
                </a:rPr>
                <a:t>過ごして</a:t>
              </a:r>
              <a:r>
                <a:rPr lang="ja-JP" altLang="en-US" sz="1400" dirty="0">
                  <a:solidFill>
                    <a:prstClr val="black"/>
                  </a:solidFill>
                  <a:latin typeface="AR P教科書体M" panose="03000600000000000000" pitchFamily="66" charset="-128"/>
                  <a:ea typeface="AR P教科書体M" panose="03000600000000000000" pitchFamily="66" charset="-128"/>
                </a:rPr>
                <a:t>おり</a:t>
              </a:r>
              <a:r>
                <a:rPr lang="ja-JP" altLang="en-US" sz="1400" dirty="0" smtClean="0">
                  <a:solidFill>
                    <a:prstClr val="black"/>
                  </a:solidFill>
                  <a:latin typeface="AR P教科書体M" panose="03000600000000000000" pitchFamily="66" charset="-128"/>
                  <a:ea typeface="AR P教科書体M" panose="03000600000000000000" pitchFamily="66" charset="-128"/>
                </a:rPr>
                <a:t>、お気に入りの曲であれば</a:t>
              </a:r>
              <a:r>
                <a:rPr lang="en-US" altLang="ja-JP" sz="1400" dirty="0" smtClean="0">
                  <a:solidFill>
                    <a:prstClr val="black"/>
                  </a:solidFill>
                  <a:latin typeface="AR P教科書体M" panose="03000600000000000000" pitchFamily="66" charset="-128"/>
                  <a:ea typeface="AR P教科書体M" panose="03000600000000000000" pitchFamily="66" charset="-128"/>
                </a:rPr>
                <a:t>30</a:t>
              </a:r>
              <a:r>
                <a:rPr lang="ja-JP" altLang="en-US" sz="1400" dirty="0" smtClean="0">
                  <a:solidFill>
                    <a:prstClr val="black"/>
                  </a:solidFill>
                  <a:latin typeface="AR P教科書体M" panose="03000600000000000000" pitchFamily="66" charset="-128"/>
                  <a:ea typeface="AR P教科書体M" panose="03000600000000000000" pitchFamily="66" charset="-128"/>
                </a:rPr>
                <a:t>分程度は聞いていられる。</a:t>
              </a:r>
              <a:endParaRPr lang="en-US" altLang="ja-JP" sz="1400" dirty="0">
                <a:solidFill>
                  <a:prstClr val="black"/>
                </a:solidFill>
                <a:latin typeface="AR P教科書体M" panose="03000600000000000000" pitchFamily="66" charset="-128"/>
                <a:ea typeface="AR P教科書体M" panose="03000600000000000000" pitchFamily="66" charset="-128"/>
              </a:endParaRPr>
            </a:p>
            <a:p>
              <a:pPr marL="285750" lvl="0" indent="-285750">
                <a:buFont typeface="Wingdings" panose="05000000000000000000" pitchFamily="2" charset="2"/>
                <a:buChar char="l"/>
              </a:pPr>
              <a:r>
                <a:rPr lang="ja-JP" altLang="en-US" sz="1400" dirty="0" smtClean="0">
                  <a:solidFill>
                    <a:prstClr val="black"/>
                  </a:solidFill>
                  <a:latin typeface="AR P教科書体M" panose="03000600000000000000" pitchFamily="66" charset="-128"/>
                  <a:ea typeface="AR P教科書体M" panose="03000600000000000000" pitchFamily="66" charset="-128"/>
                </a:rPr>
                <a:t>スケジュールでの予定の把握が可能</a:t>
              </a:r>
              <a:endParaRPr lang="en-US" altLang="ja-JP" sz="1400" dirty="0" smtClean="0">
                <a:solidFill>
                  <a:prstClr val="black"/>
                </a:solidFill>
                <a:latin typeface="AR P教科書体M" panose="03000600000000000000" pitchFamily="66" charset="-128"/>
                <a:ea typeface="AR P教科書体M" panose="03000600000000000000" pitchFamily="66" charset="-128"/>
              </a:endParaRPr>
            </a:p>
            <a:p>
              <a:pPr marL="285750" lvl="0" indent="-285750">
                <a:buFont typeface="Wingdings" panose="05000000000000000000" pitchFamily="2" charset="2"/>
                <a:buChar char="l"/>
              </a:pPr>
              <a:r>
                <a:rPr lang="ja-JP" altLang="en-US" sz="1400" dirty="0" smtClean="0">
                  <a:solidFill>
                    <a:prstClr val="black"/>
                  </a:solidFill>
                  <a:latin typeface="AR P教科書体M" panose="03000600000000000000" pitchFamily="66" charset="-128"/>
                  <a:ea typeface="AR P教科書体M" panose="03000600000000000000" pitchFamily="66" charset="-128"/>
                </a:rPr>
                <a:t>短い、単語での指示であれば理解しやすい</a:t>
              </a:r>
              <a:endParaRPr lang="en-US" altLang="ja-JP" sz="1400" dirty="0">
                <a:solidFill>
                  <a:prstClr val="black"/>
                </a:solidFill>
                <a:latin typeface="AR P教科書体M" panose="03000600000000000000" pitchFamily="66" charset="-128"/>
                <a:ea typeface="AR P教科書体M" panose="03000600000000000000" pitchFamily="66" charset="-128"/>
              </a:endParaRPr>
            </a:p>
            <a:p>
              <a:pPr marL="285750" lvl="0" indent="-285750">
                <a:buFont typeface="Wingdings" panose="05000000000000000000" pitchFamily="2" charset="2"/>
                <a:buChar char="l"/>
              </a:pPr>
              <a:endParaRPr lang="en-US" altLang="ja-JP" sz="1600" dirty="0">
                <a:solidFill>
                  <a:prstClr val="black"/>
                </a:solidFill>
                <a:latin typeface="AR P教科書体M" panose="03000600000000000000" pitchFamily="66" charset="-128"/>
                <a:ea typeface="AR P教科書体M" panose="03000600000000000000" pitchFamily="66" charset="-128"/>
              </a:endParaRPr>
            </a:p>
          </p:txBody>
        </p:sp>
        <p:sp>
          <p:nvSpPr>
            <p:cNvPr id="33" name="テキスト ボックス 32"/>
            <p:cNvSpPr txBox="1"/>
            <p:nvPr/>
          </p:nvSpPr>
          <p:spPr>
            <a:xfrm>
              <a:off x="5049855" y="5080496"/>
              <a:ext cx="3888432" cy="1440000"/>
            </a:xfrm>
            <a:prstGeom prst="rect">
              <a:avLst/>
            </a:prstGeom>
            <a:solidFill>
              <a:schemeClr val="bg1"/>
            </a:solidFill>
            <a:ln w="19050">
              <a:solidFill>
                <a:schemeClr val="tx1"/>
              </a:solidFill>
            </a:ln>
          </p:spPr>
          <p:txBody>
            <a:bodyPr wrap="square" lIns="72000" rIns="72000" rtlCol="0">
              <a:spAutoFit/>
            </a:bodyPr>
            <a:lstStyle/>
            <a:p>
              <a:pPr marL="285750" lvl="0" indent="-285750">
                <a:buFont typeface="Wingdings" panose="05000000000000000000" pitchFamily="2" charset="2"/>
                <a:buChar char="l"/>
              </a:pPr>
              <a:r>
                <a:rPr lang="ja-JP" altLang="en-US" sz="1400" dirty="0">
                  <a:solidFill>
                    <a:prstClr val="black"/>
                  </a:solidFill>
                  <a:latin typeface="AR P教科書体M" panose="03000600000000000000" pitchFamily="66" charset="-128"/>
                  <a:ea typeface="AR P教科書体M" panose="03000600000000000000" pitchFamily="66" charset="-128"/>
                </a:rPr>
                <a:t>バス停を通過する毎に「バス停の写真」を剥がしていくスケジュールを作り、視覚的に見通しを持たせる。</a:t>
              </a:r>
              <a:endParaRPr lang="en-US" altLang="ja-JP" sz="1400" dirty="0">
                <a:solidFill>
                  <a:prstClr val="black"/>
                </a:solidFill>
                <a:latin typeface="AR P教科書体M" panose="03000600000000000000" pitchFamily="66" charset="-128"/>
                <a:ea typeface="AR P教科書体M" panose="03000600000000000000" pitchFamily="66" charset="-128"/>
              </a:endParaRPr>
            </a:p>
            <a:p>
              <a:pPr marL="285750" lvl="0" indent="-285750">
                <a:buFont typeface="Wingdings" panose="05000000000000000000" pitchFamily="2" charset="2"/>
                <a:buChar char="l"/>
              </a:pPr>
              <a:r>
                <a:rPr lang="ja-JP" altLang="en-US" sz="1400" dirty="0">
                  <a:solidFill>
                    <a:prstClr val="black"/>
                  </a:solidFill>
                  <a:latin typeface="AR P教科書体M" panose="03000600000000000000" pitchFamily="66" charset="-128"/>
                  <a:ea typeface="AR P教科書体M" panose="03000600000000000000" pitchFamily="66" charset="-128"/>
                </a:rPr>
                <a:t>車中は好きな音楽をイヤホンで聞く。</a:t>
              </a:r>
              <a:endParaRPr lang="en-US" altLang="ja-JP" sz="1400" dirty="0">
                <a:solidFill>
                  <a:prstClr val="black"/>
                </a:solidFill>
                <a:latin typeface="AR P教科書体M" panose="03000600000000000000" pitchFamily="66" charset="-128"/>
                <a:ea typeface="AR P教科書体M" panose="03000600000000000000" pitchFamily="66" charset="-128"/>
              </a:endParaRPr>
            </a:p>
            <a:p>
              <a:pPr marL="285750" lvl="0" indent="-285750">
                <a:buFont typeface="Wingdings" panose="05000000000000000000" pitchFamily="2" charset="2"/>
                <a:buChar char="l"/>
              </a:pPr>
              <a:r>
                <a:rPr lang="ja-JP" altLang="en-US" sz="1400" dirty="0">
                  <a:solidFill>
                    <a:prstClr val="black"/>
                  </a:solidFill>
                  <a:latin typeface="AR P教科書体M" panose="03000600000000000000" pitchFamily="66" charset="-128"/>
                  <a:ea typeface="AR P教科書体M" panose="03000600000000000000" pitchFamily="66" charset="-128"/>
                </a:rPr>
                <a:t>降りるときには、スケジュールの降車ボタンカードを示して、「次ですよ」と声をかける</a:t>
              </a:r>
              <a:r>
                <a:rPr lang="ja-JP" altLang="en-US" sz="1400" dirty="0" smtClean="0">
                  <a:solidFill>
                    <a:prstClr val="black"/>
                  </a:solidFill>
                  <a:latin typeface="AR P教科書体M" panose="03000600000000000000" pitchFamily="66" charset="-128"/>
                  <a:ea typeface="AR P教科書体M" panose="03000600000000000000" pitchFamily="66"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400380" y="1574057"/>
              <a:ext cx="8525202" cy="609398"/>
            </a:xfrm>
            <a:prstGeom prst="rect">
              <a:avLst/>
            </a:prstGeom>
            <a:solidFill>
              <a:schemeClr val="bg1"/>
            </a:solidFill>
            <a:ln w="19050">
              <a:solidFill>
                <a:schemeClr val="tx1"/>
              </a:solidFill>
            </a:ln>
          </p:spPr>
          <p:txBody>
            <a:bodyPr wrap="square" lIns="72000" rIns="72000" rtlCol="0">
              <a:spAutoFit/>
            </a:bodyPr>
            <a:lstStyle/>
            <a:p>
              <a:pPr marL="285750" lvl="0" indent="-244475">
                <a:lnSpc>
                  <a:spcPct val="120000"/>
                </a:lnSpc>
                <a:buFont typeface="Wingdings" panose="05000000000000000000" pitchFamily="2" charset="2"/>
                <a:buChar char="l"/>
              </a:pPr>
              <a:r>
                <a:rPr lang="ja-JP" altLang="en-US" sz="1400" dirty="0">
                  <a:solidFill>
                    <a:prstClr val="black"/>
                  </a:solidFill>
                  <a:latin typeface="AR P教科書体M" panose="03000600000000000000" pitchFamily="66" charset="-128"/>
                  <a:ea typeface="AR P教科書体M" panose="03000600000000000000" pitchFamily="66" charset="-128"/>
                </a:rPr>
                <a:t>目的地より手前のバス停で降車ボタンを押し、実際にそのバス停で降りてしまう。</a:t>
              </a:r>
              <a:endParaRPr lang="en-US" altLang="ja-JP" sz="1400" dirty="0">
                <a:solidFill>
                  <a:prstClr val="black"/>
                </a:solidFill>
                <a:latin typeface="AR P教科書体M" panose="03000600000000000000" pitchFamily="66" charset="-128"/>
                <a:ea typeface="AR P教科書体M" panose="03000600000000000000" pitchFamily="66" charset="-128"/>
              </a:endParaRPr>
            </a:p>
            <a:p>
              <a:pPr marL="285750" lvl="0" indent="-244475">
                <a:lnSpc>
                  <a:spcPct val="120000"/>
                </a:lnSpc>
                <a:buFont typeface="Wingdings" panose="05000000000000000000" pitchFamily="2" charset="2"/>
                <a:buChar char="l"/>
              </a:pPr>
              <a:r>
                <a:rPr lang="ja-JP" altLang="en-US" sz="1400" dirty="0">
                  <a:solidFill>
                    <a:prstClr val="black"/>
                  </a:solidFill>
                  <a:latin typeface="AR P教科書体M" panose="03000600000000000000" pitchFamily="66" charset="-128"/>
                  <a:ea typeface="AR P教科書体M" panose="03000600000000000000" pitchFamily="66" charset="-128"/>
                </a:rPr>
                <a:t>小さな子どもが乗ってきたときに、声に反応して押す・声をあげる等の行動が出るおそれがある</a:t>
              </a:r>
              <a:r>
                <a:rPr lang="ja-JP" altLang="en-US" sz="1400" dirty="0" smtClean="0">
                  <a:solidFill>
                    <a:prstClr val="black"/>
                  </a:solidFill>
                  <a:latin typeface="AR P教科書体M" panose="03000600000000000000" pitchFamily="66" charset="-128"/>
                  <a:ea typeface="AR P教科書体M" panose="03000600000000000000" pitchFamily="66" charset="-128"/>
                </a:rPr>
                <a:t>。</a:t>
              </a:r>
              <a:endParaRPr lang="ja-JP" altLang="en-US" sz="1400" dirty="0">
                <a:solidFill>
                  <a:prstClr val="black"/>
                </a:solidFill>
                <a:latin typeface="AR P教科書体M" panose="03000600000000000000" pitchFamily="66" charset="-128"/>
                <a:ea typeface="AR P教科書体M" panose="03000600000000000000" pitchFamily="66" charset="-128"/>
              </a:endParaRPr>
            </a:p>
          </p:txBody>
        </p:sp>
        <p:sp>
          <p:nvSpPr>
            <p:cNvPr id="2" name="片側の 2 つの角を丸めた四角形 1"/>
            <p:cNvSpPr/>
            <p:nvPr/>
          </p:nvSpPr>
          <p:spPr>
            <a:xfrm>
              <a:off x="400245" y="1256833"/>
              <a:ext cx="4906800" cy="316800"/>
            </a:xfrm>
            <a:prstGeom prst="round2SameRect">
              <a:avLst/>
            </a:prstGeom>
            <a:solidFill>
              <a:schemeClr val="accent6">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300"/>
                </a:lnSpc>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生じている問題、生じうるリスクを具体的に</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記載</a:t>
              </a:r>
              <a:endParaRPr kumimoji="1" lang="ja-JP" altLang="en-US" sz="1600" dirty="0"/>
            </a:p>
          </p:txBody>
        </p:sp>
        <p:sp>
          <p:nvSpPr>
            <p:cNvPr id="20" name="片側の 2 つの角を丸めた四角形 19"/>
            <p:cNvSpPr/>
            <p:nvPr/>
          </p:nvSpPr>
          <p:spPr>
            <a:xfrm>
              <a:off x="396411" y="2416256"/>
              <a:ext cx="3744000" cy="316800"/>
            </a:xfrm>
            <a:prstGeom prst="round2SameRect">
              <a:avLst/>
            </a:prstGeom>
            <a:solidFill>
              <a:schemeClr val="accent6">
                <a:lumMod val="5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300"/>
                </a:lnSpc>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①背景の障害特性を推測</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｜氷山</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モデル</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片側の 2 つの角を丸めた四角形 29"/>
            <p:cNvSpPr/>
            <p:nvPr/>
          </p:nvSpPr>
          <p:spPr>
            <a:xfrm>
              <a:off x="5037150" y="2416256"/>
              <a:ext cx="3744000" cy="316800"/>
            </a:xfrm>
            <a:prstGeom prst="round2SameRect">
              <a:avLst/>
            </a:prstGeom>
            <a:solidFill>
              <a:schemeClr val="accent6">
                <a:lumMod val="5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3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②障害特性を「強み」の表現に変換</a:t>
              </a:r>
              <a:endParaRPr lang="en-US" altLang="ja-JP"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片側の 2 つの角を丸めた四角形 30"/>
            <p:cNvSpPr/>
            <p:nvPr/>
          </p:nvSpPr>
          <p:spPr>
            <a:xfrm>
              <a:off x="395618" y="4755698"/>
              <a:ext cx="3744000" cy="316800"/>
            </a:xfrm>
            <a:prstGeom prst="round2SameRect">
              <a:avLst/>
            </a:prstGeom>
            <a:solidFill>
              <a:schemeClr val="accent6">
                <a:lumMod val="5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3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③他の場面から「強み」のリスト追加</a:t>
              </a:r>
              <a:endParaRPr lang="en-US" altLang="ja-JP"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片側の 2 つの角を丸めた四角形 34"/>
            <p:cNvSpPr/>
            <p:nvPr/>
          </p:nvSpPr>
          <p:spPr>
            <a:xfrm>
              <a:off x="5049855" y="4752481"/>
              <a:ext cx="3744000" cy="316800"/>
            </a:xfrm>
            <a:prstGeom prst="round2SameRect">
              <a:avLst/>
            </a:prstGeom>
            <a:solidFill>
              <a:schemeClr val="accent6">
                <a:lumMod val="5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300"/>
                </a:lnSpc>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④「強み」を活かした新たな環境</a:t>
              </a:r>
              <a:endParaRPr lang="en-US" altLang="ja-JP"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1436866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支援の計画を伝える</a:t>
            </a:r>
            <a:endParaRPr kumimoji="1" lang="ja-JP" altLang="en-US" sz="3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4851400"/>
          </a:xfrm>
        </p:spPr>
        <p:txBody>
          <a:bodyPr>
            <a:noAutofit/>
          </a:bodyPr>
          <a:lstStyle/>
          <a:p>
            <a:pPr marL="355600" indent="-355600">
              <a:lnSpc>
                <a:spcPct val="100000"/>
              </a:lnSpc>
              <a:buFont typeface="Wingdings" panose="05000000000000000000" pitchFamily="2" charset="2"/>
              <a:buChar char="n"/>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テキストに沿って、考えた支援計画を「支援の手順書」にまとめ、他のヘルパーに伝えましょう。</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lnSpc>
                <a:spcPct val="100000"/>
              </a:lnSpc>
              <a:buFont typeface="Wingdings" panose="05000000000000000000" pitchFamily="2" charset="2"/>
              <a:buChar char="n"/>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３人の小グループに分かれて、役割を決め、互いに伝達し合います。</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None/>
            </a:pP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buNone/>
            </a:pP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演習の流れ</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0" indent="0">
              <a:lnSpc>
                <a:spcPct val="100000"/>
              </a:lnSpc>
              <a:buNone/>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2" name="グループ化 11"/>
          <p:cNvGrpSpPr>
            <a:grpSpLocks noChangeAspect="1"/>
          </p:cNvGrpSpPr>
          <p:nvPr/>
        </p:nvGrpSpPr>
        <p:grpSpPr>
          <a:xfrm>
            <a:off x="892170" y="4024294"/>
            <a:ext cx="7413498" cy="1625972"/>
            <a:chOff x="879475" y="3142336"/>
            <a:chExt cx="6664325" cy="1461656"/>
          </a:xfrm>
        </p:grpSpPr>
        <p:grpSp>
          <p:nvGrpSpPr>
            <p:cNvPr id="13" name="グループ化 12"/>
            <p:cNvGrpSpPr/>
            <p:nvPr/>
          </p:nvGrpSpPr>
          <p:grpSpPr>
            <a:xfrm>
              <a:off x="879475" y="3142337"/>
              <a:ext cx="4865309" cy="1461655"/>
              <a:chOff x="879475" y="3142337"/>
              <a:chExt cx="4865309" cy="1461655"/>
            </a:xfrm>
          </p:grpSpPr>
          <p:grpSp>
            <p:nvGrpSpPr>
              <p:cNvPr id="15" name="グループ化 14"/>
              <p:cNvGrpSpPr/>
              <p:nvPr/>
            </p:nvGrpSpPr>
            <p:grpSpPr>
              <a:xfrm>
                <a:off x="879475" y="3143008"/>
                <a:ext cx="3314670" cy="1460984"/>
                <a:chOff x="3279775" y="2853372"/>
                <a:chExt cx="3314670" cy="1460984"/>
              </a:xfrm>
            </p:grpSpPr>
            <p:sp>
              <p:nvSpPr>
                <p:cNvPr id="17" name="山形 16"/>
                <p:cNvSpPr>
                  <a:spLocks noChangeAspect="1"/>
                </p:cNvSpPr>
                <p:nvPr/>
              </p:nvSpPr>
              <p:spPr>
                <a:xfrm>
                  <a:off x="3279775" y="2855912"/>
                  <a:ext cx="1764000" cy="1458444"/>
                </a:xfrm>
                <a:prstGeom prst="chevron">
                  <a:avLst>
                    <a:gd name="adj" fmla="val 22809"/>
                  </a:avLst>
                </a:prstGeom>
                <a:solidFill>
                  <a:schemeClr val="accent6">
                    <a:lumMod val="20000"/>
                    <a:lumOff val="8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300" ker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〔全体〕</a:t>
                  </a:r>
                  <a:endParaRPr lang="ja-JP" sz="130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ja-JP" sz="1300" ker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演習の説明</a:t>
                  </a:r>
                  <a:endParaRPr lang="ja-JP" sz="130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en-US" sz="1300" kern="10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300" kern="10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sz="1300" kern="10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300" kern="10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山形 17"/>
                <p:cNvSpPr>
                  <a:spLocks noChangeAspect="1"/>
                </p:cNvSpPr>
                <p:nvPr/>
              </p:nvSpPr>
              <p:spPr>
                <a:xfrm>
                  <a:off x="4830445" y="2853372"/>
                  <a:ext cx="1764000" cy="1458444"/>
                </a:xfrm>
                <a:prstGeom prst="chevron">
                  <a:avLst>
                    <a:gd name="adj" fmla="val 22809"/>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gn="ctr">
                    <a:spcAft>
                      <a:spcPts val="0"/>
                    </a:spcAft>
                  </a:pPr>
                  <a:r>
                    <a:rPr lang="ja-JP"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小</a:t>
                  </a:r>
                  <a:r>
                    <a:rPr lang="ja-JP"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グループ〕</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ja-JP" altLang="en-US"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作戦タイム</a:t>
                  </a:r>
                  <a:endParaRPr lang="en-US" altLang="ja-JP"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en-US" sz="13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altLang="ja-JP" sz="13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6" name="山形 15"/>
              <p:cNvSpPr>
                <a:spLocks/>
              </p:cNvSpPr>
              <p:nvPr/>
            </p:nvSpPr>
            <p:spPr>
              <a:xfrm>
                <a:off x="3980784" y="3142337"/>
                <a:ext cx="1764000" cy="1459115"/>
              </a:xfrm>
              <a:prstGeom prst="chevron">
                <a:avLst>
                  <a:gd name="adj" fmla="val 22809"/>
                </a:avLst>
              </a:prstGeom>
              <a:solidFill>
                <a:schemeClr val="accent6">
                  <a:lumMod val="20000"/>
                  <a:lumOff val="8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gn="ctr">
                  <a:spcAft>
                    <a:spcPts val="0"/>
                  </a:spcAft>
                </a:pPr>
                <a:r>
                  <a:rPr lang="ja-JP"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グループ</a:t>
                </a:r>
                <a:r>
                  <a:rPr lang="ja-JP"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r">
                  <a:lnSpc>
                    <a:spcPts val="1200"/>
                  </a:lnSpc>
                  <a:spcAft>
                    <a:spcPts val="0"/>
                  </a:spcAft>
                </a:pPr>
                <a:r>
                  <a:rPr lang="ja-JP" altLang="en-US"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ロールプレイ</a:t>
                </a:r>
                <a:endParaRPr lang="en-US" altLang="ja-JP"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r">
                  <a:lnSpc>
                    <a:spcPts val="1200"/>
                  </a:lnSpc>
                  <a:spcAft>
                    <a:spcPts val="0"/>
                  </a:spcAft>
                </a:pPr>
                <a:r>
                  <a:rPr lang="en-US" sz="13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altLang="ja-JP" sz="13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13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0</a:t>
                </a:r>
                <a:r>
                  <a:rPr lang="ja-JP"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4" name="山形 13"/>
            <p:cNvSpPr>
              <a:spLocks noChangeAspect="1"/>
            </p:cNvSpPr>
            <p:nvPr/>
          </p:nvSpPr>
          <p:spPr>
            <a:xfrm>
              <a:off x="5506023" y="3142336"/>
              <a:ext cx="2037777" cy="1459115"/>
            </a:xfrm>
            <a:prstGeom prst="chevron">
              <a:avLst>
                <a:gd name="adj" fmla="val 22809"/>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グループ</a:t>
              </a:r>
              <a:r>
                <a:rPr lang="ja-JP"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r">
                <a:lnSpc>
                  <a:spcPts val="1200"/>
                </a:lnSpc>
                <a:spcAft>
                  <a:spcPts val="0"/>
                </a:spcAft>
              </a:pPr>
              <a:r>
                <a:rPr lang="ja-JP" altLang="en-US" sz="13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ディスカッション</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en-US" sz="13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altLang="ja-JP" sz="13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15</a:t>
              </a:r>
              <a:r>
                <a:rPr lang="ja-JP"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1226251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3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支援の計画を伝える</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623765" y="1363314"/>
            <a:ext cx="7789633" cy="4973985"/>
            <a:chOff x="623765" y="1363314"/>
            <a:chExt cx="7789633" cy="4973985"/>
          </a:xfrm>
        </p:grpSpPr>
        <p:sp>
          <p:nvSpPr>
            <p:cNvPr id="36" name="右矢印 35"/>
            <p:cNvSpPr/>
            <p:nvPr/>
          </p:nvSpPr>
          <p:spPr>
            <a:xfrm>
              <a:off x="3606345" y="3802145"/>
              <a:ext cx="1676855" cy="424782"/>
            </a:xfrm>
            <a:prstGeom prst="rightArrow">
              <a:avLst>
                <a:gd name="adj1" fmla="val 50000"/>
                <a:gd name="adj2" fmla="val 8204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3442557" y="3595436"/>
              <a:ext cx="1569660" cy="369332"/>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支援の説明</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テキスト ボックス 39"/>
            <p:cNvSpPr txBox="1"/>
            <p:nvPr/>
          </p:nvSpPr>
          <p:spPr>
            <a:xfrm>
              <a:off x="3886760" y="5679572"/>
              <a:ext cx="1569660" cy="369332"/>
            </a:xfrm>
            <a:prstGeom prst="rect">
              <a:avLst/>
            </a:prstGeom>
            <a:noFill/>
          </p:spPr>
          <p:txBody>
            <a:bodyPr wrap="none" rtlCol="0">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③内容の確認</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3657516" y="1868252"/>
              <a:ext cx="2031325" cy="646331"/>
            </a:xfrm>
            <a:prstGeom prst="rect">
              <a:avLst/>
            </a:prstGeom>
            <a:noFill/>
          </p:spPr>
          <p:txBody>
            <a:bodyPr wrap="none" rtlCol="0">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②予想されるトラ</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ブルへの対応等</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3" name="グループ化 42"/>
            <p:cNvGrpSpPr/>
            <p:nvPr/>
          </p:nvGrpSpPr>
          <p:grpSpPr>
            <a:xfrm>
              <a:off x="711199" y="1676400"/>
              <a:ext cx="2736499" cy="4660899"/>
              <a:chOff x="888999" y="1676400"/>
              <a:chExt cx="2736499" cy="4660899"/>
            </a:xfrm>
          </p:grpSpPr>
          <p:grpSp>
            <p:nvGrpSpPr>
              <p:cNvPr id="15" name="グループ化 14"/>
              <p:cNvGrpSpPr/>
              <p:nvPr/>
            </p:nvGrpSpPr>
            <p:grpSpPr>
              <a:xfrm>
                <a:off x="1135380" y="1962818"/>
                <a:ext cx="2349500" cy="4114800"/>
                <a:chOff x="1135380" y="1962818"/>
                <a:chExt cx="2349500" cy="4114800"/>
              </a:xfrm>
            </p:grpSpPr>
            <p:grpSp>
              <p:nvGrpSpPr>
                <p:cNvPr id="8" name="グループ化 7"/>
                <p:cNvGrpSpPr/>
                <p:nvPr/>
              </p:nvGrpSpPr>
              <p:grpSpPr>
                <a:xfrm>
                  <a:off x="1135380" y="1962818"/>
                  <a:ext cx="1371600" cy="1371600"/>
                  <a:chOff x="2011680" y="2388268"/>
                  <a:chExt cx="1371600" cy="1371600"/>
                </a:xfrm>
              </p:grpSpPr>
              <p:sp>
                <p:nvSpPr>
                  <p:cNvPr id="5" name="円/楕円 4"/>
                  <p:cNvSpPr>
                    <a:spLocks noChangeAspect="1"/>
                  </p:cNvSpPr>
                  <p:nvPr/>
                </p:nvSpPr>
                <p:spPr>
                  <a:xfrm>
                    <a:off x="2011680" y="2388268"/>
                    <a:ext cx="1371600" cy="137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094230" y="2654968"/>
                    <a:ext cx="12065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ヘルパー</a:t>
                    </a:r>
                    <a:r>
                      <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9" name="グループ化 8"/>
                <p:cNvGrpSpPr/>
                <p:nvPr/>
              </p:nvGrpSpPr>
              <p:grpSpPr>
                <a:xfrm>
                  <a:off x="1135380" y="4706018"/>
                  <a:ext cx="1371600" cy="1371600"/>
                  <a:chOff x="2011680" y="2388268"/>
                  <a:chExt cx="1371600" cy="1371600"/>
                </a:xfrm>
              </p:grpSpPr>
              <p:sp>
                <p:nvSpPr>
                  <p:cNvPr id="10" name="円/楕円 9"/>
                  <p:cNvSpPr>
                    <a:spLocks noChangeAspect="1"/>
                  </p:cNvSpPr>
                  <p:nvPr/>
                </p:nvSpPr>
                <p:spPr>
                  <a:xfrm>
                    <a:off x="2011680" y="2388268"/>
                    <a:ext cx="1371600" cy="137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094230" y="2654968"/>
                    <a:ext cx="12065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ヘルパー</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B</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2" name="グループ化 11"/>
                <p:cNvGrpSpPr/>
                <p:nvPr/>
              </p:nvGrpSpPr>
              <p:grpSpPr>
                <a:xfrm>
                  <a:off x="2113280" y="3328736"/>
                  <a:ext cx="1371600" cy="1371600"/>
                  <a:chOff x="2011680" y="2388268"/>
                  <a:chExt cx="1371600" cy="1371600"/>
                </a:xfrm>
              </p:grpSpPr>
              <p:sp>
                <p:nvSpPr>
                  <p:cNvPr id="13" name="円/楕円 12"/>
                  <p:cNvSpPr>
                    <a:spLocks noChangeAspect="1"/>
                  </p:cNvSpPr>
                  <p:nvPr/>
                </p:nvSpPr>
                <p:spPr>
                  <a:xfrm>
                    <a:off x="2011680" y="2388268"/>
                    <a:ext cx="1371600" cy="1371600"/>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094230" y="2654968"/>
                    <a:ext cx="12065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報告者</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中堅</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sp>
            <p:nvSpPr>
              <p:cNvPr id="42" name="正方形/長方形 41"/>
              <p:cNvSpPr/>
              <p:nvPr/>
            </p:nvSpPr>
            <p:spPr>
              <a:xfrm>
                <a:off x="888999" y="1676400"/>
                <a:ext cx="2736499" cy="4660899"/>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5" name="グループ化 44"/>
            <p:cNvGrpSpPr/>
            <p:nvPr/>
          </p:nvGrpSpPr>
          <p:grpSpPr>
            <a:xfrm>
              <a:off x="5676899" y="1676400"/>
              <a:ext cx="2736499" cy="4660899"/>
              <a:chOff x="5549899" y="1676400"/>
              <a:chExt cx="2736499" cy="4660899"/>
            </a:xfrm>
          </p:grpSpPr>
          <p:grpSp>
            <p:nvGrpSpPr>
              <p:cNvPr id="26" name="グループ化 25"/>
              <p:cNvGrpSpPr/>
              <p:nvPr/>
            </p:nvGrpSpPr>
            <p:grpSpPr>
              <a:xfrm>
                <a:off x="5770880" y="1995236"/>
                <a:ext cx="2349500" cy="4114800"/>
                <a:chOff x="1135380" y="1962818"/>
                <a:chExt cx="2349500" cy="4114800"/>
              </a:xfrm>
            </p:grpSpPr>
            <p:grpSp>
              <p:nvGrpSpPr>
                <p:cNvPr id="27" name="グループ化 26"/>
                <p:cNvGrpSpPr/>
                <p:nvPr/>
              </p:nvGrpSpPr>
              <p:grpSpPr>
                <a:xfrm>
                  <a:off x="1135380" y="1962818"/>
                  <a:ext cx="1371600" cy="1371600"/>
                  <a:chOff x="2011680" y="2388268"/>
                  <a:chExt cx="1371600" cy="1371600"/>
                </a:xfrm>
              </p:grpSpPr>
              <p:sp>
                <p:nvSpPr>
                  <p:cNvPr id="34" name="円/楕円 33"/>
                  <p:cNvSpPr>
                    <a:spLocks noChangeAspect="1"/>
                  </p:cNvSpPr>
                  <p:nvPr/>
                </p:nvSpPr>
                <p:spPr>
                  <a:xfrm>
                    <a:off x="2011680" y="2388268"/>
                    <a:ext cx="1371600" cy="1371600"/>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2094230" y="2654968"/>
                    <a:ext cx="12065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ヘルパー</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a:t>
                    </a:r>
                  </a:p>
                </p:txBody>
              </p:sp>
            </p:grpSp>
            <p:grpSp>
              <p:nvGrpSpPr>
                <p:cNvPr id="28" name="グループ化 27"/>
                <p:cNvGrpSpPr/>
                <p:nvPr/>
              </p:nvGrpSpPr>
              <p:grpSpPr>
                <a:xfrm>
                  <a:off x="1135380" y="4706018"/>
                  <a:ext cx="1371600" cy="1371600"/>
                  <a:chOff x="2011680" y="2388268"/>
                  <a:chExt cx="1371600" cy="1371600"/>
                </a:xfrm>
              </p:grpSpPr>
              <p:sp>
                <p:nvSpPr>
                  <p:cNvPr id="32" name="円/楕円 31"/>
                  <p:cNvSpPr>
                    <a:spLocks noChangeAspect="1"/>
                  </p:cNvSpPr>
                  <p:nvPr/>
                </p:nvSpPr>
                <p:spPr>
                  <a:xfrm>
                    <a:off x="2011680" y="2388268"/>
                    <a:ext cx="1371600" cy="1371600"/>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2094230" y="2654968"/>
                    <a:ext cx="12065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ヘルパー</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B</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9" name="グループ化 28"/>
                <p:cNvGrpSpPr/>
                <p:nvPr/>
              </p:nvGrpSpPr>
              <p:grpSpPr>
                <a:xfrm>
                  <a:off x="2113280" y="3328736"/>
                  <a:ext cx="1371600" cy="1371600"/>
                  <a:chOff x="2011680" y="2388268"/>
                  <a:chExt cx="1371600" cy="1371600"/>
                </a:xfrm>
              </p:grpSpPr>
              <p:sp>
                <p:nvSpPr>
                  <p:cNvPr id="30" name="円/楕円 29"/>
                  <p:cNvSpPr>
                    <a:spLocks noChangeAspect="1"/>
                  </p:cNvSpPr>
                  <p:nvPr/>
                </p:nvSpPr>
                <p:spPr>
                  <a:xfrm>
                    <a:off x="2011680" y="2388268"/>
                    <a:ext cx="13716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094230" y="2654968"/>
                    <a:ext cx="12065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報告者</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（中堅）</a:t>
                    </a:r>
                  </a:p>
                </p:txBody>
              </p:sp>
            </p:grpSp>
          </p:grpSp>
          <p:sp>
            <p:nvSpPr>
              <p:cNvPr id="44" name="正方形/長方形 43"/>
              <p:cNvSpPr/>
              <p:nvPr/>
            </p:nvSpPr>
            <p:spPr>
              <a:xfrm>
                <a:off x="5549899" y="1676400"/>
                <a:ext cx="2736499" cy="4660899"/>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6" name="右矢印 45"/>
            <p:cNvSpPr/>
            <p:nvPr/>
          </p:nvSpPr>
          <p:spPr>
            <a:xfrm flipH="1">
              <a:off x="3917494" y="5249945"/>
              <a:ext cx="1676855" cy="424782"/>
            </a:xfrm>
            <a:prstGeom prst="rightArrow">
              <a:avLst>
                <a:gd name="adj1" fmla="val 50000"/>
                <a:gd name="adj2" fmla="val 8204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右矢印 47"/>
            <p:cNvSpPr/>
            <p:nvPr/>
          </p:nvSpPr>
          <p:spPr>
            <a:xfrm flipH="1">
              <a:off x="3912167" y="2503236"/>
              <a:ext cx="1676855" cy="424782"/>
            </a:xfrm>
            <a:prstGeom prst="rightArrow">
              <a:avLst>
                <a:gd name="adj1" fmla="val 50000"/>
                <a:gd name="adj2" fmla="val 8204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623765" y="1368243"/>
              <a:ext cx="1508746" cy="369332"/>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グループ</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A-1</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49"/>
            <p:cNvSpPr txBox="1"/>
            <p:nvPr/>
          </p:nvSpPr>
          <p:spPr>
            <a:xfrm>
              <a:off x="5589022" y="1363314"/>
              <a:ext cx="1508746" cy="369332"/>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グループ</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A-2</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1972609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作戦タイム（</a:t>
            </a:r>
            <a:r>
              <a:rPr lang="en-US" altLang="ja-JP" sz="36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分）</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4851400"/>
          </a:xfrm>
        </p:spPr>
        <p:txBody>
          <a:bodyPr>
            <a:noAutofit/>
          </a:bodyPr>
          <a:lstStyle/>
          <a:p>
            <a:pPr marL="457200" indent="-457200">
              <a:buFont typeface="+mj-lt"/>
              <a:buAutoNum type="arabicPeriod"/>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小グループの中で「</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報告者」「ヘルパー</a:t>
            </a:r>
            <a: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」「ヘルパー</a:t>
            </a:r>
            <a:r>
              <a:rPr lang="en-US" altLang="ja-JP" sz="2200"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」を決めてください。</a:t>
            </a:r>
          </a:p>
          <a:p>
            <a:pPr marL="457200" indent="-457200">
              <a:buFont typeface="+mj-lt"/>
              <a:buAutoNum type="arabicPeriod"/>
            </a:pP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7200" indent="-457200">
              <a:buFont typeface="+mj-lt"/>
              <a:buAutoNum type="arabicPeriod"/>
            </a:pPr>
            <a:endPar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7200" indent="-457200">
              <a:buFont typeface="+mj-lt"/>
              <a:buAutoNum type="arabicPeriod"/>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演習</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①で考えた支援の計画をもとに、「支援の手順書」を作成しましょう</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。適宜、ワークシート（</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WS-6)</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 を</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使ってください</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a:p>
            <a:pPr marL="457200" indent="-457200">
              <a:buFont typeface="+mj-lt"/>
              <a:buAutoNum type="arabicPeriod"/>
            </a:pP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7200" indent="-457200">
              <a:buFont typeface="+mj-lt"/>
              <a:buAutoNum type="arabicPeriod"/>
            </a:pPr>
            <a:endPar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7200" indent="-457200">
              <a:buFont typeface="+mj-lt"/>
              <a:buAutoNum type="arabicPeriod"/>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支援の手順書」を使って３分間で相手グループのヘルパーに説明する準備</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をします。</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少なくとも「根拠を示して」「わかりやすく」の２点には留意しましょう。</a:t>
            </a:r>
          </a:p>
        </p:txBody>
      </p:sp>
    </p:spTree>
    <p:extLst>
      <p:ext uri="{BB962C8B-B14F-4D97-AF65-F5344CB8AC3E}">
        <p14:creationId xmlns:p14="http://schemas.microsoft.com/office/powerpoint/2010/main" val="1933864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ロール</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プレイ</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36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分）</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4851400"/>
          </a:xfrm>
        </p:spPr>
        <p:txBody>
          <a:bodyPr>
            <a:noAutofit/>
          </a:bodyPr>
          <a:lstStyle/>
          <a:p>
            <a:pPr marL="457200" indent="-457200">
              <a:buFont typeface="+mj-lt"/>
              <a:buAutoNum type="arabicPeriod"/>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どちら</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の小グループから報告するのかを決めてください。</a:t>
            </a:r>
          </a:p>
          <a:p>
            <a:pPr marL="457200" indent="-457200">
              <a:buFont typeface="+mj-lt"/>
              <a:buAutoNum type="arabicPeriod"/>
            </a:pP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p>
            <a:pPr marL="457200" indent="-457200">
              <a:buFont typeface="+mj-lt"/>
              <a:buAutoNum type="arabicPeriod"/>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報告者</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は、作戦どおりに相手グループのヘルパーに説明をしましょう。時間は３分間です。</a:t>
            </a:r>
          </a:p>
          <a:p>
            <a:pPr marL="457200" indent="-457200">
              <a:buFont typeface="+mj-lt"/>
              <a:buAutoNum type="arabicPeriod"/>
            </a:pP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p>
            <a:pPr marL="457200" indent="-457200">
              <a:buFont typeface="+mj-lt"/>
              <a:buAutoNum type="arabicPeriod"/>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報告</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を受けた小グループのヘルパーは、報告者に対して質問や確認をしましょう。報告者は質問に対して簡潔に答えましょう。</a:t>
            </a:r>
          </a:p>
          <a:p>
            <a:pPr marL="457200" lvl="1" indent="0">
              <a:spcBef>
                <a:spcPts val="1800"/>
              </a:spcBef>
              <a:buNone/>
            </a:pPr>
            <a:r>
              <a:rPr lang="ja-JP" altLang="en-US" sz="1800" u="sng" dirty="0">
                <a:latin typeface="メイリオ" panose="020B0604030504040204" pitchFamily="50" charset="-128"/>
                <a:ea typeface="メイリオ" panose="020B0604030504040204" pitchFamily="50" charset="-128"/>
                <a:cs typeface="メイリオ" panose="020B0604030504040204" pitchFamily="50" charset="-128"/>
              </a:rPr>
              <a:t>ヘルパー</a:t>
            </a:r>
            <a:r>
              <a:rPr lang="en-US" altLang="ja-JP" sz="1800" u="sng" dirty="0">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：具体的な状況をあげて、トラブルが起きたときの</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対応</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7200" lvl="1" indent="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について</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質問しましょう。</a:t>
            </a:r>
          </a:p>
          <a:p>
            <a:pPr marL="457200" lvl="1" indent="0">
              <a:buNone/>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例）急</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に腹痛になったときにはどうしたらいいです</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か</a:t>
            </a:r>
            <a:endParaRPr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p>
            <a:pPr marL="457200" lvl="1" indent="0">
              <a:buNone/>
            </a:pPr>
            <a:r>
              <a:rPr lang="ja-JP" altLang="en-US" sz="1800" u="sng" dirty="0">
                <a:latin typeface="メイリオ" panose="020B0604030504040204" pitchFamily="50" charset="-128"/>
                <a:ea typeface="メイリオ" panose="020B0604030504040204" pitchFamily="50" charset="-128"/>
                <a:cs typeface="メイリオ" panose="020B0604030504040204" pitchFamily="50" charset="-128"/>
              </a:rPr>
              <a:t>ヘルパー</a:t>
            </a:r>
            <a:r>
              <a:rPr lang="en-US" altLang="ja-JP" sz="1800" u="sng" dirty="0">
                <a:latin typeface="メイリオ" panose="020B0604030504040204" pitchFamily="50" charset="-128"/>
                <a:ea typeface="メイリオ" panose="020B0604030504040204" pitchFamily="50" charset="-128"/>
                <a:cs typeface="メイリオ" panose="020B0604030504040204" pitchFamily="50" charset="-128"/>
              </a:rPr>
              <a:t>B</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：支援の手続きについて整理して、「◯◯ということ</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で</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7200" lvl="1" indent="0">
              <a:buNone/>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すね</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」と確認をしましょう</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p>
          <a:p>
            <a:pPr marL="457200" indent="-457200">
              <a:buFont typeface="+mj-lt"/>
              <a:buAutoNum type="arabicPeriod"/>
            </a:pPr>
            <a:endParaRPr lang="ja-JP" altLang="en-US" sz="1800" dirty="0">
              <a:latin typeface="メイリオ" panose="020B0604030504040204" pitchFamily="50" charset="-128"/>
              <a:ea typeface="メイリオ" panose="020B0604030504040204" pitchFamily="50" charset="-128"/>
              <a:cs typeface="メイリオ" panose="020B0604030504040204" pitchFamily="50" charset="-128"/>
            </a:endParaRPr>
          </a:p>
          <a:p>
            <a:pPr marL="457200" indent="-457200">
              <a:buFont typeface="+mj-lt"/>
              <a:buAutoNum type="arabicPeriod"/>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小グループ</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を交代して、同じように１～３を行ってください。</a:t>
            </a:r>
          </a:p>
        </p:txBody>
      </p:sp>
    </p:spTree>
    <p:extLst>
      <p:ext uri="{BB962C8B-B14F-4D97-AF65-F5344CB8AC3E}">
        <p14:creationId xmlns:p14="http://schemas.microsoft.com/office/powerpoint/2010/main" val="7664154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3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支援の計画を伝える</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623765" y="1363314"/>
            <a:ext cx="7789633" cy="4973985"/>
            <a:chOff x="623765" y="1363314"/>
            <a:chExt cx="7789633" cy="4973985"/>
          </a:xfrm>
        </p:grpSpPr>
        <p:sp>
          <p:nvSpPr>
            <p:cNvPr id="36" name="右矢印 35"/>
            <p:cNvSpPr/>
            <p:nvPr/>
          </p:nvSpPr>
          <p:spPr>
            <a:xfrm>
              <a:off x="3606345" y="3802145"/>
              <a:ext cx="1676855" cy="424782"/>
            </a:xfrm>
            <a:prstGeom prst="rightArrow">
              <a:avLst>
                <a:gd name="adj1" fmla="val 50000"/>
                <a:gd name="adj2" fmla="val 8204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3442557" y="3595436"/>
              <a:ext cx="1569660" cy="369332"/>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支援の説明</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テキスト ボックス 39"/>
            <p:cNvSpPr txBox="1"/>
            <p:nvPr/>
          </p:nvSpPr>
          <p:spPr>
            <a:xfrm>
              <a:off x="3886760" y="5679572"/>
              <a:ext cx="1569660" cy="369332"/>
            </a:xfrm>
            <a:prstGeom prst="rect">
              <a:avLst/>
            </a:prstGeom>
            <a:noFill/>
          </p:spPr>
          <p:txBody>
            <a:bodyPr wrap="none" rtlCol="0">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③内容の確認</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3657516" y="1868252"/>
              <a:ext cx="2031325" cy="646331"/>
            </a:xfrm>
            <a:prstGeom prst="rect">
              <a:avLst/>
            </a:prstGeom>
            <a:noFill/>
          </p:spPr>
          <p:txBody>
            <a:bodyPr wrap="none" rtlCol="0">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②予想されるトラ</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ブルへの対応等</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3" name="グループ化 42"/>
            <p:cNvGrpSpPr/>
            <p:nvPr/>
          </p:nvGrpSpPr>
          <p:grpSpPr>
            <a:xfrm>
              <a:off x="711199" y="1676400"/>
              <a:ext cx="2736499" cy="4660899"/>
              <a:chOff x="888999" y="1676400"/>
              <a:chExt cx="2736499" cy="4660899"/>
            </a:xfrm>
          </p:grpSpPr>
          <p:grpSp>
            <p:nvGrpSpPr>
              <p:cNvPr id="15" name="グループ化 14"/>
              <p:cNvGrpSpPr/>
              <p:nvPr/>
            </p:nvGrpSpPr>
            <p:grpSpPr>
              <a:xfrm>
                <a:off x="1135380" y="1962818"/>
                <a:ext cx="2349500" cy="4114800"/>
                <a:chOff x="1135380" y="1962818"/>
                <a:chExt cx="2349500" cy="4114800"/>
              </a:xfrm>
            </p:grpSpPr>
            <p:grpSp>
              <p:nvGrpSpPr>
                <p:cNvPr id="8" name="グループ化 7"/>
                <p:cNvGrpSpPr/>
                <p:nvPr/>
              </p:nvGrpSpPr>
              <p:grpSpPr>
                <a:xfrm>
                  <a:off x="1135380" y="1962818"/>
                  <a:ext cx="1371600" cy="1371600"/>
                  <a:chOff x="2011680" y="2388268"/>
                  <a:chExt cx="1371600" cy="1371600"/>
                </a:xfrm>
              </p:grpSpPr>
              <p:sp>
                <p:nvSpPr>
                  <p:cNvPr id="5" name="円/楕円 4"/>
                  <p:cNvSpPr>
                    <a:spLocks noChangeAspect="1"/>
                  </p:cNvSpPr>
                  <p:nvPr/>
                </p:nvSpPr>
                <p:spPr>
                  <a:xfrm>
                    <a:off x="2011680" y="2388268"/>
                    <a:ext cx="1371600" cy="137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094230" y="2654968"/>
                    <a:ext cx="12065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ヘルパー</a:t>
                    </a:r>
                    <a:r>
                      <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9" name="グループ化 8"/>
                <p:cNvGrpSpPr/>
                <p:nvPr/>
              </p:nvGrpSpPr>
              <p:grpSpPr>
                <a:xfrm>
                  <a:off x="1135380" y="4706018"/>
                  <a:ext cx="1371600" cy="1371600"/>
                  <a:chOff x="2011680" y="2388268"/>
                  <a:chExt cx="1371600" cy="1371600"/>
                </a:xfrm>
              </p:grpSpPr>
              <p:sp>
                <p:nvSpPr>
                  <p:cNvPr id="10" name="円/楕円 9"/>
                  <p:cNvSpPr>
                    <a:spLocks noChangeAspect="1"/>
                  </p:cNvSpPr>
                  <p:nvPr/>
                </p:nvSpPr>
                <p:spPr>
                  <a:xfrm>
                    <a:off x="2011680" y="2388268"/>
                    <a:ext cx="1371600" cy="1371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094230" y="2654968"/>
                    <a:ext cx="12065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ヘルパー</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B</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2" name="グループ化 11"/>
                <p:cNvGrpSpPr/>
                <p:nvPr/>
              </p:nvGrpSpPr>
              <p:grpSpPr>
                <a:xfrm>
                  <a:off x="2113280" y="3328736"/>
                  <a:ext cx="1371600" cy="1371600"/>
                  <a:chOff x="2011680" y="2388268"/>
                  <a:chExt cx="1371600" cy="1371600"/>
                </a:xfrm>
              </p:grpSpPr>
              <p:sp>
                <p:nvSpPr>
                  <p:cNvPr id="13" name="円/楕円 12"/>
                  <p:cNvSpPr>
                    <a:spLocks noChangeAspect="1"/>
                  </p:cNvSpPr>
                  <p:nvPr/>
                </p:nvSpPr>
                <p:spPr>
                  <a:xfrm>
                    <a:off x="2011680" y="2388268"/>
                    <a:ext cx="1371600" cy="1371600"/>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094230" y="2654968"/>
                    <a:ext cx="12065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報告者</a:t>
                    </a:r>
                    <a:endParaRPr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中堅</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sp>
            <p:nvSpPr>
              <p:cNvPr id="42" name="正方形/長方形 41"/>
              <p:cNvSpPr/>
              <p:nvPr/>
            </p:nvSpPr>
            <p:spPr>
              <a:xfrm>
                <a:off x="888999" y="1676400"/>
                <a:ext cx="2736499" cy="4660899"/>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5" name="グループ化 44"/>
            <p:cNvGrpSpPr/>
            <p:nvPr/>
          </p:nvGrpSpPr>
          <p:grpSpPr>
            <a:xfrm>
              <a:off x="5676899" y="1676400"/>
              <a:ext cx="2736499" cy="4660899"/>
              <a:chOff x="5549899" y="1676400"/>
              <a:chExt cx="2736499" cy="4660899"/>
            </a:xfrm>
          </p:grpSpPr>
          <p:grpSp>
            <p:nvGrpSpPr>
              <p:cNvPr id="26" name="グループ化 25"/>
              <p:cNvGrpSpPr/>
              <p:nvPr/>
            </p:nvGrpSpPr>
            <p:grpSpPr>
              <a:xfrm>
                <a:off x="5770880" y="1995236"/>
                <a:ext cx="2349500" cy="4114800"/>
                <a:chOff x="1135380" y="1962818"/>
                <a:chExt cx="2349500" cy="4114800"/>
              </a:xfrm>
            </p:grpSpPr>
            <p:grpSp>
              <p:nvGrpSpPr>
                <p:cNvPr id="27" name="グループ化 26"/>
                <p:cNvGrpSpPr/>
                <p:nvPr/>
              </p:nvGrpSpPr>
              <p:grpSpPr>
                <a:xfrm>
                  <a:off x="1135380" y="1962818"/>
                  <a:ext cx="1371600" cy="1371600"/>
                  <a:chOff x="2011680" y="2388268"/>
                  <a:chExt cx="1371600" cy="1371600"/>
                </a:xfrm>
              </p:grpSpPr>
              <p:sp>
                <p:nvSpPr>
                  <p:cNvPr id="34" name="円/楕円 33"/>
                  <p:cNvSpPr>
                    <a:spLocks noChangeAspect="1"/>
                  </p:cNvSpPr>
                  <p:nvPr/>
                </p:nvSpPr>
                <p:spPr>
                  <a:xfrm>
                    <a:off x="2011680" y="2388268"/>
                    <a:ext cx="1371600" cy="1371600"/>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2094230" y="2654968"/>
                    <a:ext cx="12065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ヘルパー</a:t>
                    </a:r>
                    <a:r>
                      <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a:t>
                    </a:r>
                  </a:p>
                </p:txBody>
              </p:sp>
            </p:grpSp>
            <p:grpSp>
              <p:nvGrpSpPr>
                <p:cNvPr id="28" name="グループ化 27"/>
                <p:cNvGrpSpPr/>
                <p:nvPr/>
              </p:nvGrpSpPr>
              <p:grpSpPr>
                <a:xfrm>
                  <a:off x="1135380" y="4706018"/>
                  <a:ext cx="1371600" cy="1371600"/>
                  <a:chOff x="2011680" y="2388268"/>
                  <a:chExt cx="1371600" cy="1371600"/>
                </a:xfrm>
              </p:grpSpPr>
              <p:sp>
                <p:nvSpPr>
                  <p:cNvPr id="32" name="円/楕円 31"/>
                  <p:cNvSpPr>
                    <a:spLocks noChangeAspect="1"/>
                  </p:cNvSpPr>
                  <p:nvPr/>
                </p:nvSpPr>
                <p:spPr>
                  <a:xfrm>
                    <a:off x="2011680" y="2388268"/>
                    <a:ext cx="1371600" cy="1371600"/>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2094230" y="2654968"/>
                    <a:ext cx="12065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ヘルパー</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B</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9" name="グループ化 28"/>
                <p:cNvGrpSpPr/>
                <p:nvPr/>
              </p:nvGrpSpPr>
              <p:grpSpPr>
                <a:xfrm>
                  <a:off x="2113280" y="3328736"/>
                  <a:ext cx="1371600" cy="1371600"/>
                  <a:chOff x="2011680" y="2388268"/>
                  <a:chExt cx="1371600" cy="1371600"/>
                </a:xfrm>
              </p:grpSpPr>
              <p:sp>
                <p:nvSpPr>
                  <p:cNvPr id="30" name="円/楕円 29"/>
                  <p:cNvSpPr>
                    <a:spLocks noChangeAspect="1"/>
                  </p:cNvSpPr>
                  <p:nvPr/>
                </p:nvSpPr>
                <p:spPr>
                  <a:xfrm>
                    <a:off x="2011680" y="2388268"/>
                    <a:ext cx="1371600" cy="1371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094230" y="2654968"/>
                    <a:ext cx="12065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報告者</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（中堅）</a:t>
                    </a:r>
                  </a:p>
                </p:txBody>
              </p:sp>
            </p:grpSp>
          </p:grpSp>
          <p:sp>
            <p:nvSpPr>
              <p:cNvPr id="44" name="正方形/長方形 43"/>
              <p:cNvSpPr/>
              <p:nvPr/>
            </p:nvSpPr>
            <p:spPr>
              <a:xfrm>
                <a:off x="5549899" y="1676400"/>
                <a:ext cx="2736499" cy="4660899"/>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6" name="右矢印 45"/>
            <p:cNvSpPr/>
            <p:nvPr/>
          </p:nvSpPr>
          <p:spPr>
            <a:xfrm flipH="1">
              <a:off x="3917494" y="5249945"/>
              <a:ext cx="1676855" cy="424782"/>
            </a:xfrm>
            <a:prstGeom prst="rightArrow">
              <a:avLst>
                <a:gd name="adj1" fmla="val 50000"/>
                <a:gd name="adj2" fmla="val 8204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右矢印 47"/>
            <p:cNvSpPr/>
            <p:nvPr/>
          </p:nvSpPr>
          <p:spPr>
            <a:xfrm flipH="1">
              <a:off x="3912167" y="2503236"/>
              <a:ext cx="1676855" cy="424782"/>
            </a:xfrm>
            <a:prstGeom prst="rightArrow">
              <a:avLst>
                <a:gd name="adj1" fmla="val 50000"/>
                <a:gd name="adj2" fmla="val 82046"/>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623765" y="1368243"/>
              <a:ext cx="1508746" cy="369332"/>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グループ</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A-1</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49"/>
            <p:cNvSpPr txBox="1"/>
            <p:nvPr/>
          </p:nvSpPr>
          <p:spPr>
            <a:xfrm>
              <a:off x="5589022" y="1363314"/>
              <a:ext cx="1508746" cy="369332"/>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グループ</a:t>
              </a:r>
              <a:r>
                <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A-2</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31560837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fontScale="90000"/>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ディスカッション</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分）</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4851400"/>
          </a:xfrm>
        </p:spPr>
        <p:txBody>
          <a:bodyPr>
            <a:noAutofit/>
          </a:bodyPr>
          <a:lstStyle/>
          <a:p>
            <a:pPr marL="450850" indent="-450850">
              <a:buFont typeface="+mj-lt"/>
              <a:buAutoNum type="arabicPeriod"/>
            </a:pP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0850" indent="-450850">
              <a:buFont typeface="+mj-lt"/>
              <a:buAutoNum type="arabicPeriod"/>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ヘルパー役</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の人は、相手の説明が「わかりやすかったか」「根拠が示されていたか」という観点から、感想を述べてください。報告者役の人は、報告するうえで「難しかった点」をあげてください。</a:t>
            </a:r>
          </a:p>
          <a:p>
            <a:pPr marL="450850" indent="-450850">
              <a:buFont typeface="+mj-lt"/>
              <a:buAutoNum type="arabicPeriod"/>
            </a:pP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0850" indent="-450850">
              <a:buFont typeface="+mj-lt"/>
              <a:buAutoNum type="arabicPeriod"/>
            </a:pPr>
            <a:endParaRPr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a:p>
            <a:pPr marL="450850" indent="-450850">
              <a:buFont typeface="+mj-lt"/>
              <a:buAutoNum type="arabicPeriod"/>
            </a:pPr>
            <a:endParaRPr lang="ja-JP" altLang="en-US" sz="2200" dirty="0">
              <a:latin typeface="メイリオ" panose="020B0604030504040204" pitchFamily="50" charset="-128"/>
              <a:ea typeface="メイリオ" panose="020B0604030504040204" pitchFamily="50" charset="-128"/>
              <a:cs typeface="メイリオ" panose="020B0604030504040204" pitchFamily="50" charset="-128"/>
            </a:endParaRPr>
          </a:p>
          <a:p>
            <a:pPr marL="450850" indent="-450850">
              <a:buFont typeface="+mj-lt"/>
              <a:buAutoNum type="arabicPeriod"/>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その他</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、気がついた点があれば共有したうえで、支援の手順をうまく伝えるために重要だと感じたポイントを整理しましょう。</a:t>
            </a:r>
          </a:p>
        </p:txBody>
      </p:sp>
    </p:spTree>
    <p:extLst>
      <p:ext uri="{BB962C8B-B14F-4D97-AF65-F5344CB8AC3E}">
        <p14:creationId xmlns:p14="http://schemas.microsoft.com/office/powerpoint/2010/main" val="233639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発表とまとめ（</a:t>
            </a:r>
            <a:r>
              <a:rPr lang="en-US" altLang="ja-JP" sz="3600" dirty="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分）</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4851400"/>
          </a:xfrm>
        </p:spPr>
        <p:txBody>
          <a:bodyPr>
            <a:noAutofit/>
          </a:bodyPr>
          <a:lstStyle/>
          <a:p>
            <a:pPr marL="450850" indent="-450850">
              <a:buFont typeface="+mj-lt"/>
              <a:buAutoNum type="arabicPeriod"/>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50850" indent="-450850">
              <a:buFont typeface="+mj-lt"/>
              <a:buAutoNum type="arabicPeriod"/>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２～３グループに発表してもらいます。</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buFont typeface="+mj-lt"/>
              <a:buAutoNum type="arabicPeriod"/>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buFont typeface="+mj-lt"/>
              <a:buAutoNum type="arabicPeriod"/>
            </a:pP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buFont typeface="+mj-lt"/>
              <a:buAutoNum type="arabicPeriod"/>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buFont typeface="+mj-lt"/>
              <a:buAutoNum type="arabicPeriod"/>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発表者は各グループで話し合われた内容を全体に報告してください。</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23126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演習②</a:t>
            </a:r>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手順書の作成・説明の例</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4851400"/>
          </a:xfrm>
        </p:spPr>
        <p:txBody>
          <a:bodyPr>
            <a:noAutofit/>
          </a:bodyPr>
          <a:lstStyle/>
          <a:p>
            <a:pPr marL="88900" indent="0">
              <a:lnSpc>
                <a:spcPct val="100000"/>
              </a:lnSpc>
              <a:buNone/>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例えば次のような内容、流れが考えられます。</a:t>
            </a:r>
            <a:endPar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8900" indent="0">
              <a:lnSpc>
                <a:spcPct val="100000"/>
              </a:lnSpc>
              <a:buNone/>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8900" indent="0">
              <a:lnSpc>
                <a:spcPct val="100000"/>
              </a:lnSpc>
              <a:buNone/>
            </a:pPr>
            <a:r>
              <a:rPr lang="ja-JP" altLang="en-US" sz="2200" b="1" u="sng" dirty="0" smtClean="0">
                <a:latin typeface="メイリオ" panose="020B0604030504040204" pitchFamily="50" charset="-128"/>
                <a:ea typeface="メイリオ" panose="020B0604030504040204" pitchFamily="50" charset="-128"/>
                <a:cs typeface="メイリオ" panose="020B0604030504040204" pitchFamily="50" charset="-128"/>
              </a:rPr>
              <a:t>手順書</a:t>
            </a:r>
            <a:endParaRPr lang="en-US" altLang="ja-JP" sz="22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4500" indent="-266700">
              <a:lnSpc>
                <a:spcPct val="100000"/>
              </a:lnSpc>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報告者</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（サービス提供責任者等）が作成したプランに沿って何回か試し</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、わかっていること・そうでないことを明確に。</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444500" indent="-266700">
              <a:lnSpc>
                <a:spcPct val="100000"/>
              </a:lnSpc>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乗車から降車までのステップと、各ステップでの注意点を簡潔に記載する。</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8900" indent="0">
              <a:lnSpc>
                <a:spcPct val="100000"/>
              </a:lnSpc>
              <a:buNone/>
            </a:pP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88900" indent="0">
              <a:lnSpc>
                <a:spcPct val="100000"/>
              </a:lnSpc>
              <a:buNone/>
            </a:pPr>
            <a:r>
              <a:rPr lang="ja-JP" altLang="en-US" sz="2200" b="1" u="sng" dirty="0" smtClean="0">
                <a:latin typeface="メイリオ" panose="020B0604030504040204" pitchFamily="50" charset="-128"/>
                <a:ea typeface="メイリオ" panose="020B0604030504040204" pitchFamily="50" charset="-128"/>
                <a:cs typeface="メイリオ" panose="020B0604030504040204" pitchFamily="50" charset="-128"/>
              </a:rPr>
              <a:t>説明</a:t>
            </a:r>
            <a:endParaRPr lang="en-US" altLang="ja-JP" sz="22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4500" lvl="0" indent="-266700">
              <a:lnSpc>
                <a:spcPct val="100000"/>
              </a:lnSpc>
              <a:buFont typeface="Wingdings" panose="05000000000000000000" pitchFamily="2" charset="2"/>
              <a:buChar char="n"/>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１回目は報告者が引き継ぎのヘルパーと一緒に同行して、支援の手順を実際に示す。</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4500" lvl="0" indent="-266700">
              <a:lnSpc>
                <a:spcPct val="100000"/>
              </a:lnSpc>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手続きを決めた理由と、その通りにやる重要性、緊急時対応、留意点、記録等について補足の説明をする。</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88953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この時間の目的</a:t>
            </a:r>
            <a:r>
              <a:rPr lang="en-US" altLang="ja-JP" sz="40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3821229"/>
            <a:ext cx="7886700" cy="2630370"/>
          </a:xfrm>
        </p:spPr>
        <p:txBody>
          <a:bodyPr>
            <a:normAutofit/>
          </a:bodyPr>
          <a:lstStyle/>
          <a:p>
            <a:pPr marL="0" indent="0">
              <a:buNone/>
            </a:pP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ポイント</a:t>
            </a:r>
            <a:r>
              <a:rPr lang="en-US" altLang="ja-JP" sz="22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457200" indent="-457200">
              <a:buFont typeface="+mj-ea"/>
              <a:buAutoNum type="circleNumDbPlai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アセスメント</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や検討した支援計画が「正しい」</a:t>
            </a:r>
            <a:r>
              <a:rPr lang="ja-JP" altLang="en-US" sz="2200" dirty="0" err="1">
                <a:latin typeface="メイリオ" panose="020B0604030504040204" pitchFamily="50" charset="-128"/>
                <a:ea typeface="メイリオ" panose="020B0604030504040204" pitchFamily="50" charset="-128"/>
                <a:cs typeface="メイリオ" panose="020B0604030504040204" pitchFamily="50" charset="-128"/>
              </a:rPr>
              <a:t>か</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どうかを問題にする時間ではありません。</a:t>
            </a:r>
          </a:p>
          <a:p>
            <a:pPr marL="457200" indent="-457200">
              <a:buFont typeface="+mj-ea"/>
              <a:buAutoNum type="circleNumDbPlai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外出</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時の支援で特に気をつけなければいけないポイントを押さえましょう。</a:t>
            </a:r>
          </a:p>
          <a:p>
            <a:pPr marL="457200" indent="-457200">
              <a:buFont typeface="+mj-ea"/>
              <a:buAutoNum type="circleNumDbPlain"/>
            </a:pPr>
            <a:r>
              <a:rPr lang="ja-JP" altLang="en-US" sz="2200" dirty="0" smtClean="0">
                <a:latin typeface="メイリオ" panose="020B0604030504040204" pitchFamily="50" charset="-128"/>
                <a:ea typeface="メイリオ" panose="020B0604030504040204" pitchFamily="50" charset="-128"/>
                <a:cs typeface="メイリオ" panose="020B0604030504040204" pitchFamily="50" charset="-128"/>
              </a:rPr>
              <a:t>経験</a:t>
            </a:r>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の比較的浅いヘルパーに指示を出す際の留意点を整理しましょう。</a:t>
            </a:r>
          </a:p>
        </p:txBody>
      </p:sp>
      <p:sp>
        <p:nvSpPr>
          <p:cNvPr id="4" name="テキスト ボックス 3"/>
          <p:cNvSpPr txBox="1"/>
          <p:nvPr/>
        </p:nvSpPr>
        <p:spPr>
          <a:xfrm>
            <a:off x="627750" y="1508626"/>
            <a:ext cx="7887600" cy="2003200"/>
          </a:xfrm>
          <a:prstGeom prst="rect">
            <a:avLst/>
          </a:prstGeom>
          <a:noFill/>
          <a:ln>
            <a:solidFill>
              <a:schemeClr val="tx1"/>
            </a:solidFill>
          </a:ln>
        </p:spPr>
        <p:txBody>
          <a:bodyPr wrap="square" rtlCol="0" anchor="ctr" anchorCtr="0">
            <a:noAutofit/>
          </a:bodyPr>
          <a:lstStyle/>
          <a:p>
            <a:pPr algn="just"/>
            <a:r>
              <a:rPr lang="ja-JP" altLang="en-US" sz="2200" dirty="0">
                <a:latin typeface="メイリオ" panose="020B0604030504040204" pitchFamily="50" charset="-128"/>
                <a:ea typeface="メイリオ" panose="020B0604030504040204" pitchFamily="50" charset="-128"/>
                <a:cs typeface="メイリオ" panose="020B0604030504040204" pitchFamily="50" charset="-128"/>
              </a:rPr>
              <a:t>屋内での日中活動の支援とは異なり、外出時の支援には特有の配慮が必要となります。この時間は、「高崎のぞむさん」が行動援護を利用して外出する場面を想定し、自閉症や知的障害の障害特性に配慮した外出時の「支援の手順書」を作るプロセスを学びます。</a:t>
            </a:r>
            <a:endParaRPr lang="en-US" altLang="ja-JP" sz="2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548913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fontScale="90000"/>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まとめ</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外出時の）支援のポイント</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メモ 3"/>
          <p:cNvSpPr/>
          <p:nvPr/>
        </p:nvSpPr>
        <p:spPr>
          <a:xfrm>
            <a:off x="723900" y="1625600"/>
            <a:ext cx="7791450" cy="4572000"/>
          </a:xfrm>
          <a:prstGeom prst="foldedCorner">
            <a:avLst>
              <a:gd name="adj" fmla="val 6631"/>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000"/>
              </a:spcBef>
            </a:pP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spcBef>
                <a:spcPts val="1000"/>
              </a:spcBef>
              <a:spcAft>
                <a:spcPts val="1200"/>
              </a:spcAft>
            </a:pPr>
            <a:r>
              <a:rPr lang="en-US" altLang="ja-JP" sz="2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外出で失敗しないために</a:t>
            </a:r>
            <a:r>
              <a:rPr lang="en-US" altLang="ja-JP" sz="2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723900" lvl="1" indent="-368300">
              <a:spcBef>
                <a:spcPts val="1200"/>
              </a:spcBef>
              <a:buFont typeface="Wingdings" panose="05000000000000000000" pitchFamily="2" charset="2"/>
              <a:buChar char="p"/>
            </a:pPr>
            <a:r>
              <a:rPr lang="ja-JP" altLang="en-US"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障害特性や本人の行動特性に配慮した事前準備を念入りに</a:t>
            </a:r>
            <a:endParaRPr lang="en-US" altLang="ja-JP"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723900" lvl="1" indent="-368300">
              <a:spcBef>
                <a:spcPts val="1200"/>
              </a:spcBef>
              <a:buFont typeface="Wingdings" panose="05000000000000000000" pitchFamily="2" charset="2"/>
              <a:buChar char="p"/>
            </a:pPr>
            <a:r>
              <a:rPr lang="ja-JP" altLang="en-US"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常に先手の支援で行動障害の予防</a:t>
            </a:r>
            <a:endParaRPr lang="en-US" altLang="ja-JP"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723900" lvl="1" indent="-368300">
              <a:spcBef>
                <a:spcPts val="1200"/>
              </a:spcBef>
              <a:buFont typeface="Wingdings" panose="05000000000000000000" pitchFamily="2" charset="2"/>
              <a:buChar char="p"/>
            </a:pPr>
            <a:r>
              <a:rPr lang="ja-JP" altLang="en-US" sz="2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本人</a:t>
            </a:r>
            <a:r>
              <a:rPr lang="ja-JP" altLang="en-US"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の疲労度に配慮　→　疲労に起因する行動障害</a:t>
            </a:r>
            <a:endParaRPr lang="en-US" altLang="ja-JP"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723900" lvl="1" indent="-368300">
              <a:spcBef>
                <a:spcPts val="1200"/>
              </a:spcBef>
              <a:buFont typeface="Wingdings" panose="05000000000000000000" pitchFamily="2" charset="2"/>
              <a:buChar char="p"/>
            </a:pPr>
            <a:r>
              <a:rPr lang="ja-JP" altLang="en-US" sz="2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次回</a:t>
            </a:r>
            <a:r>
              <a:rPr lang="ja-JP" altLang="en-US"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の外出に対するモチベーションに配慮</a:t>
            </a:r>
            <a:endParaRPr lang="en-US" altLang="ja-JP"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723900" lvl="1" indent="-368300">
              <a:spcBef>
                <a:spcPts val="1200"/>
              </a:spcBef>
              <a:buFont typeface="Wingdings" panose="05000000000000000000" pitchFamily="2" charset="2"/>
              <a:buChar char="p"/>
            </a:pPr>
            <a:r>
              <a:rPr lang="ja-JP" altLang="en-US"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日常生活に戻るまで支援は終わらない</a:t>
            </a:r>
            <a:endParaRPr lang="en-US" altLang="ja-JP"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lvl="1"/>
            <a:r>
              <a:rPr kumimoji="1" lang="ja-JP" altLang="en-US"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etc</a:t>
            </a:r>
            <a:r>
              <a:rPr lang="en-US" altLang="ja-JP" sz="2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200" dirty="0"/>
          </a:p>
        </p:txBody>
      </p:sp>
    </p:spTree>
    <p:extLst>
      <p:ext uri="{BB962C8B-B14F-4D97-AF65-F5344CB8AC3E}">
        <p14:creationId xmlns:p14="http://schemas.microsoft.com/office/powerpoint/2010/main" val="2459754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まとめ</a:t>
            </a:r>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伝えるときのポイント</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メモ 3"/>
          <p:cNvSpPr/>
          <p:nvPr/>
        </p:nvSpPr>
        <p:spPr>
          <a:xfrm>
            <a:off x="723900" y="1470581"/>
            <a:ext cx="7791450" cy="4996207"/>
          </a:xfrm>
          <a:prstGeom prst="foldedCorner">
            <a:avLst>
              <a:gd name="adj" fmla="val 6631"/>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000"/>
              </a:spcBef>
            </a:pP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spcBef>
                <a:spcPts val="1000"/>
              </a:spcBef>
              <a:spcAft>
                <a:spcPts val="1200"/>
              </a:spcAft>
            </a:pPr>
            <a:r>
              <a:rPr lang="en-US" altLang="ja-JP" sz="2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手順書と説明のチェックポイント</a:t>
            </a:r>
            <a:r>
              <a:rPr lang="en-US" altLang="ja-JP" sz="2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marL="723900" lvl="1" indent="-368300">
              <a:spcBef>
                <a:spcPts val="1200"/>
              </a:spcBef>
              <a:buFont typeface="Wingdings" panose="05000000000000000000" pitchFamily="2" charset="2"/>
              <a:buChar char="p"/>
            </a:pPr>
            <a:r>
              <a:rPr lang="ja-JP" altLang="en-US"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手順はシンプルか（対応が細か過ぎたり、複雑な手順が必要だったりしないか）</a:t>
            </a:r>
            <a:endParaRPr lang="en-US" altLang="ja-JP"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723900" lvl="1" indent="-368300">
              <a:spcBef>
                <a:spcPts val="1200"/>
              </a:spcBef>
              <a:buFont typeface="Wingdings" panose="05000000000000000000" pitchFamily="2" charset="2"/>
              <a:buChar char="p"/>
            </a:pPr>
            <a:r>
              <a:rPr lang="ja-JP" altLang="en-US"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課題となる行動への対応方法が具体的に伝えられて</a:t>
            </a:r>
            <a:r>
              <a:rPr lang="ja-JP" altLang="en-US" sz="2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いる</a:t>
            </a:r>
            <a:r>
              <a:rPr lang="ja-JP" altLang="en-US"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a:t>
            </a:r>
            <a:endParaRPr lang="en-US" altLang="ja-JP"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723900" lvl="1" indent="-368300">
              <a:spcBef>
                <a:spcPts val="1200"/>
              </a:spcBef>
              <a:buFont typeface="Wingdings" panose="05000000000000000000" pitchFamily="2" charset="2"/>
              <a:buChar char="p"/>
            </a:pPr>
            <a:r>
              <a:rPr lang="ja-JP" altLang="en-US" sz="2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なぜそのような方法になったのかという意味（理由）が伝わっている</a:t>
            </a:r>
            <a:r>
              <a:rPr lang="ja-JP" altLang="en-US"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a:t>
            </a:r>
            <a:endParaRPr lang="en-US" altLang="ja-JP"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723900" lvl="1" indent="-368300">
              <a:spcBef>
                <a:spcPts val="1200"/>
              </a:spcBef>
              <a:buFont typeface="Wingdings" panose="05000000000000000000" pitchFamily="2" charset="2"/>
              <a:buChar char="p"/>
            </a:pPr>
            <a:r>
              <a:rPr lang="ja-JP" altLang="en-US" sz="2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本人</a:t>
            </a:r>
            <a:r>
              <a:rPr lang="ja-JP" altLang="en-US"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の行動と支援の流れが整理されているか</a:t>
            </a:r>
            <a:endParaRPr lang="en-US" altLang="ja-JP" sz="2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723900" lvl="1" indent="-368300">
              <a:spcBef>
                <a:spcPts val="1200"/>
              </a:spcBef>
              <a:buFont typeface="Wingdings" panose="05000000000000000000" pitchFamily="2" charset="2"/>
              <a:buChar char="p"/>
            </a:pPr>
            <a:r>
              <a:rPr lang="ja-JP" altLang="en-US" sz="2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記録の内容と方法が決められているか</a:t>
            </a:r>
            <a:endParaRPr lang="en-US" altLang="ja-JP" sz="2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723900" lvl="1" indent="-368300">
              <a:spcBef>
                <a:spcPts val="1200"/>
              </a:spcBef>
              <a:buFont typeface="Wingdings" panose="05000000000000000000" pitchFamily="2" charset="2"/>
              <a:buChar char="p"/>
            </a:pPr>
            <a:r>
              <a:rPr lang="ja-JP" altLang="en-US" sz="2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２人で付くときの役割分担が決められている</a:t>
            </a:r>
            <a:r>
              <a:rPr lang="ja-JP" altLang="en-US"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a:t>
            </a:r>
            <a:endParaRPr lang="en-US" altLang="ja-JP"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55600" lvl="1"/>
            <a:r>
              <a:rPr kumimoji="1" lang="ja-JP" altLang="en-US"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2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etc</a:t>
            </a:r>
            <a:r>
              <a:rPr lang="en-US" altLang="ja-JP" sz="2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200" dirty="0"/>
          </a:p>
        </p:txBody>
      </p:sp>
    </p:spTree>
    <p:extLst>
      <p:ext uri="{BB962C8B-B14F-4D97-AF65-F5344CB8AC3E}">
        <p14:creationId xmlns:p14="http://schemas.microsoft.com/office/powerpoint/2010/main" val="15339432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628650" y="1460500"/>
            <a:ext cx="7992000" cy="39020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bIns="36000" rtlCol="0" anchor="ctr"/>
          <a:lstStyle/>
          <a:p>
            <a:pPr algn="ct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観察・予測</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｜日々の生活状況やアセスメントシート等から情報を収集</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5"/>
          <p:cNvSpPr/>
          <p:nvPr/>
        </p:nvSpPr>
        <p:spPr>
          <a:xfrm>
            <a:off x="3059832" y="2726675"/>
            <a:ext cx="3888432" cy="616046"/>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 背景の障害特性を推測</a:t>
            </a: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｜氷山モデル</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300"/>
              </a:lnSpc>
            </a:pP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角丸四角形 10"/>
          <p:cNvSpPr/>
          <p:nvPr/>
        </p:nvSpPr>
        <p:spPr>
          <a:xfrm>
            <a:off x="3059832" y="2103142"/>
            <a:ext cx="5560818" cy="386408"/>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bIns="36000"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じている問題・生じうるリスクを具体的に記す</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5" name="直線矢印コネクタ 14"/>
          <p:cNvCxnSpPr/>
          <p:nvPr/>
        </p:nvCxnSpPr>
        <p:spPr>
          <a:xfrm>
            <a:off x="2195736" y="1850703"/>
            <a:ext cx="0" cy="2664000"/>
          </a:xfrm>
          <a:prstGeom prst="straightConnector1">
            <a:avLst/>
          </a:prstGeom>
          <a:ln w="31750">
            <a:solidFill>
              <a:schemeClr val="accent6">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5750158" y="3567873"/>
            <a:ext cx="0" cy="227224"/>
          </a:xfrm>
          <a:prstGeom prst="straightConnector1">
            <a:avLst/>
          </a:prstGeom>
          <a:ln w="31750">
            <a:solidFill>
              <a:schemeClr val="accent6">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6" name="タイトル 1"/>
          <p:cNvSpPr txBox="1">
            <a:spLocks noGrp="1"/>
          </p:cNvSpPr>
          <p:nvPr>
            <p:ph type="title"/>
          </p:nvPr>
        </p:nvSpPr>
        <p:spPr bwMode="auto">
          <a:xfrm>
            <a:off x="628650" y="270126"/>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まとめ｜</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手順書の作成プロセス</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3059832" y="3838805"/>
            <a:ext cx="3888432" cy="329415"/>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 障害特性を「強み」の表現に変換</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0" name="直線矢印コネクタ 19"/>
          <p:cNvCxnSpPr/>
          <p:nvPr/>
        </p:nvCxnSpPr>
        <p:spPr>
          <a:xfrm>
            <a:off x="5724128" y="1850703"/>
            <a:ext cx="0" cy="227224"/>
          </a:xfrm>
          <a:prstGeom prst="straightConnector1">
            <a:avLst/>
          </a:prstGeom>
          <a:ln w="31750">
            <a:solidFill>
              <a:schemeClr val="accent6">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5750158" y="2489550"/>
            <a:ext cx="0" cy="227224"/>
          </a:xfrm>
          <a:prstGeom prst="straightConnector1">
            <a:avLst/>
          </a:prstGeom>
          <a:ln w="31750">
            <a:solidFill>
              <a:schemeClr val="accent6">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628649" y="4555883"/>
            <a:ext cx="3871343" cy="35772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 他の場面から「強み」のリスト追加</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3059832" y="2997153"/>
            <a:ext cx="5560818" cy="570720"/>
          </a:xfrm>
          <a:prstGeom prst="rect">
            <a:avLst/>
          </a:prstGeom>
          <a:solidFill>
            <a:schemeClr val="bg1"/>
          </a:solidFill>
          <a:ln w="19050">
            <a:solidFill>
              <a:schemeClr val="tx1"/>
            </a:solidFill>
          </a:ln>
        </p:spPr>
        <p:txBody>
          <a:bodyPr wrap="square" lIns="72000" tIns="72000" rIns="72000" bIns="36000" rtlCol="0">
            <a:spAutoFit/>
          </a:bodyPr>
          <a:lstStyle/>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行動の背景にある障害特性（生物学的・心理的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）と環境要因を</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推測し、リストアップする。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3059832" y="4118439"/>
            <a:ext cx="5560818" cy="339887"/>
          </a:xfrm>
          <a:prstGeom prst="rect">
            <a:avLst/>
          </a:prstGeom>
          <a:solidFill>
            <a:schemeClr val="bg1"/>
          </a:solidFill>
          <a:ln w="19050">
            <a:solidFill>
              <a:schemeClr val="tx1"/>
            </a:solidFill>
          </a:ln>
        </p:spPr>
        <p:txBody>
          <a:bodyPr wrap="square" lIns="72000" tIns="72000" rIns="72000" bIns="36000" rtlCol="0">
            <a:spAutoFit/>
          </a:bodyPr>
          <a:lstStyle/>
          <a:p>
            <a:pPr>
              <a:lnSpc>
                <a:spcPts val="18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リストアップした障害特性を「強み」の表現に変換</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 。</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628649" y="4850598"/>
            <a:ext cx="7997993" cy="413822"/>
          </a:xfrm>
          <a:prstGeom prst="rect">
            <a:avLst/>
          </a:prstGeom>
          <a:solidFill>
            <a:schemeClr val="bg1"/>
          </a:solidFill>
          <a:ln w="19050">
            <a:solidFill>
              <a:schemeClr val="tx1"/>
            </a:solidFill>
          </a:ln>
        </p:spPr>
        <p:txBody>
          <a:bodyPr wrap="square" lIns="72000" tIns="72000" rIns="72000" bIns="36000" rtlCol="0">
            <a:spAutoFit/>
          </a:bodyPr>
          <a:lstStyle/>
          <a:p>
            <a:pPr>
              <a:lnSpc>
                <a:spcPts val="23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他の場面の観察から、リストされていない「強み」を加える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8"/>
          <p:cNvSpPr/>
          <p:nvPr/>
        </p:nvSpPr>
        <p:spPr>
          <a:xfrm>
            <a:off x="628649" y="5543893"/>
            <a:ext cx="3871343" cy="35772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pPr>
              <a:lnSpc>
                <a:spcPts val="2300"/>
              </a:lnSpc>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④ 「強み」を活かした新たな環境</a:t>
            </a:r>
            <a:endParaRPr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3" name="直線矢印コネクタ 32"/>
          <p:cNvCxnSpPr/>
          <p:nvPr/>
        </p:nvCxnSpPr>
        <p:spPr>
          <a:xfrm>
            <a:off x="5750158" y="4458326"/>
            <a:ext cx="0" cy="360000"/>
          </a:xfrm>
          <a:prstGeom prst="straightConnector1">
            <a:avLst/>
          </a:prstGeom>
          <a:ln w="31750">
            <a:solidFill>
              <a:schemeClr val="accent6">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628648" y="5810784"/>
            <a:ext cx="7992001" cy="580534"/>
          </a:xfrm>
          <a:prstGeom prst="rect">
            <a:avLst/>
          </a:prstGeom>
          <a:solidFill>
            <a:schemeClr val="bg1"/>
          </a:solidFill>
          <a:ln w="19050">
            <a:solidFill>
              <a:schemeClr val="tx1"/>
            </a:solidFill>
          </a:ln>
        </p:spPr>
        <p:txBody>
          <a:bodyPr wrap="square" lIns="72000" tIns="72000" rIns="72000" bIns="36000" rtlCol="0">
            <a:spAutoFit/>
          </a:bodyPr>
          <a:lstStyle/>
          <a:p>
            <a:pPr>
              <a:lnSpc>
                <a:spcPts val="18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生じている問題・生じうるリスクのある場面で、「強み」のリストを活かした環境づくり（構造化）の計画を立てる。</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4" name="直線矢印コネクタ 23"/>
          <p:cNvCxnSpPr/>
          <p:nvPr/>
        </p:nvCxnSpPr>
        <p:spPr>
          <a:xfrm>
            <a:off x="3923928" y="5264420"/>
            <a:ext cx="0" cy="227224"/>
          </a:xfrm>
          <a:prstGeom prst="straightConnector1">
            <a:avLst/>
          </a:prstGeom>
          <a:ln w="31750">
            <a:solidFill>
              <a:schemeClr val="accent6">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896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この時間の流れ</a:t>
            </a:r>
            <a:r>
              <a:rPr lang="en-US" altLang="ja-JP" sz="40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686723" y="1683504"/>
            <a:ext cx="7540287" cy="34329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13:30</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13:40</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14:15</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14:35</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15:35</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a:grpSpLocks noChangeAspect="1"/>
          </p:cNvGrpSpPr>
          <p:nvPr/>
        </p:nvGrpSpPr>
        <p:grpSpPr>
          <a:xfrm>
            <a:off x="694898" y="2313387"/>
            <a:ext cx="7836103" cy="1487346"/>
            <a:chOff x="1487487" y="2843530"/>
            <a:chExt cx="6169025" cy="1170940"/>
          </a:xfrm>
        </p:grpSpPr>
        <p:sp>
          <p:nvSpPr>
            <p:cNvPr id="29" name="ホームベース 28"/>
            <p:cNvSpPr>
              <a:spLocks noChangeAspect="1"/>
            </p:cNvSpPr>
            <p:nvPr/>
          </p:nvSpPr>
          <p:spPr>
            <a:xfrm>
              <a:off x="1487487" y="2843530"/>
              <a:ext cx="1389380" cy="1148715"/>
            </a:xfrm>
            <a:prstGeom prst="homePlate">
              <a:avLst>
                <a:gd name="adj" fmla="val 22301"/>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300" kern="100" dirty="0">
                  <a:solidFill>
                    <a:srgbClr val="000000"/>
                  </a:solidFill>
                  <a:effectLst/>
                  <a:ea typeface="メイリオ" panose="020B0604030504040204" pitchFamily="50" charset="-128"/>
                  <a:cs typeface="Times New Roman" panose="02020603050405020304" pitchFamily="18" charset="0"/>
                </a:rPr>
                <a:t>〔全体〕</a:t>
              </a:r>
              <a:endParaRPr lang="ja-JP" sz="1300" kern="100" dirty="0">
                <a:effectLst/>
                <a:ea typeface="ＭＳ 明朝" panose="02020609040205080304" pitchFamily="17" charset="-128"/>
                <a:cs typeface="Times New Roman" panose="02020603050405020304" pitchFamily="18" charset="0"/>
              </a:endParaRPr>
            </a:p>
            <a:p>
              <a:pPr algn="ctr">
                <a:lnSpc>
                  <a:spcPts val="1200"/>
                </a:lnSpc>
                <a:spcAft>
                  <a:spcPts val="0"/>
                </a:spcAft>
              </a:pPr>
              <a:r>
                <a:rPr lang="ja-JP" sz="1300" kern="0" dirty="0">
                  <a:solidFill>
                    <a:srgbClr val="000000"/>
                  </a:solidFill>
                  <a:effectLst/>
                  <a:ea typeface="メイリオ" panose="020B0604030504040204" pitchFamily="50" charset="-128"/>
                  <a:cs typeface="Times New Roman" panose="02020603050405020304" pitchFamily="18" charset="0"/>
                </a:rPr>
                <a:t>事例の説明</a:t>
              </a:r>
              <a:endParaRPr lang="ja-JP" sz="1300" kern="100" dirty="0">
                <a:effectLst/>
                <a:ea typeface="ＭＳ 明朝" panose="02020609040205080304" pitchFamily="17" charset="-128"/>
                <a:cs typeface="Times New Roman" panose="02020603050405020304" pitchFamily="18" charset="0"/>
              </a:endParaRPr>
            </a:p>
            <a:p>
              <a:pPr algn="ctr">
                <a:lnSpc>
                  <a:spcPts val="1200"/>
                </a:lnSpc>
                <a:spcAft>
                  <a:spcPts val="0"/>
                </a:spcAft>
              </a:pPr>
              <a:r>
                <a:rPr lang="en-US" sz="1300" kern="100" dirty="0">
                  <a:solidFill>
                    <a:srgbClr val="000000"/>
                  </a:solidFill>
                  <a:effectLst/>
                  <a:latin typeface="メイリオ" panose="020B0604030504040204" pitchFamily="50" charset="-128"/>
                  <a:ea typeface="ＭＳ 明朝" panose="02020609040205080304" pitchFamily="17" charset="-128"/>
                  <a:cs typeface="Times New Roman" panose="02020603050405020304" pitchFamily="18" charset="0"/>
                </a:rPr>
                <a:t> </a:t>
              </a:r>
              <a:endParaRPr lang="ja-JP" sz="1300" kern="100" dirty="0">
                <a:effectLst/>
                <a:ea typeface="ＭＳ 明朝" panose="02020609040205080304" pitchFamily="17" charset="-128"/>
                <a:cs typeface="Times New Roman" panose="02020603050405020304" pitchFamily="18" charset="0"/>
              </a:endParaRPr>
            </a:p>
            <a:p>
              <a:pPr algn="ctr">
                <a:spcAft>
                  <a:spcPts val="0"/>
                </a:spcAft>
              </a:pPr>
              <a:r>
                <a:rPr lang="en-US" sz="1300" kern="100" dirty="0" smtClean="0">
                  <a:solidFill>
                    <a:srgbClr val="000000"/>
                  </a:solidFill>
                  <a:effectLst/>
                  <a:latin typeface="メイリオ" panose="020B0604030504040204" pitchFamily="50" charset="-128"/>
                  <a:ea typeface="ＭＳ 明朝" panose="02020609040205080304" pitchFamily="17" charset="-128"/>
                  <a:cs typeface="Times New Roman" panose="02020603050405020304" pitchFamily="18" charset="0"/>
                </a:rPr>
                <a:t>10</a:t>
              </a:r>
              <a:r>
                <a:rPr lang="ja-JP" sz="1300" kern="100" dirty="0">
                  <a:solidFill>
                    <a:srgbClr val="000000"/>
                  </a:solidFill>
                  <a:effectLst/>
                  <a:ea typeface="メイリオ" panose="020B0604030504040204" pitchFamily="50" charset="-128"/>
                  <a:cs typeface="Times New Roman" panose="02020603050405020304" pitchFamily="18" charset="0"/>
                </a:rPr>
                <a:t>分</a:t>
              </a:r>
              <a:endParaRPr lang="ja-JP" sz="1300" kern="100" dirty="0">
                <a:effectLst/>
                <a:ea typeface="ＭＳ 明朝" panose="02020609040205080304" pitchFamily="17" charset="-128"/>
                <a:cs typeface="Times New Roman" panose="02020603050405020304" pitchFamily="18" charset="0"/>
              </a:endParaRPr>
            </a:p>
          </p:txBody>
        </p:sp>
        <p:sp>
          <p:nvSpPr>
            <p:cNvPr id="30" name="山形 29"/>
            <p:cNvSpPr>
              <a:spLocks noChangeAspect="1"/>
            </p:cNvSpPr>
            <p:nvPr/>
          </p:nvSpPr>
          <p:spPr>
            <a:xfrm>
              <a:off x="2682557" y="2843530"/>
              <a:ext cx="1389380" cy="1148715"/>
            </a:xfrm>
            <a:prstGeom prst="chevron">
              <a:avLst>
                <a:gd name="adj" fmla="val 22809"/>
              </a:avLst>
            </a:prstGeom>
            <a:solidFill>
              <a:schemeClr val="accent6">
                <a:lumMod val="20000"/>
                <a:lumOff val="8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300" kern="100" dirty="0">
                  <a:solidFill>
                    <a:srgbClr val="000000"/>
                  </a:solidFill>
                  <a:effectLst/>
                  <a:ea typeface="メイリオ" panose="020B0604030504040204" pitchFamily="50" charset="-128"/>
                  <a:cs typeface="Times New Roman" panose="02020603050405020304" pitchFamily="18" charset="0"/>
                </a:rPr>
                <a:t>〔グループ〕</a:t>
              </a:r>
              <a:endParaRPr lang="ja-JP" sz="1300" kern="100" dirty="0">
                <a:effectLst/>
                <a:ea typeface="ＭＳ 明朝" panose="02020609040205080304" pitchFamily="17" charset="-128"/>
                <a:cs typeface="Times New Roman" panose="02020603050405020304" pitchFamily="18" charset="0"/>
              </a:endParaRPr>
            </a:p>
            <a:p>
              <a:pPr algn="ctr">
                <a:lnSpc>
                  <a:spcPts val="1200"/>
                </a:lnSpc>
                <a:spcAft>
                  <a:spcPts val="0"/>
                </a:spcAft>
              </a:pPr>
              <a:r>
                <a:rPr lang="ja-JP" sz="1300" kern="100" dirty="0" smtClean="0">
                  <a:solidFill>
                    <a:srgbClr val="000000"/>
                  </a:solidFill>
                  <a:effectLst/>
                  <a:ea typeface="メイリオ" panose="020B0604030504040204" pitchFamily="50" charset="-128"/>
                  <a:cs typeface="Times New Roman" panose="02020603050405020304" pitchFamily="18" charset="0"/>
                </a:rPr>
                <a:t>演習</a:t>
              </a:r>
              <a:r>
                <a:rPr lang="ja-JP" altLang="en-US" sz="1300" kern="100" dirty="0" smtClean="0">
                  <a:solidFill>
                    <a:srgbClr val="000000"/>
                  </a:solidFill>
                  <a:effectLst/>
                  <a:ea typeface="メイリオ" panose="020B0604030504040204" pitchFamily="50" charset="-128"/>
                  <a:cs typeface="Times New Roman" panose="02020603050405020304" pitchFamily="18" charset="0"/>
                </a:rPr>
                <a:t>①</a:t>
              </a:r>
              <a:endParaRPr lang="ja-JP" sz="1300" kern="100" dirty="0">
                <a:effectLst/>
                <a:ea typeface="ＭＳ 明朝" panose="02020609040205080304" pitchFamily="17" charset="-128"/>
                <a:cs typeface="Times New Roman" panose="02020603050405020304" pitchFamily="18" charset="0"/>
              </a:endParaRPr>
            </a:p>
            <a:p>
              <a:pPr algn="ctr">
                <a:lnSpc>
                  <a:spcPts val="1200"/>
                </a:lnSpc>
                <a:spcAft>
                  <a:spcPts val="0"/>
                </a:spcAft>
              </a:pPr>
              <a:endParaRPr lang="ja-JP" sz="1300" kern="100" dirty="0">
                <a:effectLst/>
                <a:ea typeface="ＭＳ 明朝" panose="02020609040205080304" pitchFamily="17" charset="-128"/>
                <a:cs typeface="Times New Roman" panose="02020603050405020304" pitchFamily="18" charset="0"/>
              </a:endParaRPr>
            </a:p>
            <a:p>
              <a:pPr algn="ctr">
                <a:spcAft>
                  <a:spcPts val="0"/>
                </a:spcAft>
              </a:pPr>
              <a:r>
                <a:rPr lang="en-US" sz="1300" kern="100" dirty="0" smtClean="0">
                  <a:solidFill>
                    <a:srgbClr val="000000"/>
                  </a:solidFill>
                  <a:effectLst/>
                  <a:latin typeface="メイリオ" panose="020B0604030504040204" pitchFamily="50" charset="-128"/>
                  <a:ea typeface="ＭＳ 明朝" panose="02020609040205080304" pitchFamily="17" charset="-128"/>
                  <a:cs typeface="Times New Roman" panose="02020603050405020304" pitchFamily="18" charset="0"/>
                </a:rPr>
                <a:t>35</a:t>
              </a:r>
              <a:r>
                <a:rPr lang="ja-JP" sz="1300" kern="100" dirty="0" smtClean="0">
                  <a:solidFill>
                    <a:srgbClr val="000000"/>
                  </a:solidFill>
                  <a:effectLst/>
                  <a:ea typeface="メイリオ" panose="020B0604030504040204" pitchFamily="50" charset="-128"/>
                  <a:cs typeface="Times New Roman" panose="02020603050405020304" pitchFamily="18" charset="0"/>
                </a:rPr>
                <a:t>分</a:t>
              </a:r>
              <a:endParaRPr lang="ja-JP" sz="1300" kern="100" dirty="0">
                <a:effectLst/>
                <a:ea typeface="ＭＳ 明朝" panose="02020609040205080304" pitchFamily="17" charset="-128"/>
                <a:cs typeface="Times New Roman" panose="02020603050405020304" pitchFamily="18" charset="0"/>
              </a:endParaRPr>
            </a:p>
          </p:txBody>
        </p:sp>
        <p:sp>
          <p:nvSpPr>
            <p:cNvPr id="31" name="山形 30"/>
            <p:cNvSpPr>
              <a:spLocks noChangeAspect="1"/>
            </p:cNvSpPr>
            <p:nvPr/>
          </p:nvSpPr>
          <p:spPr>
            <a:xfrm>
              <a:off x="3877627" y="2854325"/>
              <a:ext cx="1389380" cy="1148715"/>
            </a:xfrm>
            <a:prstGeom prst="chevron">
              <a:avLst>
                <a:gd name="adj" fmla="val 22809"/>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300" kern="100" dirty="0">
                  <a:solidFill>
                    <a:srgbClr val="000000"/>
                  </a:solidFill>
                  <a:effectLst/>
                  <a:ea typeface="メイリオ" panose="020B0604030504040204" pitchFamily="50" charset="-128"/>
                  <a:cs typeface="Times New Roman" panose="02020603050405020304" pitchFamily="18" charset="0"/>
                </a:rPr>
                <a:t>〔全体〕</a:t>
              </a:r>
              <a:endParaRPr lang="ja-JP" sz="1300" kern="100" dirty="0">
                <a:effectLst/>
                <a:ea typeface="ＭＳ 明朝" panose="02020609040205080304" pitchFamily="17" charset="-128"/>
                <a:cs typeface="Times New Roman" panose="02020603050405020304" pitchFamily="18" charset="0"/>
              </a:endParaRPr>
            </a:p>
            <a:p>
              <a:pPr algn="ctr">
                <a:lnSpc>
                  <a:spcPts val="1200"/>
                </a:lnSpc>
                <a:spcAft>
                  <a:spcPts val="0"/>
                </a:spcAft>
              </a:pPr>
              <a:r>
                <a:rPr lang="ja-JP" sz="1300" kern="100" dirty="0">
                  <a:solidFill>
                    <a:srgbClr val="000000"/>
                  </a:solidFill>
                  <a:effectLst/>
                  <a:ea typeface="メイリオ" panose="020B0604030504040204" pitchFamily="50" charset="-128"/>
                  <a:cs typeface="Times New Roman" panose="02020603050405020304" pitchFamily="18" charset="0"/>
                </a:rPr>
                <a:t>発表</a:t>
              </a:r>
              <a:endParaRPr lang="ja-JP" sz="1300" kern="100" dirty="0">
                <a:effectLst/>
                <a:ea typeface="ＭＳ 明朝" panose="02020609040205080304" pitchFamily="17" charset="-128"/>
                <a:cs typeface="Times New Roman" panose="02020603050405020304" pitchFamily="18" charset="0"/>
              </a:endParaRPr>
            </a:p>
            <a:p>
              <a:pPr algn="ctr">
                <a:lnSpc>
                  <a:spcPts val="1200"/>
                </a:lnSpc>
                <a:spcAft>
                  <a:spcPts val="0"/>
                </a:spcAft>
              </a:pPr>
              <a:r>
                <a:rPr lang="en-US" sz="1300" kern="100" dirty="0">
                  <a:solidFill>
                    <a:srgbClr val="000000"/>
                  </a:solidFill>
                  <a:effectLst/>
                  <a:latin typeface="メイリオ" panose="020B0604030504040204" pitchFamily="50" charset="-128"/>
                  <a:ea typeface="ＭＳ 明朝" panose="02020609040205080304" pitchFamily="17" charset="-128"/>
                  <a:cs typeface="Times New Roman" panose="02020603050405020304" pitchFamily="18" charset="0"/>
                </a:rPr>
                <a:t> </a:t>
              </a:r>
              <a:endParaRPr lang="ja-JP" sz="1300" kern="100" dirty="0">
                <a:effectLst/>
                <a:ea typeface="ＭＳ 明朝" panose="02020609040205080304" pitchFamily="17" charset="-128"/>
                <a:cs typeface="Times New Roman" panose="02020603050405020304" pitchFamily="18" charset="0"/>
              </a:endParaRPr>
            </a:p>
            <a:p>
              <a:pPr algn="ctr">
                <a:spcAft>
                  <a:spcPts val="0"/>
                </a:spcAft>
              </a:pPr>
              <a:r>
                <a:rPr lang="en-US" altLang="ja-JP" sz="1300" kern="100" dirty="0" smtClean="0">
                  <a:solidFill>
                    <a:srgbClr val="000000"/>
                  </a:solidFill>
                  <a:latin typeface="メイリオ" panose="020B0604030504040204" pitchFamily="50" charset="-128"/>
                  <a:ea typeface="ＭＳ 明朝" panose="02020609040205080304" pitchFamily="17" charset="-128"/>
                  <a:cs typeface="Times New Roman" panose="02020603050405020304" pitchFamily="18" charset="0"/>
                </a:rPr>
                <a:t>20</a:t>
              </a:r>
              <a:r>
                <a:rPr lang="ja-JP" sz="1300" kern="100" dirty="0" smtClean="0">
                  <a:solidFill>
                    <a:srgbClr val="000000"/>
                  </a:solidFill>
                  <a:effectLst/>
                  <a:ea typeface="メイリオ" panose="020B0604030504040204" pitchFamily="50" charset="-128"/>
                  <a:cs typeface="Times New Roman" panose="02020603050405020304" pitchFamily="18" charset="0"/>
                </a:rPr>
                <a:t>分</a:t>
              </a:r>
              <a:endParaRPr lang="ja-JP" sz="1300" kern="100" dirty="0">
                <a:effectLst/>
                <a:ea typeface="ＭＳ 明朝" panose="02020609040205080304" pitchFamily="17" charset="-128"/>
                <a:cs typeface="Times New Roman" panose="02020603050405020304" pitchFamily="18" charset="0"/>
              </a:endParaRPr>
            </a:p>
          </p:txBody>
        </p:sp>
        <p:sp>
          <p:nvSpPr>
            <p:cNvPr id="32" name="山形 31"/>
            <p:cNvSpPr>
              <a:spLocks noChangeAspect="1"/>
            </p:cNvSpPr>
            <p:nvPr/>
          </p:nvSpPr>
          <p:spPr>
            <a:xfrm>
              <a:off x="5072697" y="2854325"/>
              <a:ext cx="1388745" cy="1148715"/>
            </a:xfrm>
            <a:prstGeom prst="chevron">
              <a:avLst>
                <a:gd name="adj" fmla="val 22809"/>
              </a:avLst>
            </a:prstGeom>
            <a:solidFill>
              <a:schemeClr val="accent6">
                <a:lumMod val="20000"/>
                <a:lumOff val="8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gn="ctr">
                <a:spcAft>
                  <a:spcPts val="0"/>
                </a:spcAft>
              </a:pPr>
              <a:r>
                <a:rPr lang="ja-JP" sz="1300" kern="100" dirty="0">
                  <a:solidFill>
                    <a:srgbClr val="000000"/>
                  </a:solidFill>
                  <a:effectLst/>
                  <a:ea typeface="メイリオ" panose="020B0604030504040204" pitchFamily="50" charset="-128"/>
                  <a:cs typeface="Times New Roman" panose="02020603050405020304" pitchFamily="18" charset="0"/>
                </a:rPr>
                <a:t>〔グループ〕</a:t>
              </a:r>
              <a:endParaRPr lang="ja-JP" sz="1300" kern="100" dirty="0">
                <a:effectLst/>
                <a:ea typeface="ＭＳ 明朝" panose="02020609040205080304" pitchFamily="17" charset="-128"/>
                <a:cs typeface="Times New Roman" panose="02020603050405020304" pitchFamily="18" charset="0"/>
              </a:endParaRPr>
            </a:p>
            <a:p>
              <a:pPr algn="ctr">
                <a:lnSpc>
                  <a:spcPts val="1200"/>
                </a:lnSpc>
                <a:spcAft>
                  <a:spcPts val="0"/>
                </a:spcAft>
              </a:pPr>
              <a:r>
                <a:rPr lang="ja-JP" sz="1300" kern="100" dirty="0" smtClean="0">
                  <a:solidFill>
                    <a:srgbClr val="000000"/>
                  </a:solidFill>
                  <a:effectLst/>
                  <a:ea typeface="メイリオ" panose="020B0604030504040204" pitchFamily="50" charset="-128"/>
                  <a:cs typeface="Times New Roman" panose="02020603050405020304" pitchFamily="18" charset="0"/>
                </a:rPr>
                <a:t>演習</a:t>
              </a:r>
              <a:r>
                <a:rPr lang="ja-JP" altLang="en-US" sz="1300" kern="100" dirty="0" smtClean="0">
                  <a:solidFill>
                    <a:srgbClr val="000000"/>
                  </a:solidFill>
                  <a:effectLst/>
                  <a:ea typeface="メイリオ" panose="020B0604030504040204" pitchFamily="50" charset="-128"/>
                  <a:cs typeface="Times New Roman" panose="02020603050405020304" pitchFamily="18" charset="0"/>
                </a:rPr>
                <a:t>②</a:t>
              </a:r>
              <a:endParaRPr lang="ja-JP" sz="1300" kern="100" dirty="0">
                <a:effectLst/>
                <a:ea typeface="ＭＳ 明朝" panose="02020609040205080304" pitchFamily="17" charset="-128"/>
                <a:cs typeface="Times New Roman" panose="02020603050405020304" pitchFamily="18" charset="0"/>
              </a:endParaRPr>
            </a:p>
            <a:p>
              <a:pPr algn="ctr">
                <a:lnSpc>
                  <a:spcPts val="1200"/>
                </a:lnSpc>
                <a:spcAft>
                  <a:spcPts val="0"/>
                </a:spcAft>
              </a:pPr>
              <a:endParaRPr lang="ja-JP" sz="1300" kern="100" dirty="0">
                <a:effectLst/>
                <a:ea typeface="ＭＳ 明朝" panose="02020609040205080304" pitchFamily="17" charset="-128"/>
                <a:cs typeface="Times New Roman" panose="02020603050405020304" pitchFamily="18" charset="0"/>
              </a:endParaRPr>
            </a:p>
            <a:p>
              <a:pPr algn="ctr">
                <a:spcAft>
                  <a:spcPts val="0"/>
                </a:spcAft>
              </a:pPr>
              <a:r>
                <a:rPr lang="en-US" sz="1300" kern="100" dirty="0" smtClean="0">
                  <a:solidFill>
                    <a:srgbClr val="000000"/>
                  </a:solidFill>
                  <a:latin typeface="メイリオ" panose="020B0604030504040204" pitchFamily="50" charset="-128"/>
                  <a:ea typeface="ＭＳ 明朝" panose="02020609040205080304" pitchFamily="17" charset="-128"/>
                  <a:cs typeface="Times New Roman" panose="02020603050405020304" pitchFamily="18" charset="0"/>
                </a:rPr>
                <a:t>60</a:t>
              </a:r>
              <a:r>
                <a:rPr lang="ja-JP" sz="1300" kern="100" dirty="0" smtClean="0">
                  <a:solidFill>
                    <a:srgbClr val="000000"/>
                  </a:solidFill>
                  <a:effectLst/>
                  <a:ea typeface="メイリオ" panose="020B0604030504040204" pitchFamily="50" charset="-128"/>
                  <a:cs typeface="Times New Roman" panose="02020603050405020304" pitchFamily="18" charset="0"/>
                </a:rPr>
                <a:t>分</a:t>
              </a:r>
              <a:endParaRPr lang="ja-JP" sz="1300" kern="100" dirty="0">
                <a:effectLst/>
                <a:ea typeface="ＭＳ 明朝" panose="02020609040205080304" pitchFamily="17" charset="-128"/>
                <a:cs typeface="Times New Roman" panose="02020603050405020304" pitchFamily="18" charset="0"/>
              </a:endParaRPr>
            </a:p>
          </p:txBody>
        </p:sp>
        <p:sp>
          <p:nvSpPr>
            <p:cNvPr id="33" name="山形 32"/>
            <p:cNvSpPr>
              <a:spLocks noChangeAspect="1"/>
            </p:cNvSpPr>
            <p:nvPr/>
          </p:nvSpPr>
          <p:spPr>
            <a:xfrm>
              <a:off x="6267767" y="2865755"/>
              <a:ext cx="1388745" cy="1148715"/>
            </a:xfrm>
            <a:prstGeom prst="chevron">
              <a:avLst>
                <a:gd name="adj" fmla="val 22809"/>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300" kern="100" dirty="0">
                  <a:solidFill>
                    <a:srgbClr val="000000"/>
                  </a:solidFill>
                  <a:effectLst/>
                  <a:ea typeface="メイリオ" panose="020B0604030504040204" pitchFamily="50" charset="-128"/>
                  <a:cs typeface="Times New Roman" panose="02020603050405020304" pitchFamily="18" charset="0"/>
                </a:rPr>
                <a:t>〔全体〕</a:t>
              </a:r>
              <a:endParaRPr lang="ja-JP" sz="1300" kern="100" dirty="0">
                <a:effectLst/>
                <a:ea typeface="ＭＳ 明朝" panose="02020609040205080304" pitchFamily="17" charset="-128"/>
                <a:cs typeface="Times New Roman" panose="02020603050405020304" pitchFamily="18" charset="0"/>
              </a:endParaRPr>
            </a:p>
            <a:p>
              <a:pPr algn="r">
                <a:lnSpc>
                  <a:spcPts val="1200"/>
                </a:lnSpc>
                <a:spcAft>
                  <a:spcPts val="0"/>
                </a:spcAft>
              </a:pPr>
              <a:r>
                <a:rPr lang="ja-JP" sz="1300" kern="0" dirty="0">
                  <a:solidFill>
                    <a:srgbClr val="000000"/>
                  </a:solidFill>
                  <a:effectLst/>
                  <a:ea typeface="メイリオ" panose="020B0604030504040204" pitchFamily="50" charset="-128"/>
                  <a:cs typeface="Times New Roman" panose="02020603050405020304" pitchFamily="18" charset="0"/>
                </a:rPr>
                <a:t>発表とまとめ</a:t>
              </a:r>
              <a:endParaRPr lang="ja-JP" sz="1300" kern="100" dirty="0">
                <a:effectLst/>
                <a:ea typeface="ＭＳ 明朝" panose="02020609040205080304" pitchFamily="17" charset="-128"/>
                <a:cs typeface="Times New Roman" panose="02020603050405020304" pitchFamily="18" charset="0"/>
              </a:endParaRPr>
            </a:p>
            <a:p>
              <a:pPr algn="ctr">
                <a:lnSpc>
                  <a:spcPts val="1200"/>
                </a:lnSpc>
                <a:spcAft>
                  <a:spcPts val="0"/>
                </a:spcAft>
              </a:pPr>
              <a:r>
                <a:rPr lang="en-US" sz="1300" kern="100" dirty="0">
                  <a:solidFill>
                    <a:srgbClr val="000000"/>
                  </a:solidFill>
                  <a:effectLst/>
                  <a:latin typeface="メイリオ" panose="020B0604030504040204" pitchFamily="50" charset="-128"/>
                  <a:ea typeface="ＭＳ 明朝" panose="02020609040205080304" pitchFamily="17" charset="-128"/>
                  <a:cs typeface="Times New Roman" panose="02020603050405020304" pitchFamily="18" charset="0"/>
                </a:rPr>
                <a:t> </a:t>
              </a:r>
              <a:endParaRPr lang="ja-JP" sz="1300" kern="100" dirty="0">
                <a:effectLst/>
                <a:ea typeface="ＭＳ 明朝" panose="02020609040205080304" pitchFamily="17" charset="-128"/>
                <a:cs typeface="Times New Roman" panose="02020603050405020304" pitchFamily="18" charset="0"/>
              </a:endParaRPr>
            </a:p>
            <a:p>
              <a:pPr algn="ctr">
                <a:spcAft>
                  <a:spcPts val="0"/>
                </a:spcAft>
              </a:pPr>
              <a:r>
                <a:rPr lang="en-US" sz="1300" kern="100" dirty="0" smtClean="0">
                  <a:solidFill>
                    <a:srgbClr val="000000"/>
                  </a:solidFill>
                  <a:latin typeface="メイリオ" panose="020B0604030504040204" pitchFamily="50" charset="-128"/>
                  <a:ea typeface="ＭＳ 明朝" panose="02020609040205080304" pitchFamily="17" charset="-128"/>
                  <a:cs typeface="Times New Roman" panose="02020603050405020304" pitchFamily="18" charset="0"/>
                </a:rPr>
                <a:t>25</a:t>
              </a:r>
              <a:r>
                <a:rPr lang="ja-JP" sz="1300" kern="100" dirty="0" smtClean="0">
                  <a:solidFill>
                    <a:srgbClr val="000000"/>
                  </a:solidFill>
                  <a:effectLst/>
                  <a:ea typeface="メイリオ" panose="020B0604030504040204" pitchFamily="50" charset="-128"/>
                  <a:cs typeface="Times New Roman" panose="02020603050405020304" pitchFamily="18" charset="0"/>
                </a:rPr>
                <a:t>分</a:t>
              </a:r>
              <a:endParaRPr lang="ja-JP" sz="1300" kern="100" dirty="0">
                <a:effectLst/>
                <a:ea typeface="ＭＳ 明朝" panose="02020609040205080304" pitchFamily="17" charset="-128"/>
                <a:cs typeface="Times New Roman" panose="02020603050405020304" pitchFamily="18" charset="0"/>
              </a:endParaRPr>
            </a:p>
          </p:txBody>
        </p:sp>
      </p:grpSp>
      <p:sp>
        <p:nvSpPr>
          <p:cNvPr id="6" name="正方形/長方形 5"/>
          <p:cNvSpPr/>
          <p:nvPr/>
        </p:nvSpPr>
        <p:spPr>
          <a:xfrm>
            <a:off x="702374" y="4359965"/>
            <a:ext cx="7828627" cy="2133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2838" indent="-1112838"/>
            <a:r>
              <a:rPr lang="ja-JP" altLang="en-US" sz="2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演習１</a:t>
            </a:r>
            <a:r>
              <a:rPr lang="ja-JP" altLang="en-US" sz="2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：行動援護を利用した外出時を想定して、障害特性の把握と支援の計画を立てましょう。</a:t>
            </a:r>
            <a:endParaRPr lang="en-US" altLang="ja-JP" sz="2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112838" indent="-1112838">
              <a:spcBef>
                <a:spcPts val="1200"/>
              </a:spcBef>
            </a:pPr>
            <a:r>
              <a:rPr lang="ja-JP" altLang="en-US" sz="22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演習２</a:t>
            </a:r>
            <a:r>
              <a:rPr lang="ja-JP" altLang="en-US" sz="2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：立案した支援の計画を経験の浅い職員に伝えるための「支援の手順書」を作成し、実際に伝えましょう。</a:t>
            </a:r>
            <a:endParaRPr kumimoji="1" lang="ja-JP" altLang="en-US" sz="2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25163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kumimoji="1"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のぞむさんの休日</a:t>
            </a:r>
            <a:endParaRPr kumimoji="1"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メモ 4"/>
          <p:cNvSpPr/>
          <p:nvPr/>
        </p:nvSpPr>
        <p:spPr>
          <a:xfrm>
            <a:off x="539552" y="1268760"/>
            <a:ext cx="8136904" cy="5328592"/>
          </a:xfrm>
          <a:prstGeom prst="foldedCorner">
            <a:avLst>
              <a:gd name="adj" fmla="val 6130"/>
            </a:avLst>
          </a:prstGeom>
          <a:solidFill>
            <a:schemeClr val="accent6">
              <a:lumMod val="20000"/>
              <a:lumOff val="80000"/>
            </a:schemeClr>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rIns="144000" rtlCol="0" anchor="ctr"/>
          <a:lstStyle/>
          <a:p>
            <a:pPr marL="342900" lvl="0" indent="-342900" algn="just">
              <a:spcBef>
                <a:spcPct val="20000"/>
              </a:spcBef>
              <a:buFont typeface="Wingdings" panose="05000000000000000000" pitchFamily="2" charset="2"/>
              <a:buChar char="n"/>
            </a:pP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Bef>
                <a:spcPts val="1200"/>
              </a:spcBef>
              <a:buFont typeface="Wingdings" panose="05000000000000000000" pitchFamily="2" charset="2"/>
              <a:buChar char="n"/>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ある天気のいい土曜日の午後</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のことです。のぞむさんは行動援護事業所のヘルパーと一緒に路線バスに乗って</a:t>
            </a:r>
            <a:r>
              <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分くらいのところにある大学構内に散歩に出かけました</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Bef>
                <a:spcPts val="1200"/>
              </a:spcBef>
              <a:buFont typeface="Wingdings" panose="05000000000000000000" pitchFamily="2" charset="2"/>
              <a:buChar char="n"/>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あまり</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人のいない静かな構内の散歩道を歩き、学生食堂前にある自動販売機でジュースと小さなお菓子を買う。乗り物好きで食べることも大好きなのぞむさんの、休日のささやかな楽しみです。</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Bef>
                <a:spcPts val="1200"/>
              </a:spcBef>
              <a:buFont typeface="Wingdings" panose="05000000000000000000" pitchFamily="2" charset="2"/>
              <a:buChar char="n"/>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長年続いていた週末のドライブがお父さんのケガで続けられなくなったのをきっかけに、継続可能な週末の過ごし方を考えようと、この散歩を取り入れてから早</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２ヶ月が経ちました。</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Bef>
                <a:spcPts val="1200"/>
              </a:spcBef>
              <a:buFont typeface="Wingdings" panose="05000000000000000000" pitchFamily="2" charset="2"/>
              <a:buChar char="n"/>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毎回</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出発時に</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外出の流れを写真</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カードを使いながら</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丁寧に説明していることもあり、のぞむさん</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もだいぶ慣れた</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ようです。</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今</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はヘルパーが訪問すると、嬉しそう</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にリュックサックを背負って家から出てくるようになりました</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035099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kumimoji="1"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のぞむさんの外出｜</a:t>
            </a:r>
            <a:r>
              <a:rPr kumimoji="1"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バスのルート</a:t>
            </a:r>
            <a:endParaRPr kumimoji="1"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738361" y="1532375"/>
            <a:ext cx="7849570" cy="4760682"/>
            <a:chOff x="738361" y="1532375"/>
            <a:chExt cx="7849570" cy="4760682"/>
          </a:xfrm>
        </p:grpSpPr>
        <p:sp>
          <p:nvSpPr>
            <p:cNvPr id="13" name="U ターン矢印 12"/>
            <p:cNvSpPr>
              <a:spLocks noChangeAspect="1"/>
            </p:cNvSpPr>
            <p:nvPr/>
          </p:nvSpPr>
          <p:spPr>
            <a:xfrm rot="5400000">
              <a:off x="2713669" y="361977"/>
              <a:ext cx="3795200" cy="7528209"/>
            </a:xfrm>
            <a:prstGeom prst="uturnArrow">
              <a:avLst>
                <a:gd name="adj1" fmla="val 12080"/>
                <a:gd name="adj2" fmla="val 11207"/>
                <a:gd name="adj3" fmla="val 19711"/>
                <a:gd name="adj4" fmla="val 44271"/>
                <a:gd name="adj5" fmla="val 566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28" name="図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1045" y="4710535"/>
              <a:ext cx="1978152" cy="1582522"/>
            </a:xfrm>
            <a:prstGeom prst="rect">
              <a:avLst/>
            </a:prstGeom>
          </p:spPr>
        </p:pic>
        <p:pic>
          <p:nvPicPr>
            <p:cNvPr id="30" name="図 29"/>
            <p:cNvPicPr>
              <a:picLocks noChangeAspect="1"/>
            </p:cNvPicPr>
            <p:nvPr/>
          </p:nvPicPr>
          <p:blipFill rotWithShape="1">
            <a:blip r:embed="rId4" cstate="print">
              <a:extLst>
                <a:ext uri="{28A0092B-C50C-407E-A947-70E740481C1C}">
                  <a14:useLocalDpi xmlns:a14="http://schemas.microsoft.com/office/drawing/2010/main" val="0"/>
                </a:ext>
              </a:extLst>
            </a:blip>
            <a:srcRect l="14043" t="26308" b="29229"/>
            <a:stretch/>
          </p:blipFill>
          <p:spPr>
            <a:xfrm flipH="1">
              <a:off x="1705376" y="1532375"/>
              <a:ext cx="1309985" cy="677625"/>
            </a:xfrm>
            <a:prstGeom prst="rect">
              <a:avLst/>
            </a:prstGeom>
          </p:spPr>
        </p:pic>
        <p:grpSp>
          <p:nvGrpSpPr>
            <p:cNvPr id="43" name="グループ化 42"/>
            <p:cNvGrpSpPr>
              <a:grpSpLocks noChangeAspect="1"/>
            </p:cNvGrpSpPr>
            <p:nvPr/>
          </p:nvGrpSpPr>
          <p:grpSpPr>
            <a:xfrm>
              <a:off x="3015361" y="2805202"/>
              <a:ext cx="1357123" cy="1096408"/>
              <a:chOff x="1075746" y="1698866"/>
              <a:chExt cx="1889697" cy="1526667"/>
            </a:xfrm>
          </p:grpSpPr>
          <p:pic>
            <p:nvPicPr>
              <p:cNvPr id="14" name="図 13"/>
              <p:cNvPicPr>
                <a:picLocks noChangeAspect="1"/>
              </p:cNvPicPr>
              <p:nvPr/>
            </p:nvPicPr>
            <p:blipFill>
              <a:blip r:embed="rId5"/>
              <a:stretch>
                <a:fillRect/>
              </a:stretch>
            </p:blipFill>
            <p:spPr>
              <a:xfrm>
                <a:off x="1567428" y="1698866"/>
                <a:ext cx="1398015" cy="1526667"/>
              </a:xfrm>
              <a:prstGeom prst="rect">
                <a:avLst/>
              </a:prstGeom>
            </p:spPr>
          </p:pic>
          <p:sp>
            <p:nvSpPr>
              <p:cNvPr id="31" name="テキスト ボックス 30"/>
              <p:cNvSpPr txBox="1"/>
              <p:nvPr/>
            </p:nvSpPr>
            <p:spPr>
              <a:xfrm>
                <a:off x="1075746" y="1698866"/>
                <a:ext cx="646331" cy="369333"/>
              </a:xfrm>
              <a:prstGeom prst="rect">
                <a:avLst/>
              </a:prstGeom>
              <a:noFill/>
            </p:spPr>
            <p:txBody>
              <a:bodyPr wrap="none" rtlCol="0">
                <a:spAutoFit/>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自宅</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3" name="テキスト ボックス 32"/>
            <p:cNvSpPr txBox="1"/>
            <p:nvPr/>
          </p:nvSpPr>
          <p:spPr>
            <a:xfrm>
              <a:off x="1346853" y="4814771"/>
              <a:ext cx="902811" cy="425758"/>
            </a:xfrm>
            <a:prstGeom prst="rect">
              <a:avLst/>
            </a:prstGeom>
            <a:noFill/>
          </p:spPr>
          <p:txBody>
            <a:bodyPr wrap="none" rtlCol="0">
              <a:spAutoFit/>
            </a:bodyPr>
            <a:lstStyle/>
            <a:p>
              <a:pPr algn="ctr">
                <a:lnSpc>
                  <a:spcPts val="1300"/>
                </a:lnSpc>
              </a:pP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目的地</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3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（大学）</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5221382" y="3878422"/>
              <a:ext cx="2111475" cy="369332"/>
            </a:xfrm>
            <a:prstGeom prst="rect">
              <a:avLst/>
            </a:prstGeom>
            <a:noFill/>
          </p:spPr>
          <p:txBody>
            <a:bodyPr wrap="none" rtlCol="0">
              <a:spAutoFit/>
            </a:bodyPr>
            <a:lstStyle/>
            <a:p>
              <a:r>
                <a:rPr kumimoji="1" lang="ja-JP" altLang="en-US" b="1" u="sng" dirty="0" smtClean="0">
                  <a:latin typeface="メイリオ" panose="020B0604030504040204" pitchFamily="50" charset="-128"/>
                  <a:ea typeface="メイリオ" panose="020B0604030504040204" pitchFamily="50" charset="-128"/>
                  <a:cs typeface="メイリオ" panose="020B0604030504040204" pitchFamily="50" charset="-128"/>
                </a:rPr>
                <a:t>乗車時間：約</a:t>
              </a:r>
              <a:r>
                <a:rPr kumimoji="1" lang="en-US" altLang="ja-JP" b="1" u="sng" dirty="0" smtClean="0">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b="1" u="sng" dirty="0" smtClean="0">
                  <a:latin typeface="メイリオ" panose="020B0604030504040204" pitchFamily="50" charset="-128"/>
                  <a:ea typeface="メイリオ" panose="020B0604030504040204" pitchFamily="50" charset="-128"/>
                  <a:cs typeface="メイリオ" panose="020B0604030504040204" pitchFamily="50" charset="-128"/>
                </a:rPr>
                <a:t>分</a:t>
              </a:r>
              <a:endParaRPr kumimoji="1" lang="ja-JP" altLang="en-US"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U ターン矢印 34"/>
            <p:cNvSpPr>
              <a:spLocks noChangeAspect="1"/>
            </p:cNvSpPr>
            <p:nvPr/>
          </p:nvSpPr>
          <p:spPr>
            <a:xfrm rot="5400000">
              <a:off x="4903353" y="2406318"/>
              <a:ext cx="3416730" cy="3283677"/>
            </a:xfrm>
            <a:prstGeom prst="uturnArrow">
              <a:avLst>
                <a:gd name="adj1" fmla="val 6528"/>
                <a:gd name="adj2" fmla="val 4957"/>
                <a:gd name="adj3" fmla="val 22026"/>
                <a:gd name="adj4" fmla="val 47547"/>
                <a:gd name="adj5" fmla="val 9331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6" name="円/楕円 35"/>
            <p:cNvSpPr/>
            <p:nvPr/>
          </p:nvSpPr>
          <p:spPr>
            <a:xfrm>
              <a:off x="4141696" y="1973850"/>
              <a:ext cx="914400" cy="914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bIns="0" rtlCol="0" anchor="ctr"/>
            <a:lstStyle/>
            <a:p>
              <a:pPr algn="ctr">
                <a:lnSpc>
                  <a:spcPts val="144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寺尾</a:t>
              </a: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440"/>
                </a:lnSpc>
              </a:pP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三</a:t>
              </a: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丁目</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円/楕円 36"/>
            <p:cNvSpPr/>
            <p:nvPr/>
          </p:nvSpPr>
          <p:spPr>
            <a:xfrm>
              <a:off x="7673531" y="3436705"/>
              <a:ext cx="914400" cy="914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bIns="0" rtlCol="0" anchor="ctr"/>
            <a:lstStyle/>
            <a:p>
              <a:pPr algn="ctr">
                <a:lnSpc>
                  <a:spcPts val="144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市役所</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円/楕円 37"/>
            <p:cNvSpPr/>
            <p:nvPr/>
          </p:nvSpPr>
          <p:spPr>
            <a:xfrm>
              <a:off x="6922991" y="4922242"/>
              <a:ext cx="914400" cy="914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bIns="0" rtlCol="0" anchor="ctr"/>
            <a:lstStyle/>
            <a:p>
              <a:pPr algn="ctr">
                <a:lnSpc>
                  <a:spcPts val="144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市民</a:t>
              </a: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44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病院前</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円/楕円 38"/>
            <p:cNvSpPr/>
            <p:nvPr/>
          </p:nvSpPr>
          <p:spPr>
            <a:xfrm>
              <a:off x="5129594" y="5115592"/>
              <a:ext cx="914400" cy="914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bIns="0" rtlCol="0" anchor="ctr"/>
            <a:lstStyle/>
            <a:p>
              <a:pPr algn="ctr">
                <a:lnSpc>
                  <a:spcPts val="144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のぞみ</a:t>
              </a: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440"/>
                </a:lnSpc>
              </a:pPr>
              <a:r>
                <a:rPr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大学</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円/楕円 40"/>
            <p:cNvSpPr/>
            <p:nvPr/>
          </p:nvSpPr>
          <p:spPr>
            <a:xfrm>
              <a:off x="6708331" y="2084731"/>
              <a:ext cx="914400" cy="914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bIns="0" rtlCol="0" anchor="ctr"/>
            <a:lstStyle/>
            <a:p>
              <a:pPr algn="ctr">
                <a:lnSpc>
                  <a:spcPts val="144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和田橋</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円/楕円 43"/>
            <p:cNvSpPr/>
            <p:nvPr/>
          </p:nvSpPr>
          <p:spPr>
            <a:xfrm>
              <a:off x="738361" y="1980236"/>
              <a:ext cx="914400" cy="914400"/>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bIns="0" rtlCol="0" anchor="ctr"/>
            <a:lstStyle/>
            <a:p>
              <a:pPr algn="ctr">
                <a:lnSpc>
                  <a:spcPts val="144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寺尾</a:t>
              </a:r>
              <a:endParaRPr kumimoji="1" lang="en-US" altLang="ja-JP"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440"/>
                </a:lnSpc>
              </a:pPr>
              <a:r>
                <a:rPr kumimoji="1" lang="ja-JP" altLang="en-US" sz="13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一丁目</a:t>
              </a:r>
              <a:endParaRPr kumimoji="1"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3147031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のぞむさんの外出</a:t>
            </a:r>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大学の構内</a:t>
            </a:r>
            <a:endParaRPr kumimoji="1"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5" name="グループ化 14"/>
          <p:cNvGrpSpPr/>
          <p:nvPr/>
        </p:nvGrpSpPr>
        <p:grpSpPr>
          <a:xfrm>
            <a:off x="984249" y="1460499"/>
            <a:ext cx="6979182" cy="5103946"/>
            <a:chOff x="984249" y="1460499"/>
            <a:chExt cx="6979182" cy="5103946"/>
          </a:xfrm>
        </p:grpSpPr>
        <p:sp>
          <p:nvSpPr>
            <p:cNvPr id="12" name="円/楕円 11"/>
            <p:cNvSpPr/>
            <p:nvPr/>
          </p:nvSpPr>
          <p:spPr>
            <a:xfrm>
              <a:off x="3774682" y="3273691"/>
              <a:ext cx="4188749" cy="3290754"/>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7" name="図 46"/>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84249" y="1460499"/>
              <a:ext cx="3194581" cy="2398845"/>
            </a:xfrm>
            <a:prstGeom prst="rect">
              <a:avLst/>
            </a:prstGeom>
            <a:effectLst>
              <a:outerShdw blurRad="50800" dist="38100" dir="2700000" algn="tl" rotWithShape="0">
                <a:prstClr val="black">
                  <a:alpha val="40000"/>
                </a:prstClr>
              </a:outerShdw>
            </a:effectLst>
          </p:spPr>
        </p:pic>
        <p:pic>
          <p:nvPicPr>
            <p:cNvPr id="48" name="図 47"/>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699529" y="1460499"/>
              <a:ext cx="3194581" cy="2398845"/>
            </a:xfrm>
            <a:prstGeom prst="rect">
              <a:avLst/>
            </a:prstGeom>
            <a:effectLst>
              <a:outerShdw blurRad="50800" dist="38100" dir="2700000" algn="tl" rotWithShape="0">
                <a:prstClr val="black">
                  <a:alpha val="40000"/>
                </a:prstClr>
              </a:outerShdw>
            </a:effectLst>
          </p:spPr>
        </p:pic>
        <p:pic>
          <p:nvPicPr>
            <p:cNvPr id="49" name="図 48"/>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984250" y="4024447"/>
              <a:ext cx="3194581" cy="2398845"/>
            </a:xfrm>
            <a:prstGeom prst="rect">
              <a:avLst/>
            </a:prstGeom>
            <a:effectLst>
              <a:outerShdw blurRad="50800" dist="38100" dir="2700000" algn="tl" rotWithShape="0">
                <a:prstClr val="black">
                  <a:alpha val="40000"/>
                </a:prstClr>
              </a:outerShdw>
            </a:effectLst>
          </p:spPr>
        </p:pic>
        <p:sp>
          <p:nvSpPr>
            <p:cNvPr id="50" name="正方形/長方形 49"/>
            <p:cNvSpPr/>
            <p:nvPr/>
          </p:nvSpPr>
          <p:spPr>
            <a:xfrm>
              <a:off x="4543690" y="3872046"/>
              <a:ext cx="3194581" cy="23988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左上：バス停</a:t>
              </a:r>
              <a:endParaRPr kumimoji="1" lang="en-US" altLang="ja-JP"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右上：食堂前の広場</a:t>
              </a:r>
              <a:endParaRPr lang="en-US" altLang="ja-JP"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左下：自動販売機</a:t>
              </a:r>
              <a:endParaRPr kumimoji="1"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1843776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ある</a:t>
            </a:r>
            <a:r>
              <a:rPr kumimoji="1"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ヘルパーの悩み</a:t>
            </a:r>
            <a:endParaRPr kumimoji="1"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メモ 4"/>
          <p:cNvSpPr/>
          <p:nvPr/>
        </p:nvSpPr>
        <p:spPr>
          <a:xfrm>
            <a:off x="539552" y="1268760"/>
            <a:ext cx="8136904" cy="5328592"/>
          </a:xfrm>
          <a:prstGeom prst="foldedCorner">
            <a:avLst>
              <a:gd name="adj" fmla="val 6130"/>
            </a:avLst>
          </a:prstGeom>
          <a:solidFill>
            <a:schemeClr val="accent6">
              <a:lumMod val="20000"/>
              <a:lumOff val="80000"/>
            </a:schemeClr>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rIns="144000" rtlCol="0" anchor="ctr"/>
          <a:lstStyle/>
          <a:p>
            <a:pPr marL="342900" lvl="0" indent="-342900" algn="just">
              <a:spcBef>
                <a:spcPct val="20000"/>
              </a:spcBef>
              <a:buFont typeface="Wingdings" panose="05000000000000000000" pitchFamily="2" charset="2"/>
              <a:buChar char="n"/>
            </a:pP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Bef>
                <a:spcPts val="1200"/>
              </a:spcBef>
              <a:buFont typeface="Wingdings" panose="05000000000000000000" pitchFamily="2" charset="2"/>
              <a:buChar char="n"/>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のぞむさんの外出を</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担当しているヘルパーに</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はとても</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困っていることがあります。それは、のぞむさんが降りる停留所ではないのに降車ボタンを押してしまうことです</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Bef>
                <a:spcPts val="1200"/>
              </a:spcBef>
              <a:buFont typeface="Wingdings" panose="05000000000000000000" pitchFamily="2" charset="2"/>
              <a:buChar char="n"/>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ボタンを押してしまうと降りずにはいられません。仕方なく手前</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のバス停で</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降りることになり、混乱</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するのぞむさんを目の前にして途方にくれたこともあります</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Bef>
                <a:spcPts val="1200"/>
              </a:spcBef>
              <a:buFont typeface="Wingdings" panose="05000000000000000000" pitchFamily="2" charset="2"/>
              <a:buChar char="n"/>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今の</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ところ、その場</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しのぎでボタンを隠したり遮ったりもしていますが、のぞむさんがイライラするだけであまり効果はありません</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。ただ座って着くのを待つのが苦手なようで、着くのを今か今かと待っている様子も見られます。</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lgn="just">
              <a:spcBef>
                <a:spcPts val="1200"/>
              </a:spcBef>
              <a:buFont typeface="Wingdings" panose="05000000000000000000" pitchFamily="2" charset="2"/>
              <a:buChar char="n"/>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のぞむさんは子どもの声も苦手です。バスの中でうまく過ごせずイライラしているときに、もしバスに小さな子どもが乗ってきたら</a:t>
            </a:r>
            <a:r>
              <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悩む日々が続いています。</a:t>
            </a:r>
            <a:endParaRPr kumimoji="1" lang="ja-JP" altLang="en-US" sz="2000" dirty="0"/>
          </a:p>
        </p:txBody>
      </p:sp>
    </p:spTree>
    <p:extLst>
      <p:ext uri="{BB962C8B-B14F-4D97-AF65-F5344CB8AC3E}">
        <p14:creationId xmlns:p14="http://schemas.microsoft.com/office/powerpoint/2010/main" val="53596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fontScale="90000"/>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演習①</a:t>
            </a:r>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バス内の過ごし方を考える</a:t>
            </a:r>
            <a:endParaRPr kumimoji="1" lang="ja-JP" altLang="en-US"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4851400"/>
          </a:xfrm>
        </p:spPr>
        <p:txBody>
          <a:bodyPr>
            <a:noAutofit/>
          </a:bodyPr>
          <a:lstStyle/>
          <a:p>
            <a:pPr marL="355600" indent="-355600">
              <a:lnSpc>
                <a:spcPct val="100000"/>
              </a:lnSpc>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テキストに沿って、のぞむさんの</a:t>
            </a:r>
            <a:r>
              <a:rPr lang="ja-JP" altLang="en-US" sz="2000" u="sng" dirty="0" smtClean="0">
                <a:latin typeface="メイリオ" panose="020B0604030504040204" pitchFamily="50" charset="-128"/>
                <a:ea typeface="メイリオ" panose="020B0604030504040204" pitchFamily="50" charset="-128"/>
                <a:cs typeface="メイリオ" panose="020B0604030504040204" pitchFamily="50" charset="-128"/>
              </a:rPr>
              <a:t>バスの中での過ごし方</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について支援計画を考えましょう。</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55600" indent="-355600">
              <a:lnSpc>
                <a:spcPct val="100000"/>
              </a:lnSpc>
              <a:spcBef>
                <a:spcPts val="0"/>
              </a:spcBef>
              <a:buFont typeface="Wingdings" panose="05000000000000000000" pitchFamily="2" charset="2"/>
              <a:buChar char="n"/>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「司会」「発表者」「記録」を決めてください。</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00000"/>
              </a:lnSpc>
              <a:spcBef>
                <a:spcPts val="2400"/>
              </a:spcBef>
              <a:buNone/>
            </a:pP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演習の流れ</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0" indent="0">
              <a:lnSpc>
                <a:spcPct val="100000"/>
              </a:lnSpc>
              <a:buNone/>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spcBef>
                <a:spcPts val="1800"/>
              </a:spcBef>
              <a:buNone/>
            </a:pP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使用する情報</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622300" indent="-349250">
              <a:buFont typeface="+mj-lt"/>
              <a:buAutoNum type="arabicPeriod"/>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のぞむさんの基本情報（情報シート　</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P</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-P8</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22300" indent="-349250">
              <a:buFont typeface="+mj-lt"/>
              <a:buAutoNum type="arabicPeriod"/>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のぞむさんの外出について（情報シート　</a:t>
            </a:r>
            <a:r>
              <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rPr>
              <a:t>P9</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22300" indent="-349250">
              <a:buFont typeface="+mj-lt"/>
              <a:buAutoNum type="arabicPeriod"/>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スライド「あるヘルパーの悩み」</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22300" indent="-444500">
              <a:buFont typeface="+mj-lt"/>
              <a:buAutoNum type="arabicPeriod"/>
            </a:pP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 name="グループ化 13"/>
          <p:cNvGrpSpPr>
            <a:grpSpLocks noChangeAspect="1"/>
          </p:cNvGrpSpPr>
          <p:nvPr/>
        </p:nvGrpSpPr>
        <p:grpSpPr>
          <a:xfrm>
            <a:off x="879477" y="3397865"/>
            <a:ext cx="4573420" cy="1373955"/>
            <a:chOff x="879475" y="3142337"/>
            <a:chExt cx="4865340" cy="1461655"/>
          </a:xfrm>
        </p:grpSpPr>
        <p:grpSp>
          <p:nvGrpSpPr>
            <p:cNvPr id="15" name="グループ化 14"/>
            <p:cNvGrpSpPr/>
            <p:nvPr/>
          </p:nvGrpSpPr>
          <p:grpSpPr>
            <a:xfrm>
              <a:off x="879475" y="3143008"/>
              <a:ext cx="3314670" cy="1460984"/>
              <a:chOff x="3279775" y="2853372"/>
              <a:chExt cx="3314670" cy="1460984"/>
            </a:xfrm>
          </p:grpSpPr>
          <p:sp>
            <p:nvSpPr>
              <p:cNvPr id="17" name="山形 16"/>
              <p:cNvSpPr>
                <a:spLocks noChangeAspect="1"/>
              </p:cNvSpPr>
              <p:nvPr/>
            </p:nvSpPr>
            <p:spPr>
              <a:xfrm>
                <a:off x="3279775" y="2855912"/>
                <a:ext cx="1764000" cy="1458444"/>
              </a:xfrm>
              <a:prstGeom prst="chevron">
                <a:avLst>
                  <a:gd name="adj" fmla="val 22809"/>
                </a:avLst>
              </a:prstGeom>
              <a:solidFill>
                <a:schemeClr val="accent6">
                  <a:lumMod val="20000"/>
                  <a:lumOff val="8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3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〔全体〕</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ja-JP" sz="13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演習の説明</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en-US" sz="13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3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5</a:t>
                </a:r>
                <a:r>
                  <a:rPr lang="ja-JP" sz="13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山形 17"/>
              <p:cNvSpPr>
                <a:spLocks noChangeAspect="1"/>
              </p:cNvSpPr>
              <p:nvPr/>
            </p:nvSpPr>
            <p:spPr>
              <a:xfrm>
                <a:off x="4830445" y="2853372"/>
                <a:ext cx="1764000" cy="1458444"/>
              </a:xfrm>
              <a:prstGeom prst="chevron">
                <a:avLst>
                  <a:gd name="adj" fmla="val 22809"/>
                </a:avLst>
              </a:prstGeom>
              <a:solidFill>
                <a:schemeClr val="bg1"/>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3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〔グループ〕</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ja-JP" sz="13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支援</a:t>
                </a:r>
                <a:r>
                  <a:rPr lang="ja-JP" sz="1300" kern="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計画</a:t>
                </a:r>
                <a:r>
                  <a:rPr lang="ja-JP" altLang="en-US" sz="1300" kern="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作成</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en-US" sz="13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altLang="ja-JP" sz="1300" kern="1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6" name="山形 15"/>
            <p:cNvSpPr>
              <a:spLocks noChangeAspect="1"/>
            </p:cNvSpPr>
            <p:nvPr/>
          </p:nvSpPr>
          <p:spPr>
            <a:xfrm>
              <a:off x="3980784" y="3142337"/>
              <a:ext cx="1764031" cy="1459115"/>
            </a:xfrm>
            <a:prstGeom prst="chevron">
              <a:avLst>
                <a:gd name="adj" fmla="val 22809"/>
              </a:avLst>
            </a:prstGeom>
            <a:solidFill>
              <a:schemeClr val="accent6">
                <a:lumMod val="20000"/>
                <a:lumOff val="8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8000" tIns="45720" rIns="18000" bIns="45720" numCol="1" spcCol="0" rtlCol="0" fromWordArt="0" anchor="ctr" anchorCtr="0" forceAA="0" compatLnSpc="1">
              <a:prstTxWarp prst="textNoShape">
                <a:avLst/>
              </a:prstTxWarp>
              <a:noAutofit/>
            </a:bodyPr>
            <a:lstStyle/>
            <a:p>
              <a:pPr algn="ctr">
                <a:spcAft>
                  <a:spcPts val="0"/>
                </a:spcAft>
              </a:pPr>
              <a:r>
                <a:rPr lang="ja-JP" sz="13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〔全体〕</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r">
                <a:lnSpc>
                  <a:spcPts val="1200"/>
                </a:lnSpc>
                <a:spcAft>
                  <a:spcPts val="0"/>
                </a:spcAft>
              </a:pPr>
              <a:r>
                <a:rPr lang="ja-JP" sz="1300" kern="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発表とまとめ</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en-US" sz="1300" kern="10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altLang="ja-JP"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20</a:t>
              </a:r>
              <a:r>
                <a:rPr lang="ja-JP" sz="1300" kern="100" dirty="0" smtClean="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分</a:t>
              </a:r>
              <a:endPar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spTree>
    <p:extLst>
      <p:ext uri="{BB962C8B-B14F-4D97-AF65-F5344CB8AC3E}">
        <p14:creationId xmlns:p14="http://schemas.microsoft.com/office/powerpoint/2010/main" val="3798913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1095373"/>
          </a:xfrm>
        </p:spPr>
        <p:txBody>
          <a:bodyPr>
            <a:normAutofit/>
          </a:bodyPr>
          <a:lstStyle/>
          <a:p>
            <a:r>
              <a:rPr lang="ja-JP" altLang="en-US" sz="4000" b="1" dirty="0">
                <a:latin typeface="メイリオ" panose="020B0604030504040204" pitchFamily="50" charset="-128"/>
                <a:ea typeface="メイリオ" panose="020B0604030504040204" pitchFamily="50" charset="-128"/>
                <a:cs typeface="メイリオ" panose="020B0604030504040204" pitchFamily="50" charset="-128"/>
              </a:rPr>
              <a:t>演習</a:t>
            </a:r>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支援計画の作成（</a:t>
            </a:r>
            <a:r>
              <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分）</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628650" y="1600200"/>
            <a:ext cx="7886700" cy="700998"/>
          </a:xfrm>
        </p:spPr>
        <p:txBody>
          <a:bodyPr>
            <a:noAutofit/>
          </a:bodyPr>
          <a:lstStyle/>
          <a:p>
            <a:pPr marL="0" indent="0">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①～④のステップに沿って、グループで話し合いながら支援の計画を立てましょう。適宜</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ワークシート（</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WS-5</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）を使ってください。</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 name="図 3"/>
          <p:cNvPicPr>
            <a:picLocks noChangeAspect="1"/>
          </p:cNvPicPr>
          <p:nvPr/>
        </p:nvPicPr>
        <p:blipFill>
          <a:blip r:embed="rId3"/>
          <a:stretch>
            <a:fillRect/>
          </a:stretch>
        </p:blipFill>
        <p:spPr>
          <a:xfrm>
            <a:off x="723655" y="2368678"/>
            <a:ext cx="6829052" cy="4311589"/>
          </a:xfrm>
          <a:prstGeom prst="rect">
            <a:avLst/>
          </a:prstGeom>
        </p:spPr>
      </p:pic>
    </p:spTree>
    <p:extLst>
      <p:ext uri="{BB962C8B-B14F-4D97-AF65-F5344CB8AC3E}">
        <p14:creationId xmlns:p14="http://schemas.microsoft.com/office/powerpoint/2010/main" val="2343240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1668</TotalTime>
  <Words>2023</Words>
  <Application>Microsoft Office PowerPoint</Application>
  <PresentationFormat>画面に合わせる (4:3)</PresentationFormat>
  <Paragraphs>274</Paragraphs>
  <Slides>22</Slides>
  <Notes>21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22</vt:i4>
      </vt:variant>
    </vt:vector>
  </HeadingPairs>
  <TitlesOfParts>
    <vt:vector size="32" baseType="lpstr">
      <vt:lpstr>AR P教科書体M</vt:lpstr>
      <vt:lpstr>ＭＳ Ｐゴシック</vt:lpstr>
      <vt:lpstr>ＭＳ 明朝</vt:lpstr>
      <vt:lpstr>メイリオ</vt:lpstr>
      <vt:lpstr>Arial</vt:lpstr>
      <vt:lpstr>Calibri</vt:lpstr>
      <vt:lpstr>Calibri Light</vt:lpstr>
      <vt:lpstr>Times New Roman</vt:lpstr>
      <vt:lpstr>Wingdings</vt:lpstr>
      <vt:lpstr>Office テーマ</vt:lpstr>
      <vt:lpstr>－行動援護を利用した外出時の支援の手順書を作成する－</vt:lpstr>
      <vt:lpstr>この時間の目的 </vt:lpstr>
      <vt:lpstr>この時間の流れ </vt:lpstr>
      <vt:lpstr>のぞむさんの休日</vt:lpstr>
      <vt:lpstr>のぞむさんの外出｜バスのルート</vt:lpstr>
      <vt:lpstr>のぞむさんの外出｜大学の構内</vt:lpstr>
      <vt:lpstr>あるヘルパーの悩み</vt:lpstr>
      <vt:lpstr>演習①｜バス内の過ごし方を考える</vt:lpstr>
      <vt:lpstr>演習①｜支援計画の作成（30分）</vt:lpstr>
      <vt:lpstr>演習①｜発表とまとめ（20分）</vt:lpstr>
      <vt:lpstr>演習①｜記入例</vt:lpstr>
      <vt:lpstr>演習②｜支援の計画を伝える</vt:lpstr>
      <vt:lpstr>演習②｜支援の計画を伝える</vt:lpstr>
      <vt:lpstr>演習②｜作戦タイム（30分）</vt:lpstr>
      <vt:lpstr>演習②｜ロールプレイ（10分）</vt:lpstr>
      <vt:lpstr>演習②｜支援の計画を伝える</vt:lpstr>
      <vt:lpstr>演習②｜ディスカッション（15分）</vt:lpstr>
      <vt:lpstr>演習②｜発表とまとめ（25分）</vt:lpstr>
      <vt:lpstr>演習②｜手順書の作成・説明の例</vt:lpstr>
      <vt:lpstr>まとめ｜（外出時の）支援のポイント</vt:lpstr>
      <vt:lpstr>まとめ｜伝えるときのポイント</vt:lpstr>
      <vt:lpstr>まとめ｜手順書の作成プロセス</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－危機対応と虐待防止との関連から－</dc:title>
  <dc:creator>pc83</dc:creator>
  <cp:lastModifiedBy>国立のぞみの園</cp:lastModifiedBy>
  <cp:revision>177</cp:revision>
  <cp:lastPrinted>2014-09-23T10:04:23Z</cp:lastPrinted>
  <dcterms:created xsi:type="dcterms:W3CDTF">2014-09-19T04:20:28Z</dcterms:created>
  <dcterms:modified xsi:type="dcterms:W3CDTF">2014-10-14T07:54:30Z</dcterms:modified>
</cp:coreProperties>
</file>