
<file path=[Content_Types].xml><?xml version="1.0" encoding="utf-8"?>
<Types xmlns="http://schemas.openxmlformats.org/package/2006/content-types">
  <Default Extension="jpg&amp;ehk=8oz3X1JqhC4fxfhotr"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63" r:id="rId2"/>
    <p:sldId id="2106" r:id="rId3"/>
    <p:sldId id="266" r:id="rId4"/>
    <p:sldId id="558" r:id="rId5"/>
    <p:sldId id="323" r:id="rId6"/>
    <p:sldId id="290" r:id="rId7"/>
    <p:sldId id="569" r:id="rId8"/>
    <p:sldId id="275" r:id="rId9"/>
    <p:sldId id="2061" r:id="rId10"/>
    <p:sldId id="2062" r:id="rId11"/>
    <p:sldId id="2065" r:id="rId12"/>
    <p:sldId id="298" r:id="rId13"/>
    <p:sldId id="1995" r:id="rId14"/>
    <p:sldId id="1999" r:id="rId15"/>
    <p:sldId id="2102" r:id="rId16"/>
    <p:sldId id="2039" r:id="rId17"/>
    <p:sldId id="2103" r:id="rId18"/>
    <p:sldId id="2088" r:id="rId19"/>
    <p:sldId id="1998" r:id="rId20"/>
    <p:sldId id="2104" r:id="rId21"/>
    <p:sldId id="2105" r:id="rId22"/>
    <p:sldId id="2089" r:id="rId23"/>
    <p:sldId id="2076" r:id="rId24"/>
    <p:sldId id="2087" r:id="rId25"/>
    <p:sldId id="2072" r:id="rId26"/>
    <p:sldId id="2086" r:id="rId27"/>
    <p:sldId id="2090" r:id="rId28"/>
    <p:sldId id="2092" r:id="rId29"/>
    <p:sldId id="2095" r:id="rId30"/>
    <p:sldId id="2099" r:id="rId31"/>
    <p:sldId id="2100" r:id="rId32"/>
    <p:sldId id="2101" r:id="rId33"/>
    <p:sldId id="2093" r:id="rId34"/>
    <p:sldId id="2094" r:id="rId35"/>
  </p:sldIdLst>
  <p:sldSz cx="12192000" cy="6858000"/>
  <p:notesSz cx="6807200" cy="99393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CCCC"/>
    <a:srgbClr val="E0E87E"/>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4" autoAdjust="0"/>
  </p:normalViewPr>
  <p:slideViewPr>
    <p:cSldViewPr snapToGrid="0">
      <p:cViewPr varScale="1">
        <p:scale>
          <a:sx n="101" d="100"/>
          <a:sy n="101" d="100"/>
        </p:scale>
        <p:origin x="138" y="336"/>
      </p:cViewPr>
      <p:guideLst/>
    </p:cSldViewPr>
  </p:slideViewPr>
  <p:notesTextViewPr>
    <p:cViewPr>
      <p:scale>
        <a:sx n="1" d="1"/>
        <a:sy n="1" d="1"/>
      </p:scale>
      <p:origin x="0" y="0"/>
    </p:cViewPr>
  </p:notesTextViewPr>
  <p:notesViewPr>
    <p:cSldViewPr snapToGrid="0" showGuides="1">
      <p:cViewPr varScale="1">
        <p:scale>
          <a:sx n="88" d="100"/>
          <a:sy n="88"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71442708251117E-2"/>
          <c:y val="3.4266046787257642E-2"/>
          <c:w val="0.93524353061043219"/>
          <c:h val="0.89474804766929561"/>
        </c:manualLayout>
      </c:layout>
      <c:barChart>
        <c:barDir val="col"/>
        <c:grouping val="clustered"/>
        <c:varyColors val="0"/>
        <c:ser>
          <c:idx val="0"/>
          <c:order val="0"/>
          <c:tx>
            <c:strRef>
              <c:f>Sheet1!$B$1</c:f>
              <c:strCache>
                <c:ptCount val="1"/>
                <c:pt idx="0">
                  <c:v>Ａ型事業所</c:v>
                </c:pt>
              </c:strCache>
            </c:strRef>
          </c:tx>
          <c:spPr>
            <a:solidFill>
              <a:srgbClr val="92D050"/>
            </a:solidFill>
            <a:ln>
              <a:noFill/>
            </a:ln>
            <a:effectLst/>
          </c:spPr>
          <c:invertIfNegative val="0"/>
          <c:dLbls>
            <c:dLbl>
              <c:idx val="14"/>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4-0D34-4CDE-821E-30A0CF289894}"/>
                </c:ext>
              </c:extLst>
            </c:dLbl>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f>Sheet1!$B$2:$B$16</c:f>
              <c:numCache>
                <c:formatCode>#,##0_);[Red]\(#,##0\)</c:formatCode>
                <c:ptCount val="15"/>
                <c:pt idx="0">
                  <c:v>113077</c:v>
                </c:pt>
                <c:pt idx="1">
                  <c:v>99697</c:v>
                </c:pt>
                <c:pt idx="2">
                  <c:v>88502</c:v>
                </c:pt>
                <c:pt idx="3">
                  <c:v>80532</c:v>
                </c:pt>
                <c:pt idx="4">
                  <c:v>75317</c:v>
                </c:pt>
                <c:pt idx="5">
                  <c:v>71513</c:v>
                </c:pt>
                <c:pt idx="6">
                  <c:v>68691</c:v>
                </c:pt>
                <c:pt idx="7">
                  <c:v>69458</c:v>
                </c:pt>
                <c:pt idx="8">
                  <c:v>66412</c:v>
                </c:pt>
                <c:pt idx="9">
                  <c:v>67795</c:v>
                </c:pt>
                <c:pt idx="10">
                  <c:v>70720</c:v>
                </c:pt>
                <c:pt idx="11">
                  <c:v>74085</c:v>
                </c:pt>
                <c:pt idx="12">
                  <c:v>76887</c:v>
                </c:pt>
                <c:pt idx="13">
                  <c:v>78975</c:v>
                </c:pt>
                <c:pt idx="14">
                  <c:v>79625</c:v>
                </c:pt>
              </c:numCache>
            </c:numRef>
          </c:val>
          <c:extLst>
            <c:ext xmlns:c16="http://schemas.microsoft.com/office/drawing/2014/chart" uri="{C3380CC4-5D6E-409C-BE32-E72D297353CC}">
              <c16:uniqueId val="{00000000-0D34-4CDE-821E-30A0CF289894}"/>
            </c:ext>
          </c:extLst>
        </c:ser>
        <c:ser>
          <c:idx val="1"/>
          <c:order val="1"/>
          <c:tx>
            <c:strRef>
              <c:f>Sheet1!$C$1</c:f>
              <c:strCache>
                <c:ptCount val="1"/>
                <c:pt idx="0">
                  <c:v>Ｂ型事業所</c:v>
                </c:pt>
              </c:strCache>
            </c:strRef>
          </c:tx>
          <c:spPr>
            <a:solidFill>
              <a:srgbClr val="0070C0"/>
            </a:solidFill>
            <a:ln>
              <a:noFill/>
            </a:ln>
            <a:effectLst/>
          </c:spPr>
          <c:invertIfNegative val="0"/>
          <c:dLbls>
            <c:dLbl>
              <c:idx val="14"/>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5-0D34-4CDE-821E-30A0CF289894}"/>
                </c:ext>
              </c:extLst>
            </c:dLbl>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strCache>
            </c:strRef>
          </c:cat>
          <c:val>
            <c:numRef>
              <c:f>Sheet1!$C$2:$C$16</c:f>
              <c:numCache>
                <c:formatCode>#,##0_);[Red]\(#,##0\)</c:formatCode>
                <c:ptCount val="15"/>
                <c:pt idx="0">
                  <c:v>12222</c:v>
                </c:pt>
                <c:pt idx="1">
                  <c:v>12600</c:v>
                </c:pt>
                <c:pt idx="2">
                  <c:v>12587</c:v>
                </c:pt>
                <c:pt idx="3">
                  <c:v>12695</c:v>
                </c:pt>
                <c:pt idx="4">
                  <c:v>13079</c:v>
                </c:pt>
                <c:pt idx="5">
                  <c:v>13586</c:v>
                </c:pt>
                <c:pt idx="6">
                  <c:v>14190</c:v>
                </c:pt>
                <c:pt idx="7">
                  <c:v>14437</c:v>
                </c:pt>
                <c:pt idx="8">
                  <c:v>14838</c:v>
                </c:pt>
                <c:pt idx="9">
                  <c:v>15033</c:v>
                </c:pt>
                <c:pt idx="10">
                  <c:v>15295</c:v>
                </c:pt>
                <c:pt idx="11">
                  <c:v>15603</c:v>
                </c:pt>
                <c:pt idx="12">
                  <c:v>16118</c:v>
                </c:pt>
                <c:pt idx="13">
                  <c:v>16369</c:v>
                </c:pt>
                <c:pt idx="14">
                  <c:v>15776</c:v>
                </c:pt>
              </c:numCache>
            </c:numRef>
          </c:val>
          <c:extLst>
            <c:ext xmlns:c16="http://schemas.microsoft.com/office/drawing/2014/chart" uri="{C3380CC4-5D6E-409C-BE32-E72D297353CC}">
              <c16:uniqueId val="{00000001-0D34-4CDE-821E-30A0CF289894}"/>
            </c:ext>
          </c:extLst>
        </c:ser>
        <c:dLbls>
          <c:dLblPos val="outEnd"/>
          <c:showLegendKey val="0"/>
          <c:showVal val="1"/>
          <c:showCatName val="0"/>
          <c:showSerName val="0"/>
          <c:showPercent val="0"/>
          <c:showBubbleSize val="0"/>
        </c:dLbls>
        <c:gapWidth val="267"/>
        <c:overlap val="-43"/>
        <c:axId val="820731784"/>
        <c:axId val="820738016"/>
      </c:barChart>
      <c:catAx>
        <c:axId val="8207317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820738016"/>
        <c:crosses val="autoZero"/>
        <c:auto val="1"/>
        <c:lblAlgn val="ctr"/>
        <c:lblOffset val="100"/>
        <c:noMultiLvlLbl val="0"/>
      </c:catAx>
      <c:valAx>
        <c:axId val="820738016"/>
        <c:scaling>
          <c:orientation val="minMax"/>
        </c:scaling>
        <c:delete val="0"/>
        <c:axPos val="l"/>
        <c:majorGridlines>
          <c:spPr>
            <a:ln w="9525" cap="flat" cmpd="sng" algn="ctr">
              <a:solidFill>
                <a:schemeClr val="dk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82073178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78068779350446826"/>
          <c:y val="5.3925485942581147E-2"/>
          <c:w val="0.18333346329899639"/>
          <c:h val="5.5981728687794684E-2"/>
        </c:manualLayout>
      </c:layout>
      <c:overlay val="0"/>
      <c:spPr>
        <a:solidFill>
          <a:schemeClr val="bg1"/>
        </a:solidFill>
        <a:ln>
          <a:solidFill>
            <a:schemeClr val="tx1"/>
          </a:solidFill>
        </a:ln>
        <a:effectLst/>
      </c:spPr>
      <c:txPr>
        <a:bodyPr rot="0" spcFirstLastPara="1" vertOverflow="ellipsis" vert="horz" wrap="square" anchor="ctr" anchorCtr="1"/>
        <a:lstStyle/>
        <a:p>
          <a:pPr>
            <a:defRPr sz="11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solidFill>
      <a:round/>
    </a:ln>
    <a:effectLst/>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8822066518063E-2"/>
          <c:y val="1.7691974701897904E-2"/>
          <c:w val="0.89841340869640407"/>
          <c:h val="0.93569015534588806"/>
        </c:manualLayout>
      </c:layout>
      <c:barChart>
        <c:barDir val="col"/>
        <c:grouping val="stacked"/>
        <c:varyColors val="0"/>
        <c:ser>
          <c:idx val="0"/>
          <c:order val="0"/>
          <c:tx>
            <c:strRef>
              <c:f>Sheet1!$B$1</c:f>
              <c:strCache>
                <c:ptCount val="1"/>
                <c:pt idx="0">
                  <c:v>就労移行</c:v>
                </c:pt>
              </c:strCache>
            </c:strRef>
          </c:tx>
          <c:spPr>
            <a:solidFill>
              <a:srgbClr val="E0E87E"/>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Sheet1!$A$2:$A$13</c:f>
              <c:strCache>
                <c:ptCount val="12"/>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strCache>
            </c:strRef>
          </c:cat>
          <c:val>
            <c:numRef>
              <c:f>Sheet1!$B$2:$B$13</c:f>
              <c:numCache>
                <c:formatCode>#,##0_);[Red]\(#,##0\)</c:formatCode>
                <c:ptCount val="12"/>
                <c:pt idx="0">
                  <c:v>1111</c:v>
                </c:pt>
                <c:pt idx="1">
                  <c:v>1801</c:v>
                </c:pt>
                <c:pt idx="2">
                  <c:v>2544</c:v>
                </c:pt>
                <c:pt idx="3">
                  <c:v>3310</c:v>
                </c:pt>
                <c:pt idx="4">
                  <c:v>4570</c:v>
                </c:pt>
                <c:pt idx="5">
                  <c:v>5881</c:v>
                </c:pt>
                <c:pt idx="6">
                  <c:v>6441</c:v>
                </c:pt>
                <c:pt idx="7">
                  <c:v>6966</c:v>
                </c:pt>
                <c:pt idx="8">
                  <c:v>8095</c:v>
                </c:pt>
                <c:pt idx="9">
                  <c:v>8906</c:v>
                </c:pt>
                <c:pt idx="10">
                  <c:v>12244</c:v>
                </c:pt>
                <c:pt idx="11">
                  <c:v>13288</c:v>
                </c:pt>
              </c:numCache>
            </c:numRef>
          </c:val>
          <c:extLst>
            <c:ext xmlns:c16="http://schemas.microsoft.com/office/drawing/2014/chart" uri="{C3380CC4-5D6E-409C-BE32-E72D297353CC}">
              <c16:uniqueId val="{00000000-8822-4ABA-A36D-25B5238061CA}"/>
            </c:ext>
          </c:extLst>
        </c:ser>
        <c:ser>
          <c:idx val="1"/>
          <c:order val="1"/>
          <c:tx>
            <c:strRef>
              <c:f>Sheet1!$C$1</c:f>
              <c:strCache>
                <c:ptCount val="1"/>
                <c:pt idx="0">
                  <c:v>A型</c:v>
                </c:pt>
              </c:strCache>
            </c:strRef>
          </c:tx>
          <c:spPr>
            <a:solidFill>
              <a:srgbClr val="CCECFF"/>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Sheet1!$A$2:$A$13</c:f>
              <c:strCache>
                <c:ptCount val="12"/>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strCache>
            </c:strRef>
          </c:cat>
          <c:val>
            <c:numRef>
              <c:f>Sheet1!$C$2:$C$13</c:f>
              <c:numCache>
                <c:formatCode>#,##0_);[Red]\(#,##0\)</c:formatCode>
                <c:ptCount val="12"/>
                <c:pt idx="0">
                  <c:v>96</c:v>
                </c:pt>
                <c:pt idx="1">
                  <c:v>142</c:v>
                </c:pt>
                <c:pt idx="2">
                  <c:v>209</c:v>
                </c:pt>
                <c:pt idx="3">
                  <c:v>463</c:v>
                </c:pt>
                <c:pt idx="4">
                  <c:v>840</c:v>
                </c:pt>
                <c:pt idx="5">
                  <c:v>1473</c:v>
                </c:pt>
                <c:pt idx="6">
                  <c:v>1742</c:v>
                </c:pt>
                <c:pt idx="7">
                  <c:v>2316</c:v>
                </c:pt>
                <c:pt idx="8">
                  <c:v>2700</c:v>
                </c:pt>
                <c:pt idx="9">
                  <c:v>3233</c:v>
                </c:pt>
                <c:pt idx="10">
                  <c:v>4002</c:v>
                </c:pt>
                <c:pt idx="11">
                  <c:v>4185</c:v>
                </c:pt>
              </c:numCache>
            </c:numRef>
          </c:val>
          <c:extLst>
            <c:ext xmlns:c16="http://schemas.microsoft.com/office/drawing/2014/chart" uri="{C3380CC4-5D6E-409C-BE32-E72D297353CC}">
              <c16:uniqueId val="{00000001-8822-4ABA-A36D-25B5238061CA}"/>
            </c:ext>
          </c:extLst>
        </c:ser>
        <c:ser>
          <c:idx val="2"/>
          <c:order val="2"/>
          <c:tx>
            <c:strRef>
              <c:f>Sheet1!$D$1</c:f>
              <c:strCache>
                <c:ptCount val="1"/>
                <c:pt idx="0">
                  <c:v>B型</c:v>
                </c:pt>
              </c:strCache>
            </c:strRef>
          </c:tx>
          <c:spPr>
            <a:solidFill>
              <a:srgbClr val="FFCCCC"/>
            </a:solidFill>
            <a:ln>
              <a:noFill/>
            </a:ln>
            <a:effectLst/>
          </c:spPr>
          <c:invertIfNegative val="0"/>
          <c:dLbls>
            <c:dLbl>
              <c:idx val="0"/>
              <c:layout>
                <c:manualLayout>
                  <c:x val="0"/>
                  <c:y val="-4.04452986434901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22-4ABA-A36D-25B5238061CA}"/>
                </c:ext>
              </c:extLst>
            </c:dLbl>
            <c:dLbl>
              <c:idx val="1"/>
              <c:layout>
                <c:manualLayout>
                  <c:x val="0"/>
                  <c:y val="-4.6223198449703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22-4ABA-A36D-25B5238061CA}"/>
                </c:ext>
              </c:extLst>
            </c:dLbl>
            <c:dLbl>
              <c:idx val="2"/>
              <c:layout>
                <c:manualLayout>
                  <c:x val="-4.5141577900341681E-17"/>
                  <c:y val="-2.60005491279580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22-4ABA-A36D-25B5238061CA}"/>
                </c:ext>
              </c:extLst>
            </c:dLbl>
            <c:dLbl>
              <c:idx val="3"/>
              <c:layout>
                <c:manualLayout>
                  <c:x val="2.4622963298019094E-3"/>
                  <c:y val="-3.75563487403837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22-4ABA-A36D-25B5238061CA}"/>
                </c:ext>
              </c:extLst>
            </c:dLbl>
            <c:dLbl>
              <c:idx val="4"/>
              <c:layout>
                <c:manualLayout>
                  <c:x val="-9.0283155800683363E-17"/>
                  <c:y val="-4.33342485465966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22-4ABA-A36D-25B5238061CA}"/>
                </c:ext>
              </c:extLst>
            </c:dLbl>
            <c:dLbl>
              <c:idx val="5"/>
              <c:layout>
                <c:manualLayout>
                  <c:x val="-9.0283155800683363E-17"/>
                  <c:y val="-3.4667398837277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22-4ABA-A36D-25B5238061CA}"/>
                </c:ext>
              </c:extLst>
            </c:dLbl>
            <c:dLbl>
              <c:idx val="6"/>
              <c:layout>
                <c:manualLayout>
                  <c:x val="0"/>
                  <c:y val="-3.17784489341708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22-4ABA-A36D-25B5238061CA}"/>
                </c:ext>
              </c:extLst>
            </c:dLbl>
            <c:dLbl>
              <c:idx val="7"/>
              <c:layout>
                <c:manualLayout>
                  <c:x val="2.4622963298019094E-3"/>
                  <c:y val="-4.04452986434901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22-4ABA-A36D-25B5238061CA}"/>
                </c:ext>
              </c:extLst>
            </c:dLbl>
            <c:dLbl>
              <c:idx val="8"/>
              <c:layout>
                <c:manualLayout>
                  <c:x val="0"/>
                  <c:y val="-4.6223198449703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22-4ABA-A36D-25B5238061CA}"/>
                </c:ext>
              </c:extLst>
            </c:dLbl>
            <c:dLbl>
              <c:idx val="9"/>
              <c:layout>
                <c:manualLayout>
                  <c:x val="0"/>
                  <c:y val="-2.88894990310643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22-4ABA-A36D-25B5238061CA}"/>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Sheet1!$A$2:$A$13</c:f>
              <c:strCache>
                <c:ptCount val="12"/>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strCache>
            </c:strRef>
          </c:cat>
          <c:val>
            <c:numRef>
              <c:f>Sheet1!$D$2:$D$13</c:f>
              <c:numCache>
                <c:formatCode>#,##0_);[Red]\(#,##0\)</c:formatCode>
                <c:ptCount val="12"/>
                <c:pt idx="0">
                  <c:v>517</c:v>
                </c:pt>
                <c:pt idx="1">
                  <c:v>669</c:v>
                </c:pt>
                <c:pt idx="2">
                  <c:v>1322</c:v>
                </c:pt>
                <c:pt idx="3">
                  <c:v>1606</c:v>
                </c:pt>
                <c:pt idx="4">
                  <c:v>2307</c:v>
                </c:pt>
                <c:pt idx="5">
                  <c:v>2647</c:v>
                </c:pt>
                <c:pt idx="6">
                  <c:v>2737</c:v>
                </c:pt>
                <c:pt idx="7">
                  <c:v>2646</c:v>
                </c:pt>
                <c:pt idx="8">
                  <c:v>2722</c:v>
                </c:pt>
                <c:pt idx="9">
                  <c:v>2706</c:v>
                </c:pt>
                <c:pt idx="10">
                  <c:v>3717</c:v>
                </c:pt>
                <c:pt idx="11">
                  <c:v>4446</c:v>
                </c:pt>
              </c:numCache>
            </c:numRef>
          </c:val>
          <c:extLst>
            <c:ext xmlns:c16="http://schemas.microsoft.com/office/drawing/2014/chart" uri="{C3380CC4-5D6E-409C-BE32-E72D297353CC}">
              <c16:uniqueId val="{00000002-8822-4ABA-A36D-25B5238061CA}"/>
            </c:ext>
          </c:extLst>
        </c:ser>
        <c:dLbls>
          <c:dLblPos val="ctr"/>
          <c:showLegendKey val="0"/>
          <c:showVal val="1"/>
          <c:showCatName val="0"/>
          <c:showSerName val="0"/>
          <c:showPercent val="0"/>
          <c:showBubbleSize val="0"/>
        </c:dLbls>
        <c:gapWidth val="87"/>
        <c:overlap val="100"/>
        <c:axId val="718479376"/>
        <c:axId val="718482000"/>
      </c:barChart>
      <c:catAx>
        <c:axId val="7184793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18482000"/>
        <c:crosses val="autoZero"/>
        <c:auto val="1"/>
        <c:lblAlgn val="ctr"/>
        <c:lblOffset val="100"/>
        <c:noMultiLvlLbl val="0"/>
      </c:catAx>
      <c:valAx>
        <c:axId val="718482000"/>
        <c:scaling>
          <c:orientation val="minMax"/>
        </c:scaling>
        <c:delete val="0"/>
        <c:axPos val="l"/>
        <c:majorGridlines>
          <c:spPr>
            <a:ln w="9525" cap="flat" cmpd="sng" algn="ctr">
              <a:solidFill>
                <a:schemeClr val="dk1">
                  <a:lumMod val="15000"/>
                  <a:lumOff val="85000"/>
                </a:schemeClr>
              </a:solidFill>
              <a:round/>
            </a:ln>
            <a:effectLst/>
          </c:spPr>
        </c:majorGridlines>
        <c:numFmt formatCode="#,##0_);[Red]\(#,##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1847937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8.0687899674802402E-2"/>
          <c:y val="0.16993650967181764"/>
          <c:w val="0.38556148208524316"/>
          <c:h val="5.8053665831760255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solidFill>
      <a:round/>
    </a:ln>
    <a:effectLst/>
  </c:spPr>
  <c:txPr>
    <a:bodyPr/>
    <a:lstStyle/>
    <a:p>
      <a:pPr>
        <a:defRPr sz="900" b="0">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52113718429665E-2"/>
          <c:y val="1.5176254146207973E-2"/>
          <c:w val="0.90339536208217797"/>
          <c:h val="0.93220786555043689"/>
        </c:manualLayout>
      </c:layout>
      <c:lineChart>
        <c:grouping val="standard"/>
        <c:varyColors val="0"/>
        <c:ser>
          <c:idx val="0"/>
          <c:order val="0"/>
          <c:tx>
            <c:strRef>
              <c:f>Sheet1!$B$1</c:f>
              <c:strCache>
                <c:ptCount val="1"/>
                <c:pt idx="0">
                  <c:v>就労移行</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Sheet1!$A$2:$A$13</c:f>
              <c:strCache>
                <c:ptCount val="12"/>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strCache>
            </c:strRef>
          </c:cat>
          <c:val>
            <c:numRef>
              <c:f>Sheet1!$B$2:$B$13</c:f>
              <c:numCache>
                <c:formatCode>0.0</c:formatCode>
                <c:ptCount val="12"/>
                <c:pt idx="0">
                  <c:v>49.4</c:v>
                </c:pt>
                <c:pt idx="1">
                  <c:v>41.4</c:v>
                </c:pt>
                <c:pt idx="2">
                  <c:v>40.6</c:v>
                </c:pt>
                <c:pt idx="3">
                  <c:v>43.9</c:v>
                </c:pt>
                <c:pt idx="4">
                  <c:v>44.8</c:v>
                </c:pt>
                <c:pt idx="5">
                  <c:v>47.7</c:v>
                </c:pt>
                <c:pt idx="6">
                  <c:v>45.6</c:v>
                </c:pt>
                <c:pt idx="7">
                  <c:v>44.9</c:v>
                </c:pt>
                <c:pt idx="8">
                  <c:v>46.3</c:v>
                </c:pt>
                <c:pt idx="9">
                  <c:v>48.3</c:v>
                </c:pt>
                <c:pt idx="10">
                  <c:v>52.9</c:v>
                </c:pt>
                <c:pt idx="11">
                  <c:v>54.7</c:v>
                </c:pt>
              </c:numCache>
            </c:numRef>
          </c:val>
          <c:smooth val="0"/>
          <c:extLst>
            <c:ext xmlns:c16="http://schemas.microsoft.com/office/drawing/2014/chart" uri="{C3380CC4-5D6E-409C-BE32-E72D297353CC}">
              <c16:uniqueId val="{00000000-2A27-42F4-8E6F-EF52649B2D69}"/>
            </c:ext>
          </c:extLst>
        </c:ser>
        <c:ser>
          <c:idx val="1"/>
          <c:order val="1"/>
          <c:tx>
            <c:strRef>
              <c:f>Sheet1!$C$1</c:f>
              <c:strCache>
                <c:ptCount val="1"/>
                <c:pt idx="0">
                  <c:v>A型</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Sheet1!$A$2:$A$13</c:f>
              <c:strCache>
                <c:ptCount val="12"/>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strCache>
            </c:strRef>
          </c:cat>
          <c:val>
            <c:numRef>
              <c:f>Sheet1!$C$2:$C$13</c:f>
              <c:numCache>
                <c:formatCode>0.0</c:formatCode>
                <c:ptCount val="12"/>
                <c:pt idx="0">
                  <c:v>24.5</c:v>
                </c:pt>
                <c:pt idx="1">
                  <c:v>23.5</c:v>
                </c:pt>
                <c:pt idx="2">
                  <c:v>19.600000000000001</c:v>
                </c:pt>
                <c:pt idx="3">
                  <c:v>24.5</c:v>
                </c:pt>
                <c:pt idx="4">
                  <c:v>23.4</c:v>
                </c:pt>
                <c:pt idx="5">
                  <c:v>24.7</c:v>
                </c:pt>
                <c:pt idx="6">
                  <c:v>21.8</c:v>
                </c:pt>
                <c:pt idx="7">
                  <c:v>22.1</c:v>
                </c:pt>
                <c:pt idx="8">
                  <c:v>22.7</c:v>
                </c:pt>
                <c:pt idx="9">
                  <c:v>23.3</c:v>
                </c:pt>
                <c:pt idx="10">
                  <c:v>22.7</c:v>
                </c:pt>
                <c:pt idx="11">
                  <c:v>25.1</c:v>
                </c:pt>
              </c:numCache>
            </c:numRef>
          </c:val>
          <c:smooth val="0"/>
          <c:extLst>
            <c:ext xmlns:c16="http://schemas.microsoft.com/office/drawing/2014/chart" uri="{C3380CC4-5D6E-409C-BE32-E72D297353CC}">
              <c16:uniqueId val="{00000001-2A27-42F4-8E6F-EF52649B2D69}"/>
            </c:ext>
          </c:extLst>
        </c:ser>
        <c:ser>
          <c:idx val="2"/>
          <c:order val="2"/>
          <c:tx>
            <c:strRef>
              <c:f>Sheet1!$D$1</c:f>
              <c:strCache>
                <c:ptCount val="1"/>
                <c:pt idx="0">
                  <c:v>B型</c:v>
                </c:pt>
              </c:strCache>
            </c:strRef>
          </c:tx>
          <c:spPr>
            <a:ln w="22225" cap="rnd">
              <a:solidFill>
                <a:schemeClr val="accent3"/>
              </a:solidFill>
              <a:round/>
            </a:ln>
            <a:effectLst/>
          </c:spPr>
          <c:marker>
            <c:symbol val="none"/>
          </c:marker>
          <c:dLbls>
            <c:dLbl>
              <c:idx val="0"/>
              <c:layout>
                <c:manualLayout>
                  <c:x val="-4.1666248648515161E-2"/>
                  <c:y val="-6.51446829331975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27-42F4-8E6F-EF52649B2D69}"/>
                </c:ext>
              </c:extLst>
            </c:dLbl>
            <c:dLbl>
              <c:idx val="1"/>
              <c:layout>
                <c:manualLayout>
                  <c:x val="-4.166624864851514E-2"/>
                  <c:y val="-1.5181318002639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27-42F4-8E6F-EF52649B2D69}"/>
                </c:ext>
              </c:extLst>
            </c:dLbl>
            <c:dLbl>
              <c:idx val="2"/>
              <c:layout>
                <c:manualLayout>
                  <c:x val="-4.1666248648515161E-2"/>
                  <c:y val="-1.2292368099532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27-42F4-8E6F-EF52649B2D69}"/>
                </c:ext>
              </c:extLst>
            </c:dLbl>
            <c:dLbl>
              <c:idx val="3"/>
              <c:layout>
                <c:manualLayout>
                  <c:x val="-4.1666248648515161E-2"/>
                  <c:y val="-6.51446829331975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27-42F4-8E6F-EF52649B2D69}"/>
                </c:ext>
              </c:extLst>
            </c:dLbl>
            <c:dLbl>
              <c:idx val="4"/>
              <c:layout>
                <c:manualLayout>
                  <c:x val="-5.1467166539203378E-2"/>
                  <c:y val="-9.40341819642619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27-42F4-8E6F-EF52649B2D69}"/>
                </c:ext>
              </c:extLst>
            </c:dLbl>
            <c:dLbl>
              <c:idx val="5"/>
              <c:layout>
                <c:manualLayout>
                  <c:x val="-4.1666248648515161E-2"/>
                  <c:y val="-1.5181318002639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27-42F4-8E6F-EF52649B2D69}"/>
                </c:ext>
              </c:extLst>
            </c:dLbl>
            <c:dLbl>
              <c:idx val="6"/>
              <c:layout>
                <c:manualLayout>
                  <c:x val="-4.1666248648515071E-2"/>
                  <c:y val="-1.2292368099532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27-42F4-8E6F-EF52649B2D69}"/>
                </c:ext>
              </c:extLst>
            </c:dLbl>
            <c:dLbl>
              <c:idx val="7"/>
              <c:layout>
                <c:manualLayout>
                  <c:x val="-3.921601917584322E-2"/>
                  <c:y val="-2.095921780885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27-42F4-8E6F-EF52649B2D69}"/>
                </c:ext>
              </c:extLst>
            </c:dLbl>
            <c:dLbl>
              <c:idx val="8"/>
              <c:layout>
                <c:manualLayout>
                  <c:x val="-4.1666248648515161E-2"/>
                  <c:y val="-2.095921780885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27-42F4-8E6F-EF52649B2D69}"/>
                </c:ext>
              </c:extLst>
            </c:dLbl>
            <c:dLbl>
              <c:idx val="9"/>
              <c:layout>
                <c:manualLayout>
                  <c:x val="-4.1666248648515161E-2"/>
                  <c:y val="-3.2515017421277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27-42F4-8E6F-EF52649B2D69}"/>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Sheet1!$A$2:$A$13</c:f>
              <c:strCache>
                <c:ptCount val="12"/>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strCache>
            </c:strRef>
          </c:cat>
          <c:val>
            <c:numRef>
              <c:f>Sheet1!$D$2:$D$13</c:f>
              <c:numCache>
                <c:formatCode>0.0</c:formatCode>
                <c:ptCount val="12"/>
                <c:pt idx="0">
                  <c:v>13.9</c:v>
                </c:pt>
                <c:pt idx="1">
                  <c:v>12.6</c:v>
                </c:pt>
                <c:pt idx="2">
                  <c:v>14.3</c:v>
                </c:pt>
                <c:pt idx="3">
                  <c:v>15</c:v>
                </c:pt>
                <c:pt idx="4">
                  <c:v>14.8</c:v>
                </c:pt>
                <c:pt idx="5">
                  <c:v>15.6</c:v>
                </c:pt>
                <c:pt idx="6">
                  <c:v>14.6</c:v>
                </c:pt>
                <c:pt idx="7">
                  <c:v>12.9</c:v>
                </c:pt>
                <c:pt idx="8">
                  <c:v>12.5</c:v>
                </c:pt>
                <c:pt idx="9">
                  <c:v>11.4</c:v>
                </c:pt>
                <c:pt idx="10">
                  <c:v>11.7</c:v>
                </c:pt>
                <c:pt idx="11">
                  <c:v>13.2</c:v>
                </c:pt>
              </c:numCache>
            </c:numRef>
          </c:val>
          <c:smooth val="0"/>
          <c:extLst>
            <c:ext xmlns:c16="http://schemas.microsoft.com/office/drawing/2014/chart" uri="{C3380CC4-5D6E-409C-BE32-E72D297353CC}">
              <c16:uniqueId val="{00000002-2A27-42F4-8E6F-EF52649B2D69}"/>
            </c:ext>
          </c:extLst>
        </c:ser>
        <c:dLbls>
          <c:dLblPos val="t"/>
          <c:showLegendKey val="0"/>
          <c:showVal val="1"/>
          <c:showCatName val="0"/>
          <c:showSerName val="0"/>
          <c:showPercent val="0"/>
          <c:showBubbleSize val="0"/>
        </c:dLbls>
        <c:smooth val="0"/>
        <c:axId val="741402856"/>
        <c:axId val="741399904"/>
      </c:lineChart>
      <c:catAx>
        <c:axId val="74140285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41399904"/>
        <c:crosses val="autoZero"/>
        <c:auto val="1"/>
        <c:lblAlgn val="ctr"/>
        <c:lblOffset val="100"/>
        <c:noMultiLvlLbl val="0"/>
      </c:catAx>
      <c:valAx>
        <c:axId val="74139990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414028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7.358888004834091E-2"/>
          <c:y val="0.87884662647263379"/>
          <c:w val="0.43138257767227428"/>
          <c:h val="5.3656443802758885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solidFill>
      <a:round/>
    </a:ln>
    <a:effectLst/>
  </c:spPr>
  <c:txPr>
    <a:bodyPr/>
    <a:lstStyle/>
    <a:p>
      <a:pPr>
        <a:defRPr sz="900" b="0">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アセスメント①就労相談</a:t>
          </a:r>
        </a:p>
      </dgm:t>
    </dgm:pt>
    <dgm:pt modelId="{9B4B2EDC-C418-49E5-95A9-712294A4E935}" type="parTrans" cxnId="{A09B613F-B8A6-4E78-9AF0-111A33378CD6}">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アセスメント②職業準備支援</a:t>
          </a:r>
        </a:p>
      </dgm:t>
    </dgm:pt>
    <dgm:pt modelId="{7E02ECF3-DCC0-4D2C-88AD-95743A8E89D2}" type="parTrans" cxnId="{ABCC2832-F469-481A-BCC9-7C566A4BAD4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職業紹介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職場適応支援</a:t>
          </a:r>
          <a:r>
            <a:rPr kumimoji="1" lang="ja-JP" altLang="en-US" sz="1400" spc="0" dirty="0">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t>
        <a:bodyPr/>
        <a:lstStyle/>
        <a:p>
          <a:endParaRPr kumimoji="1" lang="ja-JP" altLang="en-US"/>
        </a:p>
      </dgm:t>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t>
        <a:bodyPr/>
        <a:lstStyle/>
        <a:p>
          <a:endParaRPr kumimoji="1" lang="ja-JP" altLang="en-US"/>
        </a:p>
      </dgm:t>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t>
        <a:bodyPr/>
        <a:lstStyle/>
        <a:p>
          <a:endParaRPr kumimoji="1" lang="ja-JP" altLang="en-US"/>
        </a:p>
      </dgm:t>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t>
        <a:bodyPr/>
        <a:lstStyle/>
        <a:p>
          <a:endParaRPr kumimoji="1" lang="ja-JP" altLang="en-US"/>
        </a:p>
      </dgm:t>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t>
        <a:bodyPr/>
        <a:lstStyle/>
        <a:p>
          <a:endParaRPr kumimoji="1" lang="ja-JP" altLang="en-US"/>
        </a:p>
      </dgm:t>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t>
        <a:bodyPr/>
        <a:lstStyle/>
        <a:p>
          <a:endParaRPr kumimoji="1" lang="ja-JP" altLang="en-US"/>
        </a:p>
      </dgm:t>
    </dgm:pt>
  </dgm:ptLst>
  <dgm:cxnLst>
    <dgm:cxn modelId="{24351E5D-DEA7-4C64-9B7E-B5DE1BD79A4A}" type="presOf" srcId="{0861C690-3F6C-4183-9E4A-EAE7A91CEE71}" destId="{7D7759C8-F61F-41F9-9903-DE9AD1AD9070}"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0ED18E83-8B7B-414C-BDF7-64D8F0D5771F}" srcId="{0861C690-3F6C-4183-9E4A-EAE7A91CEE71}" destId="{13A7F6C0-75F0-4D29-8B64-64ECD5E7AB02}" srcOrd="3" destOrd="0" parTransId="{6C12BD19-9DF4-49C2-A570-8355ECF39180}" sibTransId="{206BE26B-0281-477B-8DDE-390361A2CFA3}"/>
    <dgm:cxn modelId="{D7318701-E0B1-471F-84A2-2FBE18739604}" type="presOf" srcId="{13A7F6C0-75F0-4D29-8B64-64ECD5E7AB02}" destId="{9E18A122-0ECA-4A42-A971-89DF48F6FE1B}"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2926FFE6-54CB-484F-BE08-D2F76C320EA7}" type="presOf" srcId="{46261DA7-B5E5-4538-9A1D-2D830D1A7367}" destId="{54CFA4EE-E04E-4215-8F09-21618A7449C4}"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CA9C5046-15A7-48E2-8447-B1973FE86B43}" type="presOf" srcId="{D0EC1D43-B54D-43B9-86CB-E8F6112554C1}" destId="{ADA18083-85B5-48DC-BE71-5A78FE501EAA}" srcOrd="0" destOrd="0" presId="urn:microsoft.com/office/officeart/2005/8/layout/hProcess9"/>
    <dgm:cxn modelId="{98C3C58A-B8AF-42FE-8FE5-4D8C9733FABD}" srcId="{0861C690-3F6C-4183-9E4A-EAE7A91CEE71}" destId="{3A1C9CB2-0247-4F2C-95D5-7F8D276E8413}" srcOrd="4" destOrd="0" parTransId="{10EB6788-8F1E-4343-95A7-6582FB366FF2}" sibTransId="{DA53E5BF-39C0-448A-9628-32F901F9770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1107A5-B1BC-4E65-8CE5-F6E7F5254D89}"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kumimoji="1" lang="ja-JP" altLang="en-US"/>
        </a:p>
      </dgm:t>
    </dgm:pt>
    <dgm:pt modelId="{0ADA5DD7-B222-45B7-BC50-F0E7D4E9131A}">
      <dgm:prSet phldrT="[テキスト]" custT="1"/>
      <dgm:spPr/>
      <dgm:t>
        <a:bodyPr/>
        <a:lstStyle/>
        <a:p>
          <a:r>
            <a:rPr kumimoji="1" lang="ja-JP" altLang="en-US" sz="1100" b="0" dirty="0">
              <a:latin typeface="UD デジタル 教科書体 NK-R" panose="02020400000000000000" pitchFamily="18" charset="-128"/>
              <a:ea typeface="UD デジタル 教科書体 NK-R" panose="02020400000000000000" pitchFamily="18" charset="-128"/>
            </a:rPr>
            <a:t>＜行動観察ツールの活用＞</a:t>
          </a:r>
        </a:p>
      </dgm:t>
    </dgm:pt>
    <dgm:pt modelId="{E67397FE-127D-4A66-A26B-34A0879EE1D1}" type="parTrans" cxnId="{9BAFBC27-8551-489F-928E-971FE04ECBAC}">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FAF8A11D-C9B1-45BB-890F-E420C337AB89}" type="sibTrans" cxnId="{9BAFBC27-8551-489F-928E-971FE04ECBAC}">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8905CC88-754A-4CAC-9ABF-C3FB041C5349}">
      <dgm:prSet phldrT="[テキスト]" custT="1"/>
      <dgm:spPr/>
      <dgm:t>
        <a:bodyPr/>
        <a:lstStyle/>
        <a:p>
          <a:r>
            <a:rPr kumimoji="1" lang="ja-JP" altLang="en-US" sz="1100" b="0" dirty="0">
              <a:latin typeface="UD デジタル 教科書体 NK-R" panose="02020400000000000000" pitchFamily="18" charset="-128"/>
              <a:ea typeface="UD デジタル 教科書体 NK-R" panose="02020400000000000000" pitchFamily="18" charset="-128"/>
            </a:rPr>
            <a:t>＜訓練施設内での作業活動＞</a:t>
          </a:r>
        </a:p>
      </dgm:t>
    </dgm:pt>
    <dgm:pt modelId="{522D50A5-751A-44B1-AE59-F88BA2165B74}" type="parTrans" cxnId="{512ED451-1CDA-4E5B-8642-87AE237C220F}">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3EC1BBF0-970C-446D-85DC-09E2AC23B086}" type="sibTrans" cxnId="{512ED451-1CDA-4E5B-8642-87AE237C220F}">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E13C47F6-5C59-428B-A104-5C04198F8722}">
      <dgm:prSet phldrT="[テキスト]" custT="1"/>
      <dgm:spPr/>
      <dgm:t>
        <a:bodyPr/>
        <a:lstStyle/>
        <a:p>
          <a:r>
            <a:rPr kumimoji="1" lang="ja-JP" altLang="en-US" sz="1100" b="0" dirty="0">
              <a:latin typeface="UD デジタル 教科書体 NK-R" panose="02020400000000000000" pitchFamily="18" charset="-128"/>
              <a:ea typeface="UD デジタル 教科書体 NK-R" panose="02020400000000000000" pitchFamily="18" charset="-128"/>
            </a:rPr>
            <a:t>＜企業内での作業実習＞</a:t>
          </a:r>
        </a:p>
      </dgm:t>
    </dgm:pt>
    <dgm:pt modelId="{4AAF1EBD-5401-4367-90D4-D85000403F10}" type="parTrans" cxnId="{889617F9-C573-44CA-8A34-910DFD7D5719}">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ACF08DD0-C766-4AC4-ADC0-83D76E83FDF3}" type="sibTrans" cxnId="{889617F9-C573-44CA-8A34-910DFD7D5719}">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9C59E27A-D751-40E0-86AB-40FC0B5FA96B}">
      <dgm:prSet custT="1"/>
      <dgm:spPr/>
      <dgm:t>
        <a:bodyPr/>
        <a:lstStyle/>
        <a:p>
          <a:r>
            <a:rPr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テストやワークサンプル等による基礎情報の収集</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F196F400-4D0A-4248-B298-F0FC2FF8B081}" type="parTrans" cxnId="{CEE642EF-2F58-4344-92D9-4B1CC1D08F23}">
      <dgm:prSet/>
      <dgm:spPr/>
      <dgm:t>
        <a:bodyPr/>
        <a:lstStyle/>
        <a:p>
          <a:endParaRPr kumimoji="1" lang="ja-JP" altLang="en-US" sz="1400"/>
        </a:p>
      </dgm:t>
    </dgm:pt>
    <dgm:pt modelId="{BE990F89-84E3-4BC6-B811-AC15A5C918AB}" type="sibTrans" cxnId="{CEE642EF-2F58-4344-92D9-4B1CC1D08F23}">
      <dgm:prSet/>
      <dgm:spPr/>
      <dgm:t>
        <a:bodyPr/>
        <a:lstStyle/>
        <a:p>
          <a:endParaRPr kumimoji="1" lang="ja-JP" altLang="en-US" sz="1400"/>
        </a:p>
      </dgm:t>
    </dgm:pt>
    <dgm:pt modelId="{D36DA61C-115F-406B-AAA0-3C938EA7D6D2}">
      <dgm:prSet custT="1"/>
      <dgm:spPr/>
      <dgm:t>
        <a:bodyPr/>
        <a:lstStyle/>
        <a:p>
          <a:r>
            <a:rPr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作業性、生活習慣、社会性の基礎的アセスメント</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50848935-A2EB-402F-AA91-5F88E53549AD}" type="parTrans" cxnId="{D9A8E73A-6EFA-4FAB-9D2A-32949424E28D}">
      <dgm:prSet/>
      <dgm:spPr/>
      <dgm:t>
        <a:bodyPr/>
        <a:lstStyle/>
        <a:p>
          <a:endParaRPr kumimoji="1" lang="ja-JP" altLang="en-US" sz="1400"/>
        </a:p>
      </dgm:t>
    </dgm:pt>
    <dgm:pt modelId="{FB8249ED-6024-49E9-9C46-508FDFCE9360}" type="sibTrans" cxnId="{D9A8E73A-6EFA-4FAB-9D2A-32949424E28D}">
      <dgm:prSet/>
      <dgm:spPr/>
      <dgm:t>
        <a:bodyPr/>
        <a:lstStyle/>
        <a:p>
          <a:endParaRPr kumimoji="1" lang="ja-JP" altLang="en-US" sz="1400"/>
        </a:p>
      </dgm:t>
    </dgm:pt>
    <dgm:pt modelId="{21CC9197-BB4D-42CB-9BC0-04255DD93BEC}">
      <dgm:prSet custT="1"/>
      <dgm:spPr/>
      <dgm:t>
        <a:bodyPr/>
        <a:lstStyle/>
        <a:p>
          <a:r>
            <a:rPr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実際の職場環境への適応能力のアセスメント</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87E3FF4C-DB94-4D1B-B9F4-E9179B509452}" type="parTrans" cxnId="{6E5CA51A-C9A5-458C-B69D-71AD2D52F4C5}">
      <dgm:prSet/>
      <dgm:spPr/>
      <dgm:t>
        <a:bodyPr/>
        <a:lstStyle/>
        <a:p>
          <a:endParaRPr kumimoji="1" lang="ja-JP" altLang="en-US" sz="1400"/>
        </a:p>
      </dgm:t>
    </dgm:pt>
    <dgm:pt modelId="{A637A36A-D0C0-41AC-B689-9E263643E092}" type="sibTrans" cxnId="{6E5CA51A-C9A5-458C-B69D-71AD2D52F4C5}">
      <dgm:prSet/>
      <dgm:spPr/>
      <dgm:t>
        <a:bodyPr/>
        <a:lstStyle/>
        <a:p>
          <a:endParaRPr kumimoji="1" lang="ja-JP" altLang="en-US" sz="1400"/>
        </a:p>
      </dgm:t>
    </dgm:pt>
    <dgm:pt modelId="{97EE8D26-479C-49BD-8D92-D14097D37B53}">
      <dgm:prSet custT="1"/>
      <dgm:spPr/>
      <dgm:t>
        <a:body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簡易に全般的な作業能力を評価することができ、それが数値で表されるので、標準からのズレ、自分の得意・不得意を認識しやすい。しかし、あくまでテスト上の数値であるので、施設内作業での行動観察、実習での行動観察などと組み合せて評価することが大切。</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60A171FA-7189-48D9-8264-18E96E6AE654}" type="parTrans" cxnId="{4AB2498B-CAB9-4CDA-9CCF-F73D36955F79}">
      <dgm:prSet/>
      <dgm:spPr/>
      <dgm:t>
        <a:bodyPr/>
        <a:lstStyle/>
        <a:p>
          <a:endParaRPr kumimoji="1" lang="ja-JP" altLang="en-US"/>
        </a:p>
      </dgm:t>
    </dgm:pt>
    <dgm:pt modelId="{D1CE2A08-5D97-43ED-9BBE-10AE6BDCA848}" type="sibTrans" cxnId="{4AB2498B-CAB9-4CDA-9CCF-F73D36955F79}">
      <dgm:prSet/>
      <dgm:spPr/>
      <dgm:t>
        <a:bodyPr/>
        <a:lstStyle/>
        <a:p>
          <a:endParaRPr kumimoji="1" lang="ja-JP" altLang="en-US"/>
        </a:p>
      </dgm:t>
    </dgm:pt>
    <dgm:pt modelId="{8B2B07F7-162B-4BE7-B9F1-A8468FD039F7}">
      <dgm:prSet custT="1"/>
      <dgm:spPr/>
      <dgm:t>
        <a:bodyPr/>
        <a:lstStyle/>
        <a:p>
          <a:r>
            <a:rPr lang="ja-JP" altLang="en-US" sz="1100" dirty="0">
              <a:latin typeface="UD デジタル 教科書体 NK-R" panose="02020400000000000000" pitchFamily="18" charset="-128"/>
              <a:ea typeface="UD デジタル 教科書体 NK-R" panose="02020400000000000000" pitchFamily="18" charset="-128"/>
            </a:rPr>
            <a:t>保護的環境下で基本的な作業能力・コミュニケーション能力・社会性などの評価ができるのと同時に、安全・安心な環境であるが故、意図的に刺激や要求水準を変化させることができる。</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C5399B49-B251-493D-9D0D-4571CC48FAF4}" type="parTrans" cxnId="{2B7044A7-FDE5-4202-8EA2-80428BA58520}">
      <dgm:prSet/>
      <dgm:spPr/>
      <dgm:t>
        <a:bodyPr/>
        <a:lstStyle/>
        <a:p>
          <a:endParaRPr kumimoji="1" lang="ja-JP" altLang="en-US"/>
        </a:p>
      </dgm:t>
    </dgm:pt>
    <dgm:pt modelId="{F2FA3A22-2974-40A6-BB4B-23E6AFDE7D42}" type="sibTrans" cxnId="{2B7044A7-FDE5-4202-8EA2-80428BA58520}">
      <dgm:prSet/>
      <dgm:spPr/>
      <dgm:t>
        <a:bodyPr/>
        <a:lstStyle/>
        <a:p>
          <a:endParaRPr kumimoji="1" lang="ja-JP" altLang="en-US"/>
        </a:p>
      </dgm:t>
    </dgm:pt>
    <dgm:pt modelId="{BDBB6F66-F9CB-4EAF-A1A3-EE116724C0B4}">
      <dgm:prSet custT="1"/>
      <dgm:spPr/>
      <dgm:t>
        <a:bodyPr/>
        <a:lstStyle/>
        <a:p>
          <a:r>
            <a:rPr lang="ja-JP" altLang="en-US" sz="1100" dirty="0">
              <a:latin typeface="UD デジタル 教科書体 NK-R" panose="02020400000000000000" pitchFamily="18" charset="-128"/>
              <a:ea typeface="UD デジタル 教科書体 NK-R" panose="02020400000000000000" pitchFamily="18" charset="-128"/>
            </a:rPr>
            <a:t>要素を分析的にアセスメントし訓練していくタイプと、模擬的な職場環境を経験させることを通して見ていくタイプとに分けられる。</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1447B834-6015-4F25-8766-DB06A1863E34}" type="parTrans" cxnId="{64FFB1D5-43B4-4D62-A0B2-C289DC339E36}">
      <dgm:prSet/>
      <dgm:spPr/>
      <dgm:t>
        <a:bodyPr/>
        <a:lstStyle/>
        <a:p>
          <a:endParaRPr kumimoji="1" lang="ja-JP" altLang="en-US"/>
        </a:p>
      </dgm:t>
    </dgm:pt>
    <dgm:pt modelId="{656BF8DB-B874-4363-966A-C74BE7CBB8E1}" type="sibTrans" cxnId="{64FFB1D5-43B4-4D62-A0B2-C289DC339E36}">
      <dgm:prSet/>
      <dgm:spPr/>
      <dgm:t>
        <a:bodyPr/>
        <a:lstStyle/>
        <a:p>
          <a:endParaRPr kumimoji="1" lang="ja-JP" altLang="en-US"/>
        </a:p>
      </dgm:t>
    </dgm:pt>
    <dgm:pt modelId="{ED43519B-6EDF-40A0-A194-CFAB8AA4A0B2}">
      <dgm:prSet custT="1"/>
      <dgm:spPr/>
      <dgm:t>
        <a:bodyPr/>
        <a:lstStyle/>
        <a:p>
          <a:r>
            <a:rPr lang="ja-JP" altLang="en-US" sz="1100" dirty="0">
              <a:latin typeface="UD デジタル 教科書体 NK-R" panose="02020400000000000000" pitchFamily="18" charset="-128"/>
              <a:ea typeface="UD デジタル 教科書体 NK-R" panose="02020400000000000000" pitchFamily="18" charset="-128"/>
            </a:rPr>
            <a:t>実際の職場でしか体験できない環境、刺激、要求水準、緊張感の中での様子がアセスメントできる。（より詳細で実際的な情報を得られる）その職場（職種）とご本人に有効な支援方法を確認できる。体験実習を通して、障害のある人自身が働くイメージを形成すること、就職に向けて自信をもつこと、就職に向けて意欲の強化を図ることなどの目的も含めて行う。</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1F14402C-9FB3-4A05-87CC-03FFC44E43B5}" type="parTrans" cxnId="{068D95BE-1931-4B0F-A3BD-09BCC71CD8A3}">
      <dgm:prSet/>
      <dgm:spPr/>
      <dgm:t>
        <a:bodyPr/>
        <a:lstStyle/>
        <a:p>
          <a:endParaRPr kumimoji="1" lang="ja-JP" altLang="en-US"/>
        </a:p>
      </dgm:t>
    </dgm:pt>
    <dgm:pt modelId="{B1D66745-E549-467F-81C8-02C341A186D3}" type="sibTrans" cxnId="{068D95BE-1931-4B0F-A3BD-09BCC71CD8A3}">
      <dgm:prSet/>
      <dgm:spPr/>
      <dgm:t>
        <a:bodyPr/>
        <a:lstStyle/>
        <a:p>
          <a:endParaRPr kumimoji="1" lang="ja-JP" altLang="en-US"/>
        </a:p>
      </dgm:t>
    </dgm:pt>
    <dgm:pt modelId="{02E44F1C-50CD-424D-B015-D1C32A6656EA}" type="pres">
      <dgm:prSet presAssocID="{EA1107A5-B1BC-4E65-8CE5-F6E7F5254D89}" presName="linear" presStyleCnt="0">
        <dgm:presLayoutVars>
          <dgm:dir/>
          <dgm:animLvl val="lvl"/>
          <dgm:resizeHandles val="exact"/>
        </dgm:presLayoutVars>
      </dgm:prSet>
      <dgm:spPr/>
      <dgm:t>
        <a:bodyPr/>
        <a:lstStyle/>
        <a:p>
          <a:endParaRPr kumimoji="1" lang="ja-JP" altLang="en-US"/>
        </a:p>
      </dgm:t>
    </dgm:pt>
    <dgm:pt modelId="{A1458837-DCE9-4C8B-8727-B73FE2ADF21D}" type="pres">
      <dgm:prSet presAssocID="{0ADA5DD7-B222-45B7-BC50-F0E7D4E9131A}" presName="parentLin" presStyleCnt="0"/>
      <dgm:spPr/>
    </dgm:pt>
    <dgm:pt modelId="{C146BB9A-A0A1-438E-B900-07370AA9D5A9}" type="pres">
      <dgm:prSet presAssocID="{0ADA5DD7-B222-45B7-BC50-F0E7D4E9131A}" presName="parentLeftMargin" presStyleLbl="node1" presStyleIdx="0" presStyleCnt="3"/>
      <dgm:spPr/>
      <dgm:t>
        <a:bodyPr/>
        <a:lstStyle/>
        <a:p>
          <a:endParaRPr kumimoji="1" lang="ja-JP" altLang="en-US"/>
        </a:p>
      </dgm:t>
    </dgm:pt>
    <dgm:pt modelId="{2F029B24-F20B-4D61-B9C0-2A787D862083}" type="pres">
      <dgm:prSet presAssocID="{0ADA5DD7-B222-45B7-BC50-F0E7D4E9131A}" presName="parentText" presStyleLbl="node1" presStyleIdx="0" presStyleCnt="3">
        <dgm:presLayoutVars>
          <dgm:chMax val="0"/>
          <dgm:bulletEnabled val="1"/>
        </dgm:presLayoutVars>
      </dgm:prSet>
      <dgm:spPr/>
      <dgm:t>
        <a:bodyPr/>
        <a:lstStyle/>
        <a:p>
          <a:endParaRPr kumimoji="1" lang="ja-JP" altLang="en-US"/>
        </a:p>
      </dgm:t>
    </dgm:pt>
    <dgm:pt modelId="{89E1A155-00E4-4482-9F16-896B7CF0A650}" type="pres">
      <dgm:prSet presAssocID="{0ADA5DD7-B222-45B7-BC50-F0E7D4E9131A}" presName="negativeSpace" presStyleCnt="0"/>
      <dgm:spPr/>
    </dgm:pt>
    <dgm:pt modelId="{F5B63F66-3A82-4FDE-A2D7-1C975BE65B53}" type="pres">
      <dgm:prSet presAssocID="{0ADA5DD7-B222-45B7-BC50-F0E7D4E9131A}" presName="childText" presStyleLbl="conFgAcc1" presStyleIdx="0" presStyleCnt="3">
        <dgm:presLayoutVars>
          <dgm:bulletEnabled val="1"/>
        </dgm:presLayoutVars>
      </dgm:prSet>
      <dgm:spPr/>
      <dgm:t>
        <a:bodyPr/>
        <a:lstStyle/>
        <a:p>
          <a:endParaRPr kumimoji="1" lang="ja-JP" altLang="en-US"/>
        </a:p>
      </dgm:t>
    </dgm:pt>
    <dgm:pt modelId="{286839CD-396B-40A1-813E-AA226A7AD092}" type="pres">
      <dgm:prSet presAssocID="{FAF8A11D-C9B1-45BB-890F-E420C337AB89}" presName="spaceBetweenRectangles" presStyleCnt="0"/>
      <dgm:spPr/>
    </dgm:pt>
    <dgm:pt modelId="{FD647841-2AEC-42A5-A630-6F22D415E2EF}" type="pres">
      <dgm:prSet presAssocID="{8905CC88-754A-4CAC-9ABF-C3FB041C5349}" presName="parentLin" presStyleCnt="0"/>
      <dgm:spPr/>
    </dgm:pt>
    <dgm:pt modelId="{EE57D207-D623-4D0D-86D8-8202208F40E1}" type="pres">
      <dgm:prSet presAssocID="{8905CC88-754A-4CAC-9ABF-C3FB041C5349}" presName="parentLeftMargin" presStyleLbl="node1" presStyleIdx="0" presStyleCnt="3"/>
      <dgm:spPr/>
      <dgm:t>
        <a:bodyPr/>
        <a:lstStyle/>
        <a:p>
          <a:endParaRPr kumimoji="1" lang="ja-JP" altLang="en-US"/>
        </a:p>
      </dgm:t>
    </dgm:pt>
    <dgm:pt modelId="{9D69B86F-5B1E-4EF3-9538-ADAB59B333EB}" type="pres">
      <dgm:prSet presAssocID="{8905CC88-754A-4CAC-9ABF-C3FB041C5349}" presName="parentText" presStyleLbl="node1" presStyleIdx="1" presStyleCnt="3">
        <dgm:presLayoutVars>
          <dgm:chMax val="0"/>
          <dgm:bulletEnabled val="1"/>
        </dgm:presLayoutVars>
      </dgm:prSet>
      <dgm:spPr/>
      <dgm:t>
        <a:bodyPr/>
        <a:lstStyle/>
        <a:p>
          <a:endParaRPr kumimoji="1" lang="ja-JP" altLang="en-US"/>
        </a:p>
      </dgm:t>
    </dgm:pt>
    <dgm:pt modelId="{070965B8-A048-4DB1-AAEC-553D985C9B7A}" type="pres">
      <dgm:prSet presAssocID="{8905CC88-754A-4CAC-9ABF-C3FB041C5349}" presName="negativeSpace" presStyleCnt="0"/>
      <dgm:spPr/>
    </dgm:pt>
    <dgm:pt modelId="{C8B86308-F178-47C9-B651-3FA915CE0767}" type="pres">
      <dgm:prSet presAssocID="{8905CC88-754A-4CAC-9ABF-C3FB041C5349}" presName="childText" presStyleLbl="conFgAcc1" presStyleIdx="1" presStyleCnt="3">
        <dgm:presLayoutVars>
          <dgm:bulletEnabled val="1"/>
        </dgm:presLayoutVars>
      </dgm:prSet>
      <dgm:spPr/>
      <dgm:t>
        <a:bodyPr/>
        <a:lstStyle/>
        <a:p>
          <a:endParaRPr kumimoji="1" lang="ja-JP" altLang="en-US"/>
        </a:p>
      </dgm:t>
    </dgm:pt>
    <dgm:pt modelId="{DA86B306-A398-4D62-975F-3BCCB9D216E2}" type="pres">
      <dgm:prSet presAssocID="{3EC1BBF0-970C-446D-85DC-09E2AC23B086}" presName="spaceBetweenRectangles" presStyleCnt="0"/>
      <dgm:spPr/>
    </dgm:pt>
    <dgm:pt modelId="{4117FA52-BD0F-469E-836E-621531A07CC1}" type="pres">
      <dgm:prSet presAssocID="{E13C47F6-5C59-428B-A104-5C04198F8722}" presName="parentLin" presStyleCnt="0"/>
      <dgm:spPr/>
    </dgm:pt>
    <dgm:pt modelId="{8A2E3E82-D1F8-43F4-9CF2-17D386D04CC1}" type="pres">
      <dgm:prSet presAssocID="{E13C47F6-5C59-428B-A104-5C04198F8722}" presName="parentLeftMargin" presStyleLbl="node1" presStyleIdx="1" presStyleCnt="3"/>
      <dgm:spPr/>
      <dgm:t>
        <a:bodyPr/>
        <a:lstStyle/>
        <a:p>
          <a:endParaRPr kumimoji="1" lang="ja-JP" altLang="en-US"/>
        </a:p>
      </dgm:t>
    </dgm:pt>
    <dgm:pt modelId="{59A17F21-C6D5-4E57-98E4-DC645803A82F}" type="pres">
      <dgm:prSet presAssocID="{E13C47F6-5C59-428B-A104-5C04198F8722}" presName="parentText" presStyleLbl="node1" presStyleIdx="2" presStyleCnt="3">
        <dgm:presLayoutVars>
          <dgm:chMax val="0"/>
          <dgm:bulletEnabled val="1"/>
        </dgm:presLayoutVars>
      </dgm:prSet>
      <dgm:spPr/>
      <dgm:t>
        <a:bodyPr/>
        <a:lstStyle/>
        <a:p>
          <a:endParaRPr kumimoji="1" lang="ja-JP" altLang="en-US"/>
        </a:p>
      </dgm:t>
    </dgm:pt>
    <dgm:pt modelId="{049AC394-DDBD-4953-AF4A-DEEC5FDB1500}" type="pres">
      <dgm:prSet presAssocID="{E13C47F6-5C59-428B-A104-5C04198F8722}" presName="negativeSpace" presStyleCnt="0"/>
      <dgm:spPr/>
    </dgm:pt>
    <dgm:pt modelId="{6B69432E-6E5E-4249-A3A9-2B0DCDA0315A}" type="pres">
      <dgm:prSet presAssocID="{E13C47F6-5C59-428B-A104-5C04198F8722}" presName="childText" presStyleLbl="conFgAcc1" presStyleIdx="2" presStyleCnt="3">
        <dgm:presLayoutVars>
          <dgm:bulletEnabled val="1"/>
        </dgm:presLayoutVars>
      </dgm:prSet>
      <dgm:spPr/>
      <dgm:t>
        <a:bodyPr/>
        <a:lstStyle/>
        <a:p>
          <a:endParaRPr kumimoji="1" lang="ja-JP" altLang="en-US"/>
        </a:p>
      </dgm:t>
    </dgm:pt>
  </dgm:ptLst>
  <dgm:cxnLst>
    <dgm:cxn modelId="{6E5CA51A-C9A5-458C-B69D-71AD2D52F4C5}" srcId="{E13C47F6-5C59-428B-A104-5C04198F8722}" destId="{21CC9197-BB4D-42CB-9BC0-04255DD93BEC}" srcOrd="0" destOrd="0" parTransId="{87E3FF4C-DB94-4D1B-B9F4-E9179B509452}" sibTransId="{A637A36A-D0C0-41AC-B689-9E263643E092}"/>
    <dgm:cxn modelId="{D919CA16-18A7-4185-8E18-436B939B7ECE}" type="presOf" srcId="{D36DA61C-115F-406B-AAA0-3C938EA7D6D2}" destId="{C8B86308-F178-47C9-B651-3FA915CE0767}" srcOrd="0" destOrd="0" presId="urn:microsoft.com/office/officeart/2005/8/layout/list1"/>
    <dgm:cxn modelId="{F3946B17-A862-49E9-9E98-43C0E221D40E}" type="presOf" srcId="{8B2B07F7-162B-4BE7-B9F1-A8468FD039F7}" destId="{C8B86308-F178-47C9-B651-3FA915CE0767}" srcOrd="0" destOrd="1" presId="urn:microsoft.com/office/officeart/2005/8/layout/list1"/>
    <dgm:cxn modelId="{2B7044A7-FDE5-4202-8EA2-80428BA58520}" srcId="{8905CC88-754A-4CAC-9ABF-C3FB041C5349}" destId="{8B2B07F7-162B-4BE7-B9F1-A8468FD039F7}" srcOrd="1" destOrd="0" parTransId="{C5399B49-B251-493D-9D0D-4571CC48FAF4}" sibTransId="{F2FA3A22-2974-40A6-BB4B-23E6AFDE7D42}"/>
    <dgm:cxn modelId="{7AD2A8B1-856B-41F2-96C2-B5C6087E6CF0}" type="presOf" srcId="{0ADA5DD7-B222-45B7-BC50-F0E7D4E9131A}" destId="{2F029B24-F20B-4D61-B9C0-2A787D862083}" srcOrd="1" destOrd="0" presId="urn:microsoft.com/office/officeart/2005/8/layout/list1"/>
    <dgm:cxn modelId="{512ED451-1CDA-4E5B-8642-87AE237C220F}" srcId="{EA1107A5-B1BC-4E65-8CE5-F6E7F5254D89}" destId="{8905CC88-754A-4CAC-9ABF-C3FB041C5349}" srcOrd="1" destOrd="0" parTransId="{522D50A5-751A-44B1-AE59-F88BA2165B74}" sibTransId="{3EC1BBF0-970C-446D-85DC-09E2AC23B086}"/>
    <dgm:cxn modelId="{117871C4-A5BB-4ABC-B0FE-1460CD175A90}" type="presOf" srcId="{8905CC88-754A-4CAC-9ABF-C3FB041C5349}" destId="{9D69B86F-5B1E-4EF3-9538-ADAB59B333EB}" srcOrd="1" destOrd="0" presId="urn:microsoft.com/office/officeart/2005/8/layout/list1"/>
    <dgm:cxn modelId="{6CE40EFC-B71A-4F21-AF32-A4BCF20676BA}" type="presOf" srcId="{BDBB6F66-F9CB-4EAF-A1A3-EE116724C0B4}" destId="{C8B86308-F178-47C9-B651-3FA915CE0767}" srcOrd="0" destOrd="2" presId="urn:microsoft.com/office/officeart/2005/8/layout/list1"/>
    <dgm:cxn modelId="{889617F9-C573-44CA-8A34-910DFD7D5719}" srcId="{EA1107A5-B1BC-4E65-8CE5-F6E7F5254D89}" destId="{E13C47F6-5C59-428B-A104-5C04198F8722}" srcOrd="2" destOrd="0" parTransId="{4AAF1EBD-5401-4367-90D4-D85000403F10}" sibTransId="{ACF08DD0-C766-4AC4-ADC0-83D76E83FDF3}"/>
    <dgm:cxn modelId="{25BA6C57-6338-4B23-85D4-6A558AFC6EC5}" type="presOf" srcId="{E13C47F6-5C59-428B-A104-5C04198F8722}" destId="{8A2E3E82-D1F8-43F4-9CF2-17D386D04CC1}" srcOrd="0" destOrd="0" presId="urn:microsoft.com/office/officeart/2005/8/layout/list1"/>
    <dgm:cxn modelId="{2315D0C9-FB9F-4717-B010-BF2315ABCD02}" type="presOf" srcId="{21CC9197-BB4D-42CB-9BC0-04255DD93BEC}" destId="{6B69432E-6E5E-4249-A3A9-2B0DCDA0315A}" srcOrd="0" destOrd="0" presId="urn:microsoft.com/office/officeart/2005/8/layout/list1"/>
    <dgm:cxn modelId="{118756AF-94A5-4CA5-9952-9BCC5E9AC0B6}" type="presOf" srcId="{E13C47F6-5C59-428B-A104-5C04198F8722}" destId="{59A17F21-C6D5-4E57-98E4-DC645803A82F}" srcOrd="1" destOrd="0" presId="urn:microsoft.com/office/officeart/2005/8/layout/list1"/>
    <dgm:cxn modelId="{068D95BE-1931-4B0F-A3BD-09BCC71CD8A3}" srcId="{E13C47F6-5C59-428B-A104-5C04198F8722}" destId="{ED43519B-6EDF-40A0-A194-CFAB8AA4A0B2}" srcOrd="1" destOrd="0" parTransId="{1F14402C-9FB3-4A05-87CC-03FFC44E43B5}" sibTransId="{B1D66745-E549-467F-81C8-02C341A186D3}"/>
    <dgm:cxn modelId="{0047661C-B96D-4827-B91A-0FD34BECBE60}" type="presOf" srcId="{97EE8D26-479C-49BD-8D92-D14097D37B53}" destId="{F5B63F66-3A82-4FDE-A2D7-1C975BE65B53}" srcOrd="0" destOrd="1" presId="urn:microsoft.com/office/officeart/2005/8/layout/list1"/>
    <dgm:cxn modelId="{CEE642EF-2F58-4344-92D9-4B1CC1D08F23}" srcId="{0ADA5DD7-B222-45B7-BC50-F0E7D4E9131A}" destId="{9C59E27A-D751-40E0-86AB-40FC0B5FA96B}" srcOrd="0" destOrd="0" parTransId="{F196F400-4D0A-4248-B298-F0FC2FF8B081}" sibTransId="{BE990F89-84E3-4BC6-B811-AC15A5C918AB}"/>
    <dgm:cxn modelId="{9BAFBC27-8551-489F-928E-971FE04ECBAC}" srcId="{EA1107A5-B1BC-4E65-8CE5-F6E7F5254D89}" destId="{0ADA5DD7-B222-45B7-BC50-F0E7D4E9131A}" srcOrd="0" destOrd="0" parTransId="{E67397FE-127D-4A66-A26B-34A0879EE1D1}" sibTransId="{FAF8A11D-C9B1-45BB-890F-E420C337AB89}"/>
    <dgm:cxn modelId="{4AB2498B-CAB9-4CDA-9CCF-F73D36955F79}" srcId="{0ADA5DD7-B222-45B7-BC50-F0E7D4E9131A}" destId="{97EE8D26-479C-49BD-8D92-D14097D37B53}" srcOrd="1" destOrd="0" parTransId="{60A171FA-7189-48D9-8264-18E96E6AE654}" sibTransId="{D1CE2A08-5D97-43ED-9BBE-10AE6BDCA848}"/>
    <dgm:cxn modelId="{48A08C9E-624B-45C2-8187-7C08A9C8866D}" type="presOf" srcId="{ED43519B-6EDF-40A0-A194-CFAB8AA4A0B2}" destId="{6B69432E-6E5E-4249-A3A9-2B0DCDA0315A}" srcOrd="0" destOrd="1" presId="urn:microsoft.com/office/officeart/2005/8/layout/list1"/>
    <dgm:cxn modelId="{51BA85C9-ACE2-467E-B17B-B02613071A85}" type="presOf" srcId="{9C59E27A-D751-40E0-86AB-40FC0B5FA96B}" destId="{F5B63F66-3A82-4FDE-A2D7-1C975BE65B53}" srcOrd="0" destOrd="0" presId="urn:microsoft.com/office/officeart/2005/8/layout/list1"/>
    <dgm:cxn modelId="{2178243B-334D-4E37-88F2-E29D3E396521}" type="presOf" srcId="{0ADA5DD7-B222-45B7-BC50-F0E7D4E9131A}" destId="{C146BB9A-A0A1-438E-B900-07370AA9D5A9}" srcOrd="0" destOrd="0" presId="urn:microsoft.com/office/officeart/2005/8/layout/list1"/>
    <dgm:cxn modelId="{62D1E537-CB75-471A-B50B-BC1CD9A67003}" type="presOf" srcId="{8905CC88-754A-4CAC-9ABF-C3FB041C5349}" destId="{EE57D207-D623-4D0D-86D8-8202208F40E1}" srcOrd="0" destOrd="0" presId="urn:microsoft.com/office/officeart/2005/8/layout/list1"/>
    <dgm:cxn modelId="{64FFB1D5-43B4-4D62-A0B2-C289DC339E36}" srcId="{8905CC88-754A-4CAC-9ABF-C3FB041C5349}" destId="{BDBB6F66-F9CB-4EAF-A1A3-EE116724C0B4}" srcOrd="2" destOrd="0" parTransId="{1447B834-6015-4F25-8766-DB06A1863E34}" sibTransId="{656BF8DB-B874-4363-966A-C74BE7CBB8E1}"/>
    <dgm:cxn modelId="{D9A8E73A-6EFA-4FAB-9D2A-32949424E28D}" srcId="{8905CC88-754A-4CAC-9ABF-C3FB041C5349}" destId="{D36DA61C-115F-406B-AAA0-3C938EA7D6D2}" srcOrd="0" destOrd="0" parTransId="{50848935-A2EB-402F-AA91-5F88E53549AD}" sibTransId="{FB8249ED-6024-49E9-9C46-508FDFCE9360}"/>
    <dgm:cxn modelId="{A6088FCA-FB24-4C4F-BF0B-CFEDA01860C8}" type="presOf" srcId="{EA1107A5-B1BC-4E65-8CE5-F6E7F5254D89}" destId="{02E44F1C-50CD-424D-B015-D1C32A6656EA}" srcOrd="0" destOrd="0" presId="urn:microsoft.com/office/officeart/2005/8/layout/list1"/>
    <dgm:cxn modelId="{7DFC3C64-E62C-4399-AC59-3AE95AB0A324}" type="presParOf" srcId="{02E44F1C-50CD-424D-B015-D1C32A6656EA}" destId="{A1458837-DCE9-4C8B-8727-B73FE2ADF21D}" srcOrd="0" destOrd="0" presId="urn:microsoft.com/office/officeart/2005/8/layout/list1"/>
    <dgm:cxn modelId="{DE4FF2BC-6C8F-4168-9A0C-557C34382F37}" type="presParOf" srcId="{A1458837-DCE9-4C8B-8727-B73FE2ADF21D}" destId="{C146BB9A-A0A1-438E-B900-07370AA9D5A9}" srcOrd="0" destOrd="0" presId="urn:microsoft.com/office/officeart/2005/8/layout/list1"/>
    <dgm:cxn modelId="{68C66D24-3929-461A-9E45-3FE4E03AA2BB}" type="presParOf" srcId="{A1458837-DCE9-4C8B-8727-B73FE2ADF21D}" destId="{2F029B24-F20B-4D61-B9C0-2A787D862083}" srcOrd="1" destOrd="0" presId="urn:microsoft.com/office/officeart/2005/8/layout/list1"/>
    <dgm:cxn modelId="{EF47E2FA-8C1B-4CE2-80EC-B1B8B2F19A1F}" type="presParOf" srcId="{02E44F1C-50CD-424D-B015-D1C32A6656EA}" destId="{89E1A155-00E4-4482-9F16-896B7CF0A650}" srcOrd="1" destOrd="0" presId="urn:microsoft.com/office/officeart/2005/8/layout/list1"/>
    <dgm:cxn modelId="{553CAA25-261B-4C7C-B84A-30A2E20BA821}" type="presParOf" srcId="{02E44F1C-50CD-424D-B015-D1C32A6656EA}" destId="{F5B63F66-3A82-4FDE-A2D7-1C975BE65B53}" srcOrd="2" destOrd="0" presId="urn:microsoft.com/office/officeart/2005/8/layout/list1"/>
    <dgm:cxn modelId="{F3D0A4F5-FC2C-43C8-A1CB-6B0AE8EE4A9F}" type="presParOf" srcId="{02E44F1C-50CD-424D-B015-D1C32A6656EA}" destId="{286839CD-396B-40A1-813E-AA226A7AD092}" srcOrd="3" destOrd="0" presId="urn:microsoft.com/office/officeart/2005/8/layout/list1"/>
    <dgm:cxn modelId="{B0442F56-842D-4089-9090-98FEB3A67D2D}" type="presParOf" srcId="{02E44F1C-50CD-424D-B015-D1C32A6656EA}" destId="{FD647841-2AEC-42A5-A630-6F22D415E2EF}" srcOrd="4" destOrd="0" presId="urn:microsoft.com/office/officeart/2005/8/layout/list1"/>
    <dgm:cxn modelId="{2502E62E-6C71-4311-A42C-39611FC28CF2}" type="presParOf" srcId="{FD647841-2AEC-42A5-A630-6F22D415E2EF}" destId="{EE57D207-D623-4D0D-86D8-8202208F40E1}" srcOrd="0" destOrd="0" presId="urn:microsoft.com/office/officeart/2005/8/layout/list1"/>
    <dgm:cxn modelId="{B4A868D6-FE2C-4C36-9784-1C818B1A7232}" type="presParOf" srcId="{FD647841-2AEC-42A5-A630-6F22D415E2EF}" destId="{9D69B86F-5B1E-4EF3-9538-ADAB59B333EB}" srcOrd="1" destOrd="0" presId="urn:microsoft.com/office/officeart/2005/8/layout/list1"/>
    <dgm:cxn modelId="{2FC88AE5-17E2-4DF0-BC32-53D1D2258511}" type="presParOf" srcId="{02E44F1C-50CD-424D-B015-D1C32A6656EA}" destId="{070965B8-A048-4DB1-AAEC-553D985C9B7A}" srcOrd="5" destOrd="0" presId="urn:microsoft.com/office/officeart/2005/8/layout/list1"/>
    <dgm:cxn modelId="{A9C07EF1-18C0-4E03-8239-401AC0A7CBE0}" type="presParOf" srcId="{02E44F1C-50CD-424D-B015-D1C32A6656EA}" destId="{C8B86308-F178-47C9-B651-3FA915CE0767}" srcOrd="6" destOrd="0" presId="urn:microsoft.com/office/officeart/2005/8/layout/list1"/>
    <dgm:cxn modelId="{D608CBCA-000C-4A7C-B931-9B3F5D1F0663}" type="presParOf" srcId="{02E44F1C-50CD-424D-B015-D1C32A6656EA}" destId="{DA86B306-A398-4D62-975F-3BCCB9D216E2}" srcOrd="7" destOrd="0" presId="urn:microsoft.com/office/officeart/2005/8/layout/list1"/>
    <dgm:cxn modelId="{0E927703-50F7-4D2A-9286-FE08C40802A6}" type="presParOf" srcId="{02E44F1C-50CD-424D-B015-D1C32A6656EA}" destId="{4117FA52-BD0F-469E-836E-621531A07CC1}" srcOrd="8" destOrd="0" presId="urn:microsoft.com/office/officeart/2005/8/layout/list1"/>
    <dgm:cxn modelId="{3B9F7EBF-F835-4FAE-9F1F-E880657F5475}" type="presParOf" srcId="{4117FA52-BD0F-469E-836E-621531A07CC1}" destId="{8A2E3E82-D1F8-43F4-9CF2-17D386D04CC1}" srcOrd="0" destOrd="0" presId="urn:microsoft.com/office/officeart/2005/8/layout/list1"/>
    <dgm:cxn modelId="{60DE8230-D9EC-4A23-A943-0AE3A6238479}" type="presParOf" srcId="{4117FA52-BD0F-469E-836E-621531A07CC1}" destId="{59A17F21-C6D5-4E57-98E4-DC645803A82F}" srcOrd="1" destOrd="0" presId="urn:microsoft.com/office/officeart/2005/8/layout/list1"/>
    <dgm:cxn modelId="{16881981-057A-4AF0-8DA2-4BC46F70EF19}" type="presParOf" srcId="{02E44F1C-50CD-424D-B015-D1C32A6656EA}" destId="{049AC394-DDBD-4953-AF4A-DEEC5FDB1500}" srcOrd="9" destOrd="0" presId="urn:microsoft.com/office/officeart/2005/8/layout/list1"/>
    <dgm:cxn modelId="{EE4942C0-82FB-4954-87CA-8ACC7E40DE1A}" type="presParOf" srcId="{02E44F1C-50CD-424D-B015-D1C32A6656EA}" destId="{6B69432E-6E5E-4249-A3A9-2B0DCDA0315A}" srcOrd="1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70961E-B0F4-4370-A414-D2340B9A0B27}" type="doc">
      <dgm:prSet loTypeId="urn:microsoft.com/office/officeart/2008/layout/AscendingPictureAccentProcess" loCatId="picture" qsTypeId="urn:microsoft.com/office/officeart/2005/8/quickstyle/simple3" qsCatId="simple" csTypeId="urn:microsoft.com/office/officeart/2005/8/colors/accent0_1" csCatId="mainScheme" phldr="1"/>
      <dgm:spPr/>
      <dgm:t>
        <a:bodyPr/>
        <a:lstStyle/>
        <a:p>
          <a:endParaRPr kumimoji="1" lang="ja-JP" altLang="en-US"/>
        </a:p>
      </dgm:t>
    </dgm:pt>
    <dgm:pt modelId="{BCEBA33A-D8F2-40CE-ABF5-B58066E20EBC}">
      <dgm:prSet phldrT="[テキスト]" custT="1"/>
      <dgm:spPr/>
      <dgm:t>
        <a:bodyPr/>
        <a:lstStyle/>
        <a:p>
          <a:r>
            <a:rPr kumimoji="1" lang="ja-JP" altLang="en-US" sz="2000" b="0">
              <a:latin typeface="UD デジタル 教科書体 NK-R" panose="02020400000000000000" pitchFamily="18" charset="-128"/>
              <a:ea typeface="UD デジタル 教科書体 NK-R" panose="02020400000000000000" pitchFamily="18" charset="-128"/>
            </a:rPr>
            <a:t>観察</a:t>
          </a:r>
          <a:endParaRPr kumimoji="1" lang="ja-JP" altLang="en-US" sz="2000" b="0" dirty="0">
            <a:latin typeface="UD デジタル 教科書体 NK-R" panose="02020400000000000000" pitchFamily="18" charset="-128"/>
            <a:ea typeface="UD デジタル 教科書体 NK-R" panose="02020400000000000000" pitchFamily="18" charset="-128"/>
          </a:endParaRPr>
        </a:p>
      </dgm:t>
    </dgm:pt>
    <dgm:pt modelId="{A4706248-83C1-4EFF-BC59-7D14E73B28F7}" type="parTrans" cxnId="{C3CF0113-3834-42CE-9792-A5F5FF1CE80C}">
      <dgm:prSet/>
      <dgm:spPr/>
      <dgm:t>
        <a:bodyPr/>
        <a:lstStyle/>
        <a:p>
          <a:endParaRPr kumimoji="1" lang="ja-JP" altLang="en-US" sz="2000" b="1">
            <a:solidFill>
              <a:schemeClr val="bg1"/>
            </a:solidFill>
            <a:latin typeface="UD デジタル 教科書体 NK-R" panose="02020400000000000000" pitchFamily="18" charset="-128"/>
            <a:ea typeface="UD デジタル 教科書体 NK-R" panose="02020400000000000000" pitchFamily="18" charset="-128"/>
          </a:endParaRPr>
        </a:p>
      </dgm:t>
    </dgm:pt>
    <dgm:pt modelId="{F1BFC6D1-D04F-4C02-9039-F04012C91617}" type="sibTrans" cxnId="{C3CF0113-3834-42CE-9792-A5F5FF1CE80C}">
      <dgm:prSet/>
      <dgm:spPr/>
      <dgm:t>
        <a:bodyPr/>
        <a:lstStyle/>
        <a:p>
          <a:endParaRPr kumimoji="1" lang="ja-JP" altLang="en-US" sz="2000" b="1">
            <a:solidFill>
              <a:schemeClr val="bg1"/>
            </a:solidFill>
            <a:latin typeface="UD デジタル 教科書体 NK-R" panose="02020400000000000000" pitchFamily="18" charset="-128"/>
            <a:ea typeface="UD デジタル 教科書体 NK-R" panose="02020400000000000000" pitchFamily="18" charset="-128"/>
          </a:endParaRPr>
        </a:p>
      </dgm:t>
    </dgm:pt>
    <dgm:pt modelId="{B8CF953A-A77F-4388-AB8C-F8A8074F71A2}">
      <dgm:prSet phldrT="[テキスト]" custT="1"/>
      <dgm:spPr/>
      <dgm:t>
        <a:bodyPr/>
        <a:lstStyle/>
        <a:p>
          <a:r>
            <a:rPr kumimoji="1" lang="ja-JP" altLang="en-US" sz="2000" b="0" dirty="0">
              <a:latin typeface="UD デジタル 教科書体 NK-R" panose="02020400000000000000" pitchFamily="18" charset="-128"/>
              <a:ea typeface="UD デジタル 教科書体 NK-R" panose="02020400000000000000" pitchFamily="18" charset="-128"/>
            </a:rPr>
            <a:t>解釈</a:t>
          </a:r>
        </a:p>
      </dgm:t>
    </dgm:pt>
    <dgm:pt modelId="{8566E4F0-FF87-42B8-8275-7ED89876E569}" type="parTrans" cxnId="{97974F7D-A0A3-4B41-87EA-79D8DB964653}">
      <dgm:prSet/>
      <dgm:spPr/>
      <dgm:t>
        <a:bodyPr/>
        <a:lstStyle/>
        <a:p>
          <a:endParaRPr kumimoji="1" lang="ja-JP" altLang="en-US" sz="2000" b="1">
            <a:solidFill>
              <a:schemeClr val="bg1"/>
            </a:solidFill>
            <a:latin typeface="UD デジタル 教科書体 NK-R" panose="02020400000000000000" pitchFamily="18" charset="-128"/>
            <a:ea typeface="UD デジタル 教科書体 NK-R" panose="02020400000000000000" pitchFamily="18" charset="-128"/>
          </a:endParaRPr>
        </a:p>
      </dgm:t>
    </dgm:pt>
    <dgm:pt modelId="{496F1D0E-AFB8-4C52-941E-F67A0238C5A4}" type="sibTrans" cxnId="{97974F7D-A0A3-4B41-87EA-79D8DB964653}">
      <dgm:prSet/>
      <dgm:spPr/>
      <dgm:t>
        <a:bodyPr/>
        <a:lstStyle/>
        <a:p>
          <a:endParaRPr kumimoji="1" lang="ja-JP" altLang="en-US" sz="2000" b="1">
            <a:solidFill>
              <a:schemeClr val="bg1"/>
            </a:solidFill>
            <a:latin typeface="UD デジタル 教科書体 NK-R" panose="02020400000000000000" pitchFamily="18" charset="-128"/>
            <a:ea typeface="UD デジタル 教科書体 NK-R" panose="02020400000000000000" pitchFamily="18" charset="-128"/>
          </a:endParaRPr>
        </a:p>
      </dgm:t>
    </dgm:pt>
    <dgm:pt modelId="{C3DAFCCF-B212-46F0-B475-969F8585BCB0}">
      <dgm:prSet custT="1"/>
      <dgm:spPr/>
      <dgm:t>
        <a:bodyPr/>
        <a:lstStyle/>
        <a:p>
          <a:r>
            <a:rPr kumimoji="1" lang="ja-JP" altLang="en-US" sz="2000" b="0" dirty="0">
              <a:latin typeface="UD デジタル 教科書体 NK-R" panose="02020400000000000000" pitchFamily="18" charset="-128"/>
              <a:ea typeface="UD デジタル 教科書体 NK-R" panose="02020400000000000000" pitchFamily="18" charset="-128"/>
            </a:rPr>
            <a:t>把握</a:t>
          </a:r>
        </a:p>
      </dgm:t>
    </dgm:pt>
    <dgm:pt modelId="{447A2E9C-D6D8-4DA5-9B3A-AFE9255B44EF}" type="parTrans" cxnId="{994354E6-3B3A-4248-B3A9-C00ABA5C14FB}">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98BC050-29AD-49E2-BECA-A3D04ABB8A76}" type="sibTrans" cxnId="{994354E6-3B3A-4248-B3A9-C00ABA5C14FB}">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9748D6BD-AB06-4B18-ABB3-38F62CE88E9A}">
      <dgm:prSet custT="1"/>
      <dgm:spPr/>
      <dgm:t>
        <a:bodyPr/>
        <a:lstStyle/>
        <a:p>
          <a:r>
            <a:rPr kumimoji="1" lang="ja-JP" altLang="en-US" sz="2000" b="0" dirty="0">
              <a:latin typeface="UD デジタル 教科書体 NK-R" panose="02020400000000000000" pitchFamily="18" charset="-128"/>
              <a:ea typeface="UD デジタル 教科書体 NK-R" panose="02020400000000000000" pitchFamily="18" charset="-128"/>
            </a:rPr>
            <a:t>導出</a:t>
          </a:r>
        </a:p>
      </dgm:t>
    </dgm:pt>
    <dgm:pt modelId="{781DA9E4-B5CE-409C-B796-C46A031CF4F3}" type="parTrans" cxnId="{B34A4014-45A4-4946-A5C8-A142BA34C6D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533F359-9699-40A8-906F-BE9288C187A6}" type="sibTrans" cxnId="{B34A4014-45A4-4946-A5C8-A142BA34C6D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87CE8BF2-E80B-4532-A931-7028CFAD090C}" type="pres">
      <dgm:prSet presAssocID="{A870961E-B0F4-4370-A414-D2340B9A0B27}" presName="Name0" presStyleCnt="0">
        <dgm:presLayoutVars>
          <dgm:chMax val="7"/>
          <dgm:chPref val="7"/>
          <dgm:dir/>
        </dgm:presLayoutVars>
      </dgm:prSet>
      <dgm:spPr/>
      <dgm:t>
        <a:bodyPr/>
        <a:lstStyle/>
        <a:p>
          <a:endParaRPr kumimoji="1" lang="ja-JP" altLang="en-US"/>
        </a:p>
      </dgm:t>
    </dgm:pt>
    <dgm:pt modelId="{93F2B21F-D628-4D9A-BB8B-C253D34C6E85}" type="pres">
      <dgm:prSet presAssocID="{A870961E-B0F4-4370-A414-D2340B9A0B27}" presName="dot1" presStyleLbl="alignNode1" presStyleIdx="0" presStyleCnt="13"/>
      <dgm:spPr/>
    </dgm:pt>
    <dgm:pt modelId="{F0D00696-B5C1-4071-B004-0C5A24424629}" type="pres">
      <dgm:prSet presAssocID="{A870961E-B0F4-4370-A414-D2340B9A0B27}" presName="dot2" presStyleLbl="alignNode1" presStyleIdx="1" presStyleCnt="13"/>
      <dgm:spPr/>
    </dgm:pt>
    <dgm:pt modelId="{91F09EA0-BE06-476A-B509-A305EB703A9A}" type="pres">
      <dgm:prSet presAssocID="{A870961E-B0F4-4370-A414-D2340B9A0B27}" presName="dot3" presStyleLbl="alignNode1" presStyleIdx="2" presStyleCnt="13"/>
      <dgm:spPr/>
    </dgm:pt>
    <dgm:pt modelId="{B4687445-5945-4620-892E-974E48FCD33A}" type="pres">
      <dgm:prSet presAssocID="{A870961E-B0F4-4370-A414-D2340B9A0B27}" presName="dot4" presStyleLbl="alignNode1" presStyleIdx="3" presStyleCnt="13"/>
      <dgm:spPr/>
    </dgm:pt>
    <dgm:pt modelId="{795B33C7-1A65-417B-BB6B-FCCB1A0C59EB}" type="pres">
      <dgm:prSet presAssocID="{A870961E-B0F4-4370-A414-D2340B9A0B27}" presName="dot5" presStyleLbl="alignNode1" presStyleIdx="4" presStyleCnt="13"/>
      <dgm:spPr/>
    </dgm:pt>
    <dgm:pt modelId="{EA200923-C986-41C4-9D69-8F4D82EE2766}" type="pres">
      <dgm:prSet presAssocID="{A870961E-B0F4-4370-A414-D2340B9A0B27}" presName="dot6" presStyleLbl="alignNode1" presStyleIdx="5" presStyleCnt="13"/>
      <dgm:spPr/>
    </dgm:pt>
    <dgm:pt modelId="{5075F1AD-7C57-4410-B913-64E3733DFCDC}" type="pres">
      <dgm:prSet presAssocID="{A870961E-B0F4-4370-A414-D2340B9A0B27}" presName="dotArrow1" presStyleLbl="alignNode1" presStyleIdx="6" presStyleCnt="13"/>
      <dgm:spPr/>
    </dgm:pt>
    <dgm:pt modelId="{E78A1144-30D4-49F5-93C8-AB66B58BC638}" type="pres">
      <dgm:prSet presAssocID="{A870961E-B0F4-4370-A414-D2340B9A0B27}" presName="dotArrow2" presStyleLbl="alignNode1" presStyleIdx="7" presStyleCnt="13"/>
      <dgm:spPr/>
    </dgm:pt>
    <dgm:pt modelId="{BE16410A-1DAC-4B7C-879E-653A89CA759B}" type="pres">
      <dgm:prSet presAssocID="{A870961E-B0F4-4370-A414-D2340B9A0B27}" presName="dotArrow3" presStyleLbl="alignNode1" presStyleIdx="8" presStyleCnt="13"/>
      <dgm:spPr/>
    </dgm:pt>
    <dgm:pt modelId="{4C6CBF94-7766-4D10-9990-2DD5D74AD055}" type="pres">
      <dgm:prSet presAssocID="{A870961E-B0F4-4370-A414-D2340B9A0B27}" presName="dotArrow4" presStyleLbl="alignNode1" presStyleIdx="9" presStyleCnt="13"/>
      <dgm:spPr/>
    </dgm:pt>
    <dgm:pt modelId="{0D2ADA53-5DF5-44F4-84DE-D65816184CF0}" type="pres">
      <dgm:prSet presAssocID="{A870961E-B0F4-4370-A414-D2340B9A0B27}" presName="dotArrow5" presStyleLbl="alignNode1" presStyleIdx="10" presStyleCnt="13"/>
      <dgm:spPr/>
    </dgm:pt>
    <dgm:pt modelId="{646F6ACD-F165-436B-AA0D-964BCBD81383}" type="pres">
      <dgm:prSet presAssocID="{A870961E-B0F4-4370-A414-D2340B9A0B27}" presName="dotArrow6" presStyleLbl="alignNode1" presStyleIdx="11" presStyleCnt="13"/>
      <dgm:spPr/>
    </dgm:pt>
    <dgm:pt modelId="{4E9B0061-4535-4996-A7DA-926B6DDA84D3}" type="pres">
      <dgm:prSet presAssocID="{A870961E-B0F4-4370-A414-D2340B9A0B27}" presName="dotArrow7" presStyleLbl="alignNode1" presStyleIdx="12" presStyleCnt="13"/>
      <dgm:spPr/>
    </dgm:pt>
    <dgm:pt modelId="{AF7A30F2-624B-4C20-9465-76888C5AB448}" type="pres">
      <dgm:prSet presAssocID="{BCEBA33A-D8F2-40CE-ABF5-B58066E20EBC}" presName="parTx1" presStyleLbl="node1" presStyleIdx="0" presStyleCnt="4"/>
      <dgm:spPr/>
      <dgm:t>
        <a:bodyPr/>
        <a:lstStyle/>
        <a:p>
          <a:endParaRPr kumimoji="1" lang="ja-JP" altLang="en-US"/>
        </a:p>
      </dgm:t>
    </dgm:pt>
    <dgm:pt modelId="{4A883C80-5B8B-4A95-955D-2F98D2D0E45E}" type="pres">
      <dgm:prSet presAssocID="{F1BFC6D1-D04F-4C02-9039-F04012C91617}" presName="picture1" presStyleCnt="0"/>
      <dgm:spPr/>
    </dgm:pt>
    <dgm:pt modelId="{03DA8B16-397C-4296-972F-9439BDEE7908}" type="pres">
      <dgm:prSet presAssocID="{F1BFC6D1-D04F-4C02-9039-F04012C91617}" presName="imageRepeatNode" presStyleLbl="fgImgPlace1" presStyleIdx="0" presStyleCnt="4"/>
      <dgm:spPr/>
      <dgm:t>
        <a:bodyPr/>
        <a:lstStyle/>
        <a:p>
          <a:endParaRPr kumimoji="1" lang="ja-JP" altLang="en-US"/>
        </a:p>
      </dgm:t>
    </dgm:pt>
    <dgm:pt modelId="{D382FA13-8DB6-401D-B6BF-0426A03D6CA6}" type="pres">
      <dgm:prSet presAssocID="{B8CF953A-A77F-4388-AB8C-F8A8074F71A2}" presName="parTx2" presStyleLbl="node1" presStyleIdx="1" presStyleCnt="4"/>
      <dgm:spPr/>
      <dgm:t>
        <a:bodyPr/>
        <a:lstStyle/>
        <a:p>
          <a:endParaRPr kumimoji="1" lang="ja-JP" altLang="en-US"/>
        </a:p>
      </dgm:t>
    </dgm:pt>
    <dgm:pt modelId="{A6598097-5DCB-4ED0-89A5-3AF1967B6CB9}" type="pres">
      <dgm:prSet presAssocID="{496F1D0E-AFB8-4C52-941E-F67A0238C5A4}" presName="picture2" presStyleCnt="0"/>
      <dgm:spPr/>
    </dgm:pt>
    <dgm:pt modelId="{3403E754-0037-4DAA-BEF7-3C41883A0ECE}" type="pres">
      <dgm:prSet presAssocID="{496F1D0E-AFB8-4C52-941E-F67A0238C5A4}" presName="imageRepeatNode" presStyleLbl="fgImgPlace1" presStyleIdx="1" presStyleCnt="4"/>
      <dgm:spPr/>
      <dgm:t>
        <a:bodyPr/>
        <a:lstStyle/>
        <a:p>
          <a:endParaRPr kumimoji="1" lang="ja-JP" altLang="en-US"/>
        </a:p>
      </dgm:t>
    </dgm:pt>
    <dgm:pt modelId="{DF551247-5144-465F-A101-E25AD2D1F0F3}" type="pres">
      <dgm:prSet presAssocID="{C3DAFCCF-B212-46F0-B475-969F8585BCB0}" presName="parTx3" presStyleLbl="node1" presStyleIdx="2" presStyleCnt="4"/>
      <dgm:spPr/>
      <dgm:t>
        <a:bodyPr/>
        <a:lstStyle/>
        <a:p>
          <a:endParaRPr kumimoji="1" lang="ja-JP" altLang="en-US"/>
        </a:p>
      </dgm:t>
    </dgm:pt>
    <dgm:pt modelId="{3E22F7AD-DBD9-464A-85D8-D28F5DA4D225}" type="pres">
      <dgm:prSet presAssocID="{798BC050-29AD-49E2-BECA-A3D04ABB8A76}" presName="picture3" presStyleCnt="0"/>
      <dgm:spPr/>
    </dgm:pt>
    <dgm:pt modelId="{F289565E-B07A-45E2-8149-B1FBB94D3969}" type="pres">
      <dgm:prSet presAssocID="{798BC050-29AD-49E2-BECA-A3D04ABB8A76}" presName="imageRepeatNode" presStyleLbl="fgImgPlace1" presStyleIdx="2" presStyleCnt="4"/>
      <dgm:spPr/>
      <dgm:t>
        <a:bodyPr/>
        <a:lstStyle/>
        <a:p>
          <a:endParaRPr kumimoji="1" lang="ja-JP" altLang="en-US"/>
        </a:p>
      </dgm:t>
    </dgm:pt>
    <dgm:pt modelId="{748D758C-8A01-4498-B3F2-3068699875BF}" type="pres">
      <dgm:prSet presAssocID="{9748D6BD-AB06-4B18-ABB3-38F62CE88E9A}" presName="parTx4" presStyleLbl="node1" presStyleIdx="3" presStyleCnt="4"/>
      <dgm:spPr/>
      <dgm:t>
        <a:bodyPr/>
        <a:lstStyle/>
        <a:p>
          <a:endParaRPr kumimoji="1" lang="ja-JP" altLang="en-US"/>
        </a:p>
      </dgm:t>
    </dgm:pt>
    <dgm:pt modelId="{7C0E154A-282E-4136-A232-65AC9BDF2B74}" type="pres">
      <dgm:prSet presAssocID="{1533F359-9699-40A8-906F-BE9288C187A6}" presName="picture4" presStyleCnt="0"/>
      <dgm:spPr/>
    </dgm:pt>
    <dgm:pt modelId="{59A30434-4D63-4D0E-B1EC-8000F0D67617}" type="pres">
      <dgm:prSet presAssocID="{1533F359-9699-40A8-906F-BE9288C187A6}" presName="imageRepeatNode" presStyleLbl="fgImgPlace1" presStyleIdx="3" presStyleCnt="4"/>
      <dgm:spPr/>
      <dgm:t>
        <a:bodyPr/>
        <a:lstStyle/>
        <a:p>
          <a:endParaRPr kumimoji="1" lang="ja-JP" altLang="en-US"/>
        </a:p>
      </dgm:t>
    </dgm:pt>
  </dgm:ptLst>
  <dgm:cxnLst>
    <dgm:cxn modelId="{B34A4014-45A4-4946-A5C8-A142BA34C6D7}" srcId="{A870961E-B0F4-4370-A414-D2340B9A0B27}" destId="{9748D6BD-AB06-4B18-ABB3-38F62CE88E9A}" srcOrd="3" destOrd="0" parTransId="{781DA9E4-B5CE-409C-B796-C46A031CF4F3}" sibTransId="{1533F359-9699-40A8-906F-BE9288C187A6}"/>
    <dgm:cxn modelId="{97974F7D-A0A3-4B41-87EA-79D8DB964653}" srcId="{A870961E-B0F4-4370-A414-D2340B9A0B27}" destId="{B8CF953A-A77F-4388-AB8C-F8A8074F71A2}" srcOrd="1" destOrd="0" parTransId="{8566E4F0-FF87-42B8-8275-7ED89876E569}" sibTransId="{496F1D0E-AFB8-4C52-941E-F67A0238C5A4}"/>
    <dgm:cxn modelId="{994354E6-3B3A-4248-B3A9-C00ABA5C14FB}" srcId="{A870961E-B0F4-4370-A414-D2340B9A0B27}" destId="{C3DAFCCF-B212-46F0-B475-969F8585BCB0}" srcOrd="2" destOrd="0" parTransId="{447A2E9C-D6D8-4DA5-9B3A-AFE9255B44EF}" sibTransId="{798BC050-29AD-49E2-BECA-A3D04ABB8A76}"/>
    <dgm:cxn modelId="{879585A0-025F-4C6B-8AA4-DA14AA5F2313}" type="presOf" srcId="{B8CF953A-A77F-4388-AB8C-F8A8074F71A2}" destId="{D382FA13-8DB6-401D-B6BF-0426A03D6CA6}" srcOrd="0" destOrd="0" presId="urn:microsoft.com/office/officeart/2008/layout/AscendingPictureAccentProcess"/>
    <dgm:cxn modelId="{D9CE3556-0140-451C-932B-389BDB7C8AAD}" type="presOf" srcId="{C3DAFCCF-B212-46F0-B475-969F8585BCB0}" destId="{DF551247-5144-465F-A101-E25AD2D1F0F3}" srcOrd="0" destOrd="0" presId="urn:microsoft.com/office/officeart/2008/layout/AscendingPictureAccentProcess"/>
    <dgm:cxn modelId="{E48F5592-8F08-43E6-A384-E1EF72811CCC}" type="presOf" srcId="{798BC050-29AD-49E2-BECA-A3D04ABB8A76}" destId="{F289565E-B07A-45E2-8149-B1FBB94D3969}" srcOrd="0" destOrd="0" presId="urn:microsoft.com/office/officeart/2008/layout/AscendingPictureAccentProcess"/>
    <dgm:cxn modelId="{8972F2ED-B143-43CA-A7D4-4DAADB3ECCB7}" type="presOf" srcId="{496F1D0E-AFB8-4C52-941E-F67A0238C5A4}" destId="{3403E754-0037-4DAA-BEF7-3C41883A0ECE}" srcOrd="0" destOrd="0" presId="urn:microsoft.com/office/officeart/2008/layout/AscendingPictureAccentProcess"/>
    <dgm:cxn modelId="{C3CF0113-3834-42CE-9792-A5F5FF1CE80C}" srcId="{A870961E-B0F4-4370-A414-D2340B9A0B27}" destId="{BCEBA33A-D8F2-40CE-ABF5-B58066E20EBC}" srcOrd="0" destOrd="0" parTransId="{A4706248-83C1-4EFF-BC59-7D14E73B28F7}" sibTransId="{F1BFC6D1-D04F-4C02-9039-F04012C91617}"/>
    <dgm:cxn modelId="{B9A5ACEE-A55B-4EBE-A6B0-5F27979C9781}" type="presOf" srcId="{A870961E-B0F4-4370-A414-D2340B9A0B27}" destId="{87CE8BF2-E80B-4532-A931-7028CFAD090C}" srcOrd="0" destOrd="0" presId="urn:microsoft.com/office/officeart/2008/layout/AscendingPictureAccentProcess"/>
    <dgm:cxn modelId="{A3EB5804-383E-441F-9550-5E1D3301CC36}" type="presOf" srcId="{BCEBA33A-D8F2-40CE-ABF5-B58066E20EBC}" destId="{AF7A30F2-624B-4C20-9465-76888C5AB448}" srcOrd="0" destOrd="0" presId="urn:microsoft.com/office/officeart/2008/layout/AscendingPictureAccentProcess"/>
    <dgm:cxn modelId="{15B5780A-69F1-4D50-A158-1D4E9D2DD1D2}" type="presOf" srcId="{9748D6BD-AB06-4B18-ABB3-38F62CE88E9A}" destId="{748D758C-8A01-4498-B3F2-3068699875BF}" srcOrd="0" destOrd="0" presId="urn:microsoft.com/office/officeart/2008/layout/AscendingPictureAccentProcess"/>
    <dgm:cxn modelId="{3216C7DC-44B0-4BF2-8DA4-474C8C19C5D0}" type="presOf" srcId="{1533F359-9699-40A8-906F-BE9288C187A6}" destId="{59A30434-4D63-4D0E-B1EC-8000F0D67617}" srcOrd="0" destOrd="0" presId="urn:microsoft.com/office/officeart/2008/layout/AscendingPictureAccentProcess"/>
    <dgm:cxn modelId="{767D7F34-2F33-4142-8603-57DD999397AE}" type="presOf" srcId="{F1BFC6D1-D04F-4C02-9039-F04012C91617}" destId="{03DA8B16-397C-4296-972F-9439BDEE7908}" srcOrd="0" destOrd="0" presId="urn:microsoft.com/office/officeart/2008/layout/AscendingPictureAccentProcess"/>
    <dgm:cxn modelId="{D448D621-0F22-496C-ABC7-2A920AA0E9E6}" type="presParOf" srcId="{87CE8BF2-E80B-4532-A931-7028CFAD090C}" destId="{93F2B21F-D628-4D9A-BB8B-C253D34C6E85}" srcOrd="0" destOrd="0" presId="urn:microsoft.com/office/officeart/2008/layout/AscendingPictureAccentProcess"/>
    <dgm:cxn modelId="{31882DC4-1C72-4915-A226-086117CEF8C6}" type="presParOf" srcId="{87CE8BF2-E80B-4532-A931-7028CFAD090C}" destId="{F0D00696-B5C1-4071-B004-0C5A24424629}" srcOrd="1" destOrd="0" presId="urn:microsoft.com/office/officeart/2008/layout/AscendingPictureAccentProcess"/>
    <dgm:cxn modelId="{77A67428-36FB-4AE7-B9A7-8BA79129CFC9}" type="presParOf" srcId="{87CE8BF2-E80B-4532-A931-7028CFAD090C}" destId="{91F09EA0-BE06-476A-B509-A305EB703A9A}" srcOrd="2" destOrd="0" presId="urn:microsoft.com/office/officeart/2008/layout/AscendingPictureAccentProcess"/>
    <dgm:cxn modelId="{CEE2BBAB-E9C7-411D-B1D3-D5CDD0926415}" type="presParOf" srcId="{87CE8BF2-E80B-4532-A931-7028CFAD090C}" destId="{B4687445-5945-4620-892E-974E48FCD33A}" srcOrd="3" destOrd="0" presId="urn:microsoft.com/office/officeart/2008/layout/AscendingPictureAccentProcess"/>
    <dgm:cxn modelId="{34642D5B-E8A1-44C4-A3CF-B8DC86F0ADA7}" type="presParOf" srcId="{87CE8BF2-E80B-4532-A931-7028CFAD090C}" destId="{795B33C7-1A65-417B-BB6B-FCCB1A0C59EB}" srcOrd="4" destOrd="0" presId="urn:microsoft.com/office/officeart/2008/layout/AscendingPictureAccentProcess"/>
    <dgm:cxn modelId="{6F256B1C-D0AC-4563-8AD2-F97AFC8B4231}" type="presParOf" srcId="{87CE8BF2-E80B-4532-A931-7028CFAD090C}" destId="{EA200923-C986-41C4-9D69-8F4D82EE2766}" srcOrd="5" destOrd="0" presId="urn:microsoft.com/office/officeart/2008/layout/AscendingPictureAccentProcess"/>
    <dgm:cxn modelId="{4875DB71-F59B-489D-9A0D-DE5552FF1E3C}" type="presParOf" srcId="{87CE8BF2-E80B-4532-A931-7028CFAD090C}" destId="{5075F1AD-7C57-4410-B913-64E3733DFCDC}" srcOrd="6" destOrd="0" presId="urn:microsoft.com/office/officeart/2008/layout/AscendingPictureAccentProcess"/>
    <dgm:cxn modelId="{29F01452-3DE7-4453-8B80-F3B235B0D062}" type="presParOf" srcId="{87CE8BF2-E80B-4532-A931-7028CFAD090C}" destId="{E78A1144-30D4-49F5-93C8-AB66B58BC638}" srcOrd="7" destOrd="0" presId="urn:microsoft.com/office/officeart/2008/layout/AscendingPictureAccentProcess"/>
    <dgm:cxn modelId="{03DDDCD6-586B-4BA1-909E-FC23E92F5648}" type="presParOf" srcId="{87CE8BF2-E80B-4532-A931-7028CFAD090C}" destId="{BE16410A-1DAC-4B7C-879E-653A89CA759B}" srcOrd="8" destOrd="0" presId="urn:microsoft.com/office/officeart/2008/layout/AscendingPictureAccentProcess"/>
    <dgm:cxn modelId="{6F79E7A2-C38A-41E7-95F8-627FFAFB2DA7}" type="presParOf" srcId="{87CE8BF2-E80B-4532-A931-7028CFAD090C}" destId="{4C6CBF94-7766-4D10-9990-2DD5D74AD055}" srcOrd="9" destOrd="0" presId="urn:microsoft.com/office/officeart/2008/layout/AscendingPictureAccentProcess"/>
    <dgm:cxn modelId="{330BBA0B-EFF6-4700-B0B3-778CA9FA07DF}" type="presParOf" srcId="{87CE8BF2-E80B-4532-A931-7028CFAD090C}" destId="{0D2ADA53-5DF5-44F4-84DE-D65816184CF0}" srcOrd="10" destOrd="0" presId="urn:microsoft.com/office/officeart/2008/layout/AscendingPictureAccentProcess"/>
    <dgm:cxn modelId="{6FC9D64A-8548-4C40-8869-27440FCD1903}" type="presParOf" srcId="{87CE8BF2-E80B-4532-A931-7028CFAD090C}" destId="{646F6ACD-F165-436B-AA0D-964BCBD81383}" srcOrd="11" destOrd="0" presId="urn:microsoft.com/office/officeart/2008/layout/AscendingPictureAccentProcess"/>
    <dgm:cxn modelId="{60F24297-8B26-49AF-9B9E-850A84202D9B}" type="presParOf" srcId="{87CE8BF2-E80B-4532-A931-7028CFAD090C}" destId="{4E9B0061-4535-4996-A7DA-926B6DDA84D3}" srcOrd="12" destOrd="0" presId="urn:microsoft.com/office/officeart/2008/layout/AscendingPictureAccentProcess"/>
    <dgm:cxn modelId="{D371EEDB-9B58-416A-8DD1-8372AA9D5164}" type="presParOf" srcId="{87CE8BF2-E80B-4532-A931-7028CFAD090C}" destId="{AF7A30F2-624B-4C20-9465-76888C5AB448}" srcOrd="13" destOrd="0" presId="urn:microsoft.com/office/officeart/2008/layout/AscendingPictureAccentProcess"/>
    <dgm:cxn modelId="{36CAA276-55AA-4DEE-917E-E905150A6A2D}" type="presParOf" srcId="{87CE8BF2-E80B-4532-A931-7028CFAD090C}" destId="{4A883C80-5B8B-4A95-955D-2F98D2D0E45E}" srcOrd="14" destOrd="0" presId="urn:microsoft.com/office/officeart/2008/layout/AscendingPictureAccentProcess"/>
    <dgm:cxn modelId="{9E62BBD2-0C8C-4EA1-9161-92BB10E64181}" type="presParOf" srcId="{4A883C80-5B8B-4A95-955D-2F98D2D0E45E}" destId="{03DA8B16-397C-4296-972F-9439BDEE7908}" srcOrd="0" destOrd="0" presId="urn:microsoft.com/office/officeart/2008/layout/AscendingPictureAccentProcess"/>
    <dgm:cxn modelId="{EAE4A513-56B7-4DD1-9C15-38E3B937AE0E}" type="presParOf" srcId="{87CE8BF2-E80B-4532-A931-7028CFAD090C}" destId="{D382FA13-8DB6-401D-B6BF-0426A03D6CA6}" srcOrd="15" destOrd="0" presId="urn:microsoft.com/office/officeart/2008/layout/AscendingPictureAccentProcess"/>
    <dgm:cxn modelId="{00468363-5427-4BF8-92DE-80CE5847066B}" type="presParOf" srcId="{87CE8BF2-E80B-4532-A931-7028CFAD090C}" destId="{A6598097-5DCB-4ED0-89A5-3AF1967B6CB9}" srcOrd="16" destOrd="0" presId="urn:microsoft.com/office/officeart/2008/layout/AscendingPictureAccentProcess"/>
    <dgm:cxn modelId="{C7E9D53F-52F5-4FA0-A2A7-6001C6D600E1}" type="presParOf" srcId="{A6598097-5DCB-4ED0-89A5-3AF1967B6CB9}" destId="{3403E754-0037-4DAA-BEF7-3C41883A0ECE}" srcOrd="0" destOrd="0" presId="urn:microsoft.com/office/officeart/2008/layout/AscendingPictureAccentProcess"/>
    <dgm:cxn modelId="{AD234CA0-2C6B-4195-B9FC-9DF54C6C812E}" type="presParOf" srcId="{87CE8BF2-E80B-4532-A931-7028CFAD090C}" destId="{DF551247-5144-465F-A101-E25AD2D1F0F3}" srcOrd="17" destOrd="0" presId="urn:microsoft.com/office/officeart/2008/layout/AscendingPictureAccentProcess"/>
    <dgm:cxn modelId="{87E057C8-7B75-436F-AF0E-6E70D1BE5568}" type="presParOf" srcId="{87CE8BF2-E80B-4532-A931-7028CFAD090C}" destId="{3E22F7AD-DBD9-464A-85D8-D28F5DA4D225}" srcOrd="18" destOrd="0" presId="urn:microsoft.com/office/officeart/2008/layout/AscendingPictureAccentProcess"/>
    <dgm:cxn modelId="{FB1C2C0E-2DB5-4D0A-A8CB-C68105022052}" type="presParOf" srcId="{3E22F7AD-DBD9-464A-85D8-D28F5DA4D225}" destId="{F289565E-B07A-45E2-8149-B1FBB94D3969}" srcOrd="0" destOrd="0" presId="urn:microsoft.com/office/officeart/2008/layout/AscendingPictureAccentProcess"/>
    <dgm:cxn modelId="{2A543DF9-D7BE-4121-90A9-7203187B3392}" type="presParOf" srcId="{87CE8BF2-E80B-4532-A931-7028CFAD090C}" destId="{748D758C-8A01-4498-B3F2-3068699875BF}" srcOrd="19" destOrd="0" presId="urn:microsoft.com/office/officeart/2008/layout/AscendingPictureAccentProcess"/>
    <dgm:cxn modelId="{F0105333-06B7-490E-8526-66F9935AF35B}" type="presParOf" srcId="{87CE8BF2-E80B-4532-A931-7028CFAD090C}" destId="{7C0E154A-282E-4136-A232-65AC9BDF2B74}" srcOrd="20" destOrd="0" presId="urn:microsoft.com/office/officeart/2008/layout/AscendingPictureAccentProcess"/>
    <dgm:cxn modelId="{90AC0E75-05B5-45D5-B40B-0EF8ECF08E8B}" type="presParOf" srcId="{7C0E154A-282E-4136-A232-65AC9BDF2B74}" destId="{59A30434-4D63-4D0E-B1EC-8000F0D67617}" srcOrd="0" destOrd="0" presId="urn:microsoft.com/office/officeart/2008/layout/AscendingPictureAccentProces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t>
        <a:bodyPr/>
        <a:lstStyle/>
        <a:p>
          <a:endParaRPr kumimoji="1" lang="ja-JP" altLang="en-US"/>
        </a:p>
      </dgm:t>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t>
        <a:bodyPr/>
        <a:lstStyle/>
        <a:p>
          <a:endParaRPr kumimoji="1" lang="ja-JP" altLang="en-US"/>
        </a:p>
      </dgm:t>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t>
        <a:bodyPr/>
        <a:lstStyle/>
        <a:p>
          <a:endParaRPr kumimoji="1" lang="ja-JP" altLang="en-US"/>
        </a:p>
      </dgm:t>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t>
        <a:bodyPr/>
        <a:lstStyle/>
        <a:p>
          <a:endParaRPr kumimoji="1" lang="ja-JP" altLang="en-US"/>
        </a:p>
      </dgm:t>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t>
        <a:bodyPr/>
        <a:lstStyle/>
        <a:p>
          <a:endParaRPr kumimoji="1" lang="ja-JP" altLang="en-US"/>
        </a:p>
      </dgm:t>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t>
        <a:bodyPr/>
        <a:lstStyle/>
        <a:p>
          <a:endParaRPr kumimoji="1" lang="ja-JP" altLang="en-US"/>
        </a:p>
      </dgm:t>
    </dgm:pt>
  </dgm:ptLst>
  <dgm:cxnLst>
    <dgm:cxn modelId="{24351E5D-DEA7-4C64-9B7E-B5DE1BD79A4A}" type="presOf" srcId="{0861C690-3F6C-4183-9E4A-EAE7A91CEE71}" destId="{7D7759C8-F61F-41F9-9903-DE9AD1AD9070}"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0ED18E83-8B7B-414C-BDF7-64D8F0D5771F}" srcId="{0861C690-3F6C-4183-9E4A-EAE7A91CEE71}" destId="{13A7F6C0-75F0-4D29-8B64-64ECD5E7AB02}" srcOrd="3" destOrd="0" parTransId="{6C12BD19-9DF4-49C2-A570-8355ECF39180}" sibTransId="{206BE26B-0281-477B-8DDE-390361A2CFA3}"/>
    <dgm:cxn modelId="{D7318701-E0B1-471F-84A2-2FBE18739604}" type="presOf" srcId="{13A7F6C0-75F0-4D29-8B64-64ECD5E7AB02}" destId="{9E18A122-0ECA-4A42-A971-89DF48F6FE1B}"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2926FFE6-54CB-484F-BE08-D2F76C320EA7}" type="presOf" srcId="{46261DA7-B5E5-4538-9A1D-2D830D1A7367}" destId="{54CFA4EE-E04E-4215-8F09-21618A7449C4}"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CA9C5046-15A7-48E2-8447-B1973FE86B43}" type="presOf" srcId="{D0EC1D43-B54D-43B9-86CB-E8F6112554C1}" destId="{ADA18083-85B5-48DC-BE71-5A78FE501EAA}" srcOrd="0" destOrd="0" presId="urn:microsoft.com/office/officeart/2005/8/layout/hProcess9"/>
    <dgm:cxn modelId="{98C3C58A-B8AF-42FE-8FE5-4D8C9733FABD}" srcId="{0861C690-3F6C-4183-9E4A-EAE7A91CEE71}" destId="{3A1C9CB2-0247-4F2C-95D5-7F8D276E8413}" srcOrd="4" destOrd="0" parTransId="{10EB6788-8F1E-4343-95A7-6582FB366FF2}" sibTransId="{DA53E5BF-39C0-448A-9628-32F901F9770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t>
        <a:bodyPr/>
        <a:lstStyle/>
        <a:p>
          <a:endParaRPr kumimoji="1" lang="ja-JP" altLang="en-US"/>
        </a:p>
      </dgm:t>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t>
        <a:bodyPr/>
        <a:lstStyle/>
        <a:p>
          <a:endParaRPr kumimoji="1" lang="ja-JP" altLang="en-US"/>
        </a:p>
      </dgm:t>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t>
        <a:bodyPr/>
        <a:lstStyle/>
        <a:p>
          <a:endParaRPr kumimoji="1" lang="ja-JP" altLang="en-US"/>
        </a:p>
      </dgm:t>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t>
        <a:bodyPr/>
        <a:lstStyle/>
        <a:p>
          <a:endParaRPr kumimoji="1" lang="ja-JP" altLang="en-US"/>
        </a:p>
      </dgm:t>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t>
        <a:bodyPr/>
        <a:lstStyle/>
        <a:p>
          <a:endParaRPr kumimoji="1" lang="ja-JP" altLang="en-US"/>
        </a:p>
      </dgm:t>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t>
        <a:bodyPr/>
        <a:lstStyle/>
        <a:p>
          <a:endParaRPr kumimoji="1" lang="ja-JP" altLang="en-US"/>
        </a:p>
      </dgm:t>
    </dgm:pt>
  </dgm:ptLst>
  <dgm:cxnLst>
    <dgm:cxn modelId="{24351E5D-DEA7-4C64-9B7E-B5DE1BD79A4A}" type="presOf" srcId="{0861C690-3F6C-4183-9E4A-EAE7A91CEE71}" destId="{7D7759C8-F61F-41F9-9903-DE9AD1AD9070}"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0ED18E83-8B7B-414C-BDF7-64D8F0D5771F}" srcId="{0861C690-3F6C-4183-9E4A-EAE7A91CEE71}" destId="{13A7F6C0-75F0-4D29-8B64-64ECD5E7AB02}" srcOrd="3" destOrd="0" parTransId="{6C12BD19-9DF4-49C2-A570-8355ECF39180}" sibTransId="{206BE26B-0281-477B-8DDE-390361A2CFA3}"/>
    <dgm:cxn modelId="{D7318701-E0B1-471F-84A2-2FBE18739604}" type="presOf" srcId="{13A7F6C0-75F0-4D29-8B64-64ECD5E7AB02}" destId="{9E18A122-0ECA-4A42-A971-89DF48F6FE1B}"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2926FFE6-54CB-484F-BE08-D2F76C320EA7}" type="presOf" srcId="{46261DA7-B5E5-4538-9A1D-2D830D1A7367}" destId="{54CFA4EE-E04E-4215-8F09-21618A7449C4}"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CA9C5046-15A7-48E2-8447-B1973FE86B43}" type="presOf" srcId="{D0EC1D43-B54D-43B9-86CB-E8F6112554C1}" destId="{ADA18083-85B5-48DC-BE71-5A78FE501EAA}" srcOrd="0" destOrd="0" presId="urn:microsoft.com/office/officeart/2005/8/layout/hProcess9"/>
    <dgm:cxn modelId="{98C3C58A-B8AF-42FE-8FE5-4D8C9733FABD}" srcId="{0861C690-3F6C-4183-9E4A-EAE7A91CEE71}" destId="{3A1C9CB2-0247-4F2C-95D5-7F8D276E8413}" srcOrd="4" destOrd="0" parTransId="{10EB6788-8F1E-4343-95A7-6582FB366FF2}" sibTransId="{DA53E5BF-39C0-448A-9628-32F901F9770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B03E76-C70D-4FEB-B25F-BBFACC5078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3A23AED1-1DAA-4467-9E7F-B612505E38EE}">
      <dgm:prSet phldrT="[テキスト]" custT="1"/>
      <dgm:spPr/>
      <dgm:t>
        <a:bodyPr/>
        <a:lstStyle/>
        <a:p>
          <a:r>
            <a:rPr kumimoji="1" lang="ja-JP" altLang="en-US" sz="1400" spc="-150" dirty="0">
              <a:latin typeface="UD デジタル 教科書体 NK-R" panose="02020400000000000000" pitchFamily="18" charset="-128"/>
              <a:ea typeface="UD デジタル 教科書体 NK-R" panose="02020400000000000000" pitchFamily="18" charset="-128"/>
            </a:rPr>
            <a:t>ハローワーク</a:t>
          </a:r>
        </a:p>
      </dgm:t>
    </dgm:pt>
    <dgm:pt modelId="{76155FDE-10E4-4BE1-948E-E6159B2568D7}" type="parTrans" cxnId="{C6E1290A-D998-489C-AE56-36E9FD439C9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E9F2679-BA99-451C-9262-24B7120B4EB2}" type="sibTrans" cxnId="{C6E1290A-D998-489C-AE56-36E9FD439C9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212CAAC0-019D-4660-BC99-4000C106DBE8}">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求職登録情報と求人情報のマッチング</a:t>
          </a:r>
        </a:p>
      </dgm:t>
    </dgm:pt>
    <dgm:pt modelId="{CFD6955E-9B76-4F08-A9AF-4D5B32782306}" type="parTrans" cxnId="{9A069162-A29E-4FB9-A159-4B955B842458}">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3290E6A-031E-4A42-A21B-7CEBF16A467A}" type="sibTrans" cxnId="{9A069162-A29E-4FB9-A159-4B955B842458}">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FE5232B-4885-4DED-AC4B-DFB281300EF6}">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就労移行支援事業所等は、ハローワーク担当者に「障害のある人の情報」を分かりやすく且つ簡潔に伝達することが重要。</a:t>
          </a:r>
        </a:p>
      </dgm:t>
    </dgm:pt>
    <dgm:pt modelId="{974F8DD0-7984-4BBA-9ACB-8E372A11037F}" type="parTrans" cxnId="{5475E4B2-F49D-4D64-BED7-8BD0A65F59DA}">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28CAA83C-B7BE-4AB3-A2D3-C9E53956592B}" type="sibTrans" cxnId="{5475E4B2-F49D-4D64-BED7-8BD0A65F59DA}">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F3FD727-1030-45A9-AC56-83E43FBFC3E1}">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企業面接</a:t>
          </a:r>
        </a:p>
      </dgm:t>
    </dgm:pt>
    <dgm:pt modelId="{C0A22DA5-3884-4BE7-B789-98792D32F2DE}" type="parTrans" cxnId="{0F0A3763-3723-4411-A57A-98760C722D8F}">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882C2EA6-9191-4755-84C1-4FFD7A49E048}" type="sibTrans" cxnId="{0F0A3763-3723-4411-A57A-98760C722D8F}">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D1FA1C0-13FB-4ADF-84C5-CE8C0321DB63}">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本人及び支援機関は、企業に対して「働く意欲」「何ができて、どのような配慮が必要か」について丁寧に伝える。</a:t>
          </a:r>
        </a:p>
      </dgm:t>
    </dgm:pt>
    <dgm:pt modelId="{B725AC17-1E56-4754-8E4B-C22EC85BB507}" type="parTrans" cxnId="{0201E3E9-A2A0-4EAF-99F3-D70800D5E1DC}">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C1BB19E-CB89-4220-9448-55027649A528}" type="sibTrans" cxnId="{0201E3E9-A2A0-4EAF-99F3-D70800D5E1DC}">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1FCB841B-22B1-4623-ADBF-2B3CDE1F9767}">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実　習</a:t>
          </a:r>
        </a:p>
      </dgm:t>
    </dgm:pt>
    <dgm:pt modelId="{95E86216-6049-45FC-80D8-F28F5FC9AABB}" type="parTrans" cxnId="{09D92287-6D19-40AB-9AC3-C90D590A1AD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E7DCABF-FA54-4389-BF27-95E7A6414229}" type="sibTrans" cxnId="{09D92287-6D19-40AB-9AC3-C90D590A1AD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F5D0E701-70F6-4152-A867-B97271CA0005}">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職場実習、トライアル雇用等を通してマッチングを確認する。</a:t>
          </a:r>
        </a:p>
      </dgm:t>
    </dgm:pt>
    <dgm:pt modelId="{891D5AD6-BE9F-4332-99CB-6A7097FDBE5E}" type="parTrans" cxnId="{2EF906FB-867F-4347-BDC4-18CF7C03814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C442C22-61A9-450E-B87E-43349D28DA99}" type="sibTrans" cxnId="{2EF906FB-867F-4347-BDC4-18CF7C03814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075B020-1F30-46D8-A455-ED21448D7420}">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併せて、支援機関はどの様な支援ができるのかを伝えることが重要。</a:t>
          </a:r>
        </a:p>
      </dgm:t>
    </dgm:pt>
    <dgm:pt modelId="{51E893FA-16F0-4B37-9B86-5376E7F63C01}" type="parTrans" cxnId="{C87B0E1C-2A59-4DA2-98FA-BF8F5E4A7BE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B5526DEC-3614-4D19-86CA-DDFEA3C79E97}" type="sibTrans" cxnId="{C87B0E1C-2A59-4DA2-98FA-BF8F5E4A7BE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1EDEC2C3-8EE0-4927-AB64-72FD282E3BB8}">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実習を通してアセスメントを行い、それを採用責任者、現場担当者等に伝えるのが職場適応支援者の重要な役割でもある。</a:t>
          </a:r>
        </a:p>
      </dgm:t>
    </dgm:pt>
    <dgm:pt modelId="{7A0DB88A-9913-4C79-AF24-0F0BAA03ABFA}" type="parTrans" cxnId="{64FFF70B-506C-448C-9C85-6ABD302AD2C4}">
      <dgm:prSet/>
      <dgm:spPr/>
      <dgm:t>
        <a:bodyPr/>
        <a:lstStyle/>
        <a:p>
          <a:endParaRPr kumimoji="1" lang="ja-JP" altLang="en-US" sz="1200"/>
        </a:p>
      </dgm:t>
    </dgm:pt>
    <dgm:pt modelId="{E0DF04D0-3C25-4659-B875-207829667CE6}" type="sibTrans" cxnId="{64FFF70B-506C-448C-9C85-6ABD302AD2C4}">
      <dgm:prSet/>
      <dgm:spPr/>
      <dgm:t>
        <a:bodyPr/>
        <a:lstStyle/>
        <a:p>
          <a:endParaRPr kumimoji="1" lang="ja-JP" altLang="en-US" sz="1200"/>
        </a:p>
      </dgm:t>
    </dgm:pt>
    <dgm:pt modelId="{CEBB3705-F74F-40DC-9B0C-0881CE4ECCD2}" type="pres">
      <dgm:prSet presAssocID="{B8B03E76-C70D-4FEB-B25F-BBFACC5078A8}" presName="linearFlow" presStyleCnt="0">
        <dgm:presLayoutVars>
          <dgm:dir/>
          <dgm:animLvl val="lvl"/>
          <dgm:resizeHandles val="exact"/>
        </dgm:presLayoutVars>
      </dgm:prSet>
      <dgm:spPr/>
      <dgm:t>
        <a:bodyPr/>
        <a:lstStyle/>
        <a:p>
          <a:endParaRPr kumimoji="1" lang="ja-JP" altLang="en-US"/>
        </a:p>
      </dgm:t>
    </dgm:pt>
    <dgm:pt modelId="{0A036834-F5CA-47FB-BA24-4CC4F950E76F}" type="pres">
      <dgm:prSet presAssocID="{3A23AED1-1DAA-4467-9E7F-B612505E38EE}" presName="composite" presStyleCnt="0"/>
      <dgm:spPr/>
    </dgm:pt>
    <dgm:pt modelId="{A3454C7D-CA8C-4BD6-8DAB-2F0C3795FD58}" type="pres">
      <dgm:prSet presAssocID="{3A23AED1-1DAA-4467-9E7F-B612505E38EE}" presName="parentText" presStyleLbl="alignNode1" presStyleIdx="0" presStyleCnt="3">
        <dgm:presLayoutVars>
          <dgm:chMax val="1"/>
          <dgm:bulletEnabled val="1"/>
        </dgm:presLayoutVars>
      </dgm:prSet>
      <dgm:spPr/>
      <dgm:t>
        <a:bodyPr/>
        <a:lstStyle/>
        <a:p>
          <a:endParaRPr kumimoji="1" lang="ja-JP" altLang="en-US"/>
        </a:p>
      </dgm:t>
    </dgm:pt>
    <dgm:pt modelId="{FF620BC4-0AB2-46F1-8C0C-48E4422566F4}" type="pres">
      <dgm:prSet presAssocID="{3A23AED1-1DAA-4467-9E7F-B612505E38EE}" presName="descendantText" presStyleLbl="alignAcc1" presStyleIdx="0" presStyleCnt="3">
        <dgm:presLayoutVars>
          <dgm:bulletEnabled val="1"/>
        </dgm:presLayoutVars>
      </dgm:prSet>
      <dgm:spPr/>
      <dgm:t>
        <a:bodyPr/>
        <a:lstStyle/>
        <a:p>
          <a:endParaRPr kumimoji="1" lang="ja-JP" altLang="en-US"/>
        </a:p>
      </dgm:t>
    </dgm:pt>
    <dgm:pt modelId="{C223F7EF-EF99-4BF5-8CBC-41DF996B3509}" type="pres">
      <dgm:prSet presAssocID="{DE9F2679-BA99-451C-9262-24B7120B4EB2}" presName="sp" presStyleCnt="0"/>
      <dgm:spPr/>
    </dgm:pt>
    <dgm:pt modelId="{C1B69985-7315-4359-A818-E9704D342EE2}" type="pres">
      <dgm:prSet presAssocID="{5F3FD727-1030-45A9-AC56-83E43FBFC3E1}" presName="composite" presStyleCnt="0"/>
      <dgm:spPr/>
    </dgm:pt>
    <dgm:pt modelId="{F5A94E6F-7F6F-4DF9-BCBC-0344B9721344}" type="pres">
      <dgm:prSet presAssocID="{5F3FD727-1030-45A9-AC56-83E43FBFC3E1}" presName="parentText" presStyleLbl="alignNode1" presStyleIdx="1" presStyleCnt="3">
        <dgm:presLayoutVars>
          <dgm:chMax val="1"/>
          <dgm:bulletEnabled val="1"/>
        </dgm:presLayoutVars>
      </dgm:prSet>
      <dgm:spPr/>
      <dgm:t>
        <a:bodyPr/>
        <a:lstStyle/>
        <a:p>
          <a:endParaRPr kumimoji="1" lang="ja-JP" altLang="en-US"/>
        </a:p>
      </dgm:t>
    </dgm:pt>
    <dgm:pt modelId="{F4E2C9BB-F077-4D9D-9AE5-62E1478EB45D}" type="pres">
      <dgm:prSet presAssocID="{5F3FD727-1030-45A9-AC56-83E43FBFC3E1}" presName="descendantText" presStyleLbl="alignAcc1" presStyleIdx="1" presStyleCnt="3">
        <dgm:presLayoutVars>
          <dgm:bulletEnabled val="1"/>
        </dgm:presLayoutVars>
      </dgm:prSet>
      <dgm:spPr/>
      <dgm:t>
        <a:bodyPr/>
        <a:lstStyle/>
        <a:p>
          <a:endParaRPr kumimoji="1" lang="ja-JP" altLang="en-US"/>
        </a:p>
      </dgm:t>
    </dgm:pt>
    <dgm:pt modelId="{0549C32C-85DB-48F1-BDF1-9315D389CB6E}" type="pres">
      <dgm:prSet presAssocID="{882C2EA6-9191-4755-84C1-4FFD7A49E048}" presName="sp" presStyleCnt="0"/>
      <dgm:spPr/>
    </dgm:pt>
    <dgm:pt modelId="{96471DD8-EF22-446C-8CE7-E410FC28B838}" type="pres">
      <dgm:prSet presAssocID="{1FCB841B-22B1-4623-ADBF-2B3CDE1F9767}" presName="composite" presStyleCnt="0"/>
      <dgm:spPr/>
    </dgm:pt>
    <dgm:pt modelId="{CCAC512F-4E17-4AB6-92E8-7A4F358DC416}" type="pres">
      <dgm:prSet presAssocID="{1FCB841B-22B1-4623-ADBF-2B3CDE1F9767}" presName="parentText" presStyleLbl="alignNode1" presStyleIdx="2" presStyleCnt="3">
        <dgm:presLayoutVars>
          <dgm:chMax val="1"/>
          <dgm:bulletEnabled val="1"/>
        </dgm:presLayoutVars>
      </dgm:prSet>
      <dgm:spPr/>
      <dgm:t>
        <a:bodyPr/>
        <a:lstStyle/>
        <a:p>
          <a:endParaRPr kumimoji="1" lang="ja-JP" altLang="en-US"/>
        </a:p>
      </dgm:t>
    </dgm:pt>
    <dgm:pt modelId="{A330C55B-7741-43E9-B510-4BA10E71D1DE}" type="pres">
      <dgm:prSet presAssocID="{1FCB841B-22B1-4623-ADBF-2B3CDE1F9767}" presName="descendantText" presStyleLbl="alignAcc1" presStyleIdx="2" presStyleCnt="3">
        <dgm:presLayoutVars>
          <dgm:bulletEnabled val="1"/>
        </dgm:presLayoutVars>
      </dgm:prSet>
      <dgm:spPr/>
      <dgm:t>
        <a:bodyPr/>
        <a:lstStyle/>
        <a:p>
          <a:endParaRPr kumimoji="1" lang="ja-JP" altLang="en-US"/>
        </a:p>
      </dgm:t>
    </dgm:pt>
  </dgm:ptLst>
  <dgm:cxnLst>
    <dgm:cxn modelId="{5A9ACC27-A83C-4657-8CE6-63C70146E7CB}" type="presOf" srcId="{212CAAC0-019D-4660-BC99-4000C106DBE8}" destId="{FF620BC4-0AB2-46F1-8C0C-48E4422566F4}" srcOrd="0" destOrd="0" presId="urn:microsoft.com/office/officeart/2005/8/layout/chevron2"/>
    <dgm:cxn modelId="{09D92287-6D19-40AB-9AC3-C90D590A1AD2}" srcId="{B8B03E76-C70D-4FEB-B25F-BBFACC5078A8}" destId="{1FCB841B-22B1-4623-ADBF-2B3CDE1F9767}" srcOrd="2" destOrd="0" parTransId="{95E86216-6049-45FC-80D8-F28F5FC9AABB}" sibTransId="{0E7DCABF-FA54-4389-BF27-95E7A6414229}"/>
    <dgm:cxn modelId="{930B3D35-6D07-45AB-9EDC-09251BCF587D}" type="presOf" srcId="{9D1FA1C0-13FB-4ADF-84C5-CE8C0321DB63}" destId="{F4E2C9BB-F077-4D9D-9AE5-62E1478EB45D}" srcOrd="0" destOrd="0" presId="urn:microsoft.com/office/officeart/2005/8/layout/chevron2"/>
    <dgm:cxn modelId="{2EF906FB-867F-4347-BDC4-18CF7C038145}" srcId="{1FCB841B-22B1-4623-ADBF-2B3CDE1F9767}" destId="{F5D0E701-70F6-4152-A867-B97271CA0005}" srcOrd="0" destOrd="0" parTransId="{891D5AD6-BE9F-4332-99CB-6A7097FDBE5E}" sibTransId="{9C442C22-61A9-450E-B87E-43349D28DA99}"/>
    <dgm:cxn modelId="{A410359E-3061-4410-BAFF-80E1F9CBBDE9}" type="presOf" srcId="{DFE5232B-4885-4DED-AC4B-DFB281300EF6}" destId="{FF620BC4-0AB2-46F1-8C0C-48E4422566F4}" srcOrd="0" destOrd="1" presId="urn:microsoft.com/office/officeart/2005/8/layout/chevron2"/>
    <dgm:cxn modelId="{C87B0E1C-2A59-4DA2-98FA-BF8F5E4A7BE0}" srcId="{5F3FD727-1030-45A9-AC56-83E43FBFC3E1}" destId="{0075B020-1F30-46D8-A455-ED21448D7420}" srcOrd="1" destOrd="0" parTransId="{51E893FA-16F0-4B37-9B86-5376E7F63C01}" sibTransId="{B5526DEC-3614-4D19-86CA-DDFEA3C79E97}"/>
    <dgm:cxn modelId="{0EADFA94-F398-4BD1-A9E1-0A0598D1AE65}" type="presOf" srcId="{1EDEC2C3-8EE0-4927-AB64-72FD282E3BB8}" destId="{A330C55B-7741-43E9-B510-4BA10E71D1DE}" srcOrd="0" destOrd="1" presId="urn:microsoft.com/office/officeart/2005/8/layout/chevron2"/>
    <dgm:cxn modelId="{E5557C7A-DC14-45A0-8F6F-9CF7E0AA556E}" type="presOf" srcId="{3A23AED1-1DAA-4467-9E7F-B612505E38EE}" destId="{A3454C7D-CA8C-4BD6-8DAB-2F0C3795FD58}" srcOrd="0" destOrd="0" presId="urn:microsoft.com/office/officeart/2005/8/layout/chevron2"/>
    <dgm:cxn modelId="{38D19436-2FAE-473F-A23A-37745A4C224E}" type="presOf" srcId="{0075B020-1F30-46D8-A455-ED21448D7420}" destId="{F4E2C9BB-F077-4D9D-9AE5-62E1478EB45D}" srcOrd="0" destOrd="1" presId="urn:microsoft.com/office/officeart/2005/8/layout/chevron2"/>
    <dgm:cxn modelId="{C6E1290A-D998-489C-AE56-36E9FD439C92}" srcId="{B8B03E76-C70D-4FEB-B25F-BBFACC5078A8}" destId="{3A23AED1-1DAA-4467-9E7F-B612505E38EE}" srcOrd="0" destOrd="0" parTransId="{76155FDE-10E4-4BE1-948E-E6159B2568D7}" sibTransId="{DE9F2679-BA99-451C-9262-24B7120B4EB2}"/>
    <dgm:cxn modelId="{9A069162-A29E-4FB9-A159-4B955B842458}" srcId="{3A23AED1-1DAA-4467-9E7F-B612505E38EE}" destId="{212CAAC0-019D-4660-BC99-4000C106DBE8}" srcOrd="0" destOrd="0" parTransId="{CFD6955E-9B76-4F08-A9AF-4D5B32782306}" sibTransId="{43290E6A-031E-4A42-A21B-7CEBF16A467A}"/>
    <dgm:cxn modelId="{1BD7989C-CC39-4132-9D84-A23828164D55}" type="presOf" srcId="{1FCB841B-22B1-4623-ADBF-2B3CDE1F9767}" destId="{CCAC512F-4E17-4AB6-92E8-7A4F358DC416}" srcOrd="0" destOrd="0" presId="urn:microsoft.com/office/officeart/2005/8/layout/chevron2"/>
    <dgm:cxn modelId="{0201E3E9-A2A0-4EAF-99F3-D70800D5E1DC}" srcId="{5F3FD727-1030-45A9-AC56-83E43FBFC3E1}" destId="{9D1FA1C0-13FB-4ADF-84C5-CE8C0321DB63}" srcOrd="0" destOrd="0" parTransId="{B725AC17-1E56-4754-8E4B-C22EC85BB507}" sibTransId="{5C1BB19E-CB89-4220-9448-55027649A528}"/>
    <dgm:cxn modelId="{5475E4B2-F49D-4D64-BED7-8BD0A65F59DA}" srcId="{3A23AED1-1DAA-4467-9E7F-B612505E38EE}" destId="{DFE5232B-4885-4DED-AC4B-DFB281300EF6}" srcOrd="1" destOrd="0" parTransId="{974F8DD0-7984-4BBA-9ACB-8E372A11037F}" sibTransId="{28CAA83C-B7BE-4AB3-A2D3-C9E53956592B}"/>
    <dgm:cxn modelId="{0AE5A27D-25B8-4108-80E3-327D0944D647}" type="presOf" srcId="{B8B03E76-C70D-4FEB-B25F-BBFACC5078A8}" destId="{CEBB3705-F74F-40DC-9B0C-0881CE4ECCD2}" srcOrd="0" destOrd="0" presId="urn:microsoft.com/office/officeart/2005/8/layout/chevron2"/>
    <dgm:cxn modelId="{A69B4D28-0210-4007-846C-9050EEC34299}" type="presOf" srcId="{5F3FD727-1030-45A9-AC56-83E43FBFC3E1}" destId="{F5A94E6F-7F6F-4DF9-BCBC-0344B9721344}" srcOrd="0" destOrd="0" presId="urn:microsoft.com/office/officeart/2005/8/layout/chevron2"/>
    <dgm:cxn modelId="{0F0A3763-3723-4411-A57A-98760C722D8F}" srcId="{B8B03E76-C70D-4FEB-B25F-BBFACC5078A8}" destId="{5F3FD727-1030-45A9-AC56-83E43FBFC3E1}" srcOrd="1" destOrd="0" parTransId="{C0A22DA5-3884-4BE7-B789-98792D32F2DE}" sibTransId="{882C2EA6-9191-4755-84C1-4FFD7A49E048}"/>
    <dgm:cxn modelId="{64FFF70B-506C-448C-9C85-6ABD302AD2C4}" srcId="{1FCB841B-22B1-4623-ADBF-2B3CDE1F9767}" destId="{1EDEC2C3-8EE0-4927-AB64-72FD282E3BB8}" srcOrd="1" destOrd="0" parTransId="{7A0DB88A-9913-4C79-AF24-0F0BAA03ABFA}" sibTransId="{E0DF04D0-3C25-4659-B875-207829667CE6}"/>
    <dgm:cxn modelId="{BB689907-202C-45AD-B3A2-CDFC6BC6D3FC}" type="presOf" srcId="{F5D0E701-70F6-4152-A867-B97271CA0005}" destId="{A330C55B-7741-43E9-B510-4BA10E71D1DE}" srcOrd="0" destOrd="0" presId="urn:microsoft.com/office/officeart/2005/8/layout/chevron2"/>
    <dgm:cxn modelId="{D68F27E9-2B0E-4EB8-B0F5-E6BB0929FB85}" type="presParOf" srcId="{CEBB3705-F74F-40DC-9B0C-0881CE4ECCD2}" destId="{0A036834-F5CA-47FB-BA24-4CC4F950E76F}" srcOrd="0" destOrd="0" presId="urn:microsoft.com/office/officeart/2005/8/layout/chevron2"/>
    <dgm:cxn modelId="{C805F197-3A8A-443E-8CAA-88F4F59A0DFF}" type="presParOf" srcId="{0A036834-F5CA-47FB-BA24-4CC4F950E76F}" destId="{A3454C7D-CA8C-4BD6-8DAB-2F0C3795FD58}" srcOrd="0" destOrd="0" presId="urn:microsoft.com/office/officeart/2005/8/layout/chevron2"/>
    <dgm:cxn modelId="{3639A468-EE9F-4285-977B-DAC3019DD80A}" type="presParOf" srcId="{0A036834-F5CA-47FB-BA24-4CC4F950E76F}" destId="{FF620BC4-0AB2-46F1-8C0C-48E4422566F4}" srcOrd="1" destOrd="0" presId="urn:microsoft.com/office/officeart/2005/8/layout/chevron2"/>
    <dgm:cxn modelId="{BDEF888F-C43D-43CE-9A04-44F68F66B93C}" type="presParOf" srcId="{CEBB3705-F74F-40DC-9B0C-0881CE4ECCD2}" destId="{C223F7EF-EF99-4BF5-8CBC-41DF996B3509}" srcOrd="1" destOrd="0" presId="urn:microsoft.com/office/officeart/2005/8/layout/chevron2"/>
    <dgm:cxn modelId="{53FBA0A6-9E09-4136-B7E2-24848A8A1495}" type="presParOf" srcId="{CEBB3705-F74F-40DC-9B0C-0881CE4ECCD2}" destId="{C1B69985-7315-4359-A818-E9704D342EE2}" srcOrd="2" destOrd="0" presId="urn:microsoft.com/office/officeart/2005/8/layout/chevron2"/>
    <dgm:cxn modelId="{8A7D5615-9893-437C-9D2F-DEC5FBFDC694}" type="presParOf" srcId="{C1B69985-7315-4359-A818-E9704D342EE2}" destId="{F5A94E6F-7F6F-4DF9-BCBC-0344B9721344}" srcOrd="0" destOrd="0" presId="urn:microsoft.com/office/officeart/2005/8/layout/chevron2"/>
    <dgm:cxn modelId="{B6EC1BFC-F413-43D9-A20C-B3713F8B0D98}" type="presParOf" srcId="{C1B69985-7315-4359-A818-E9704D342EE2}" destId="{F4E2C9BB-F077-4D9D-9AE5-62E1478EB45D}" srcOrd="1" destOrd="0" presId="urn:microsoft.com/office/officeart/2005/8/layout/chevron2"/>
    <dgm:cxn modelId="{5C1C9A35-72D7-451F-89B9-A5F09430C6DC}" type="presParOf" srcId="{CEBB3705-F74F-40DC-9B0C-0881CE4ECCD2}" destId="{0549C32C-85DB-48F1-BDF1-9315D389CB6E}" srcOrd="3" destOrd="0" presId="urn:microsoft.com/office/officeart/2005/8/layout/chevron2"/>
    <dgm:cxn modelId="{624B6577-F1BF-4D97-8CE3-10D7AE109CA2}" type="presParOf" srcId="{CEBB3705-F74F-40DC-9B0C-0881CE4ECCD2}" destId="{96471DD8-EF22-446C-8CE7-E410FC28B838}" srcOrd="4" destOrd="0" presId="urn:microsoft.com/office/officeart/2005/8/layout/chevron2"/>
    <dgm:cxn modelId="{B1843155-9374-4818-B97C-F9DBB09C8685}" type="presParOf" srcId="{96471DD8-EF22-446C-8CE7-E410FC28B838}" destId="{CCAC512F-4E17-4AB6-92E8-7A4F358DC416}" srcOrd="0" destOrd="0" presId="urn:microsoft.com/office/officeart/2005/8/layout/chevron2"/>
    <dgm:cxn modelId="{CFCCD55C-BA21-4F79-B007-F42E6881E831}" type="presParOf" srcId="{96471DD8-EF22-446C-8CE7-E410FC28B838}" destId="{A330C55B-7741-43E9-B510-4BA10E71D1D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b="1" dirty="0">
              <a:solidFill>
                <a:srgbClr val="FF0000"/>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1" spc="-150" dirty="0">
              <a:solidFill>
                <a:srgbClr val="FF0000"/>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t>
        <a:bodyPr/>
        <a:lstStyle/>
        <a:p>
          <a:endParaRPr kumimoji="1" lang="ja-JP" altLang="en-US"/>
        </a:p>
      </dgm:t>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t>
        <a:bodyPr/>
        <a:lstStyle/>
        <a:p>
          <a:endParaRPr kumimoji="1" lang="ja-JP" altLang="en-US"/>
        </a:p>
      </dgm:t>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t>
        <a:bodyPr/>
        <a:lstStyle/>
        <a:p>
          <a:endParaRPr kumimoji="1" lang="ja-JP" altLang="en-US"/>
        </a:p>
      </dgm:t>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t>
        <a:bodyPr/>
        <a:lstStyle/>
        <a:p>
          <a:endParaRPr kumimoji="1" lang="ja-JP" altLang="en-US"/>
        </a:p>
      </dgm:t>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t>
        <a:bodyPr/>
        <a:lstStyle/>
        <a:p>
          <a:endParaRPr kumimoji="1" lang="ja-JP" altLang="en-US"/>
        </a:p>
      </dgm:t>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t>
        <a:bodyPr/>
        <a:lstStyle/>
        <a:p>
          <a:endParaRPr kumimoji="1" lang="ja-JP" altLang="en-US"/>
        </a:p>
      </dgm:t>
    </dgm:pt>
  </dgm:ptLst>
  <dgm:cxnLst>
    <dgm:cxn modelId="{24351E5D-DEA7-4C64-9B7E-B5DE1BD79A4A}" type="presOf" srcId="{0861C690-3F6C-4183-9E4A-EAE7A91CEE71}" destId="{7D7759C8-F61F-41F9-9903-DE9AD1AD9070}"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0ED18E83-8B7B-414C-BDF7-64D8F0D5771F}" srcId="{0861C690-3F6C-4183-9E4A-EAE7A91CEE71}" destId="{13A7F6C0-75F0-4D29-8B64-64ECD5E7AB02}" srcOrd="3" destOrd="0" parTransId="{6C12BD19-9DF4-49C2-A570-8355ECF39180}" sibTransId="{206BE26B-0281-477B-8DDE-390361A2CFA3}"/>
    <dgm:cxn modelId="{D7318701-E0B1-471F-84A2-2FBE18739604}" type="presOf" srcId="{13A7F6C0-75F0-4D29-8B64-64ECD5E7AB02}" destId="{9E18A122-0ECA-4A42-A971-89DF48F6FE1B}"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2926FFE6-54CB-484F-BE08-D2F76C320EA7}" type="presOf" srcId="{46261DA7-B5E5-4538-9A1D-2D830D1A7367}" destId="{54CFA4EE-E04E-4215-8F09-21618A7449C4}"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CA9C5046-15A7-48E2-8447-B1973FE86B43}" type="presOf" srcId="{D0EC1D43-B54D-43B9-86CB-E8F6112554C1}" destId="{ADA18083-85B5-48DC-BE71-5A78FE501EAA}" srcOrd="0" destOrd="0" presId="urn:microsoft.com/office/officeart/2005/8/layout/hProcess9"/>
    <dgm:cxn modelId="{98C3C58A-B8AF-42FE-8FE5-4D8C9733FABD}" srcId="{0861C690-3F6C-4183-9E4A-EAE7A91CEE71}" destId="{3A1C9CB2-0247-4F2C-95D5-7F8D276E8413}" srcOrd="4" destOrd="0" parTransId="{10EB6788-8F1E-4343-95A7-6582FB366FF2}" sibTransId="{DA53E5BF-39C0-448A-9628-32F901F9770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94392D-F912-4015-A821-7E006E8C6C4E}" type="doc">
      <dgm:prSet loTypeId="urn:microsoft.com/office/officeart/2005/8/layout/lProcess2" loCatId="list" qsTypeId="urn:microsoft.com/office/officeart/2005/8/quickstyle/simple3" qsCatId="simple" csTypeId="urn:microsoft.com/office/officeart/2005/8/colors/accent5_2" csCatId="accent5" phldr="1"/>
      <dgm:spPr/>
      <dgm:t>
        <a:bodyPr/>
        <a:lstStyle/>
        <a:p>
          <a:endParaRPr kumimoji="1" lang="ja-JP" altLang="en-US"/>
        </a:p>
      </dgm:t>
    </dgm:pt>
    <dgm:pt modelId="{54BE14DB-7584-4E24-9746-EF2ED2C88E4E}">
      <dgm:prSet phldrT="[テキスト]" custT="1"/>
      <dgm:spPr/>
      <dgm:t>
        <a:bodyPr anchor="ctr"/>
        <a:lstStyle/>
        <a:p>
          <a:r>
            <a:rPr kumimoji="1" lang="ja-JP" altLang="en-US" sz="1200" b="1" u="sng" dirty="0">
              <a:latin typeface="UD デジタル 教科書体 NK-R" panose="02020400000000000000" pitchFamily="18" charset="-128"/>
              <a:ea typeface="UD デジタル 教科書体 NK-R" panose="02020400000000000000" pitchFamily="18" charset="-128"/>
            </a:rPr>
            <a:t>準備期</a:t>
          </a:r>
        </a:p>
      </dgm:t>
    </dgm:pt>
    <dgm:pt modelId="{08B2BF9B-D97F-4CC6-9363-7E05D3293FB1}" type="parTrans" cxnId="{AC167582-6459-41D1-BC49-F29D7BCB58A9}">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5673107E-2D6D-4B87-B668-6B263E2CE855}" type="sibTrans" cxnId="{AC167582-6459-41D1-BC49-F29D7BCB58A9}">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65F8F97C-689E-41C6-A347-BB259B816F34}">
      <dgm:prSet phldrT="[テキスト]" custT="1"/>
      <dgm:spPr/>
      <dgm: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インテーク</a:t>
          </a:r>
          <a:endParaRPr kumimoji="1" lang="en-US" altLang="ja-JP" sz="1000" dirty="0">
            <a:latin typeface="UD デジタル 教科書体 NK-R" panose="02020400000000000000" pitchFamily="18" charset="-128"/>
            <a:ea typeface="UD デジタル 教科書体 NK-R" panose="02020400000000000000" pitchFamily="18" charset="-128"/>
          </a:endParaRPr>
        </a:p>
      </dgm:t>
    </dgm:pt>
    <dgm:pt modelId="{997CD2D1-C94F-4336-995F-D5CCF1015D11}" type="parTrans" cxnId="{60362781-4720-432C-8851-1FCA2476EF90}">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648FEC45-D0C4-4522-BE27-105C5F710DA5}" type="sibTrans" cxnId="{60362781-4720-432C-8851-1FCA2476EF90}">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7DF9D61E-C4E4-4640-AA4C-DC2B9010357A}">
      <dgm:prSet phldrT="[テキスト]" custT="1"/>
      <dgm:spPr/>
      <dgm:t>
        <a:bodyPr/>
        <a:lstStyle/>
        <a:p>
          <a:r>
            <a:rPr kumimoji="1" lang="ja-JP" altLang="en-US" sz="1000" b="0">
              <a:latin typeface="UD デジタル 教科書体 NK-R" panose="02020400000000000000" pitchFamily="18" charset="-128"/>
              <a:ea typeface="UD デジタル 教科書体 NK-R" panose="02020400000000000000" pitchFamily="18" charset="-128"/>
            </a:rPr>
            <a:t>障害のある人の　　　　　アセスメント</a:t>
          </a:r>
          <a:endParaRPr kumimoji="1" lang="ja-JP" altLang="en-US" sz="1000" b="0" dirty="0">
            <a:latin typeface="UD デジタル 教科書体 NK-R" panose="02020400000000000000" pitchFamily="18" charset="-128"/>
            <a:ea typeface="UD デジタル 教科書体 NK-R" panose="02020400000000000000" pitchFamily="18" charset="-128"/>
          </a:endParaRPr>
        </a:p>
      </dgm:t>
    </dgm:pt>
    <dgm:pt modelId="{C021F474-0470-4AA1-825D-EEA6756A4A44}" type="parTrans" cxnId="{AD8C5D33-B7E1-42C2-986F-78C45ACD4DC1}">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509E2BF8-15BD-473D-A28E-6468AFEDEEF2}" type="sibTrans" cxnId="{AD8C5D33-B7E1-42C2-986F-78C45ACD4DC1}">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7796DFAB-6FBD-4A48-A53B-70812B0C26EA}">
      <dgm:prSet phldrT="[テキスト]" custT="1"/>
      <dgm:spPr/>
      <dgm:t>
        <a:bodyPr anchor="ctr"/>
        <a:lstStyle/>
        <a:p>
          <a:r>
            <a:rPr kumimoji="1" lang="ja-JP" altLang="en-US" sz="1200" b="1" u="sng" dirty="0">
              <a:latin typeface="UD デジタル 教科書体 NK-R" panose="02020400000000000000" pitchFamily="18" charset="-128"/>
              <a:ea typeface="UD デジタル 教科書体 NK-R" panose="02020400000000000000" pitchFamily="18" charset="-128"/>
            </a:rPr>
            <a:t>集中支援期</a:t>
          </a:r>
        </a:p>
      </dgm:t>
    </dgm:pt>
    <dgm:pt modelId="{B6C5F350-4693-4235-A213-9C74088EB06D}" type="parTrans" cxnId="{418995EC-A767-4784-ADF1-62AA291FD2FD}">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6DA3611F-4E33-4416-A1A8-BB0291F4C26B}" type="sibTrans" cxnId="{418995EC-A767-4784-ADF1-62AA291FD2FD}">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F390C289-8327-482A-A818-7219FE8FA495}">
      <dgm:prSet phldrT="[テキスト]" custT="1"/>
      <dgm:spPr/>
      <dgm:t>
        <a:bodyPr/>
        <a:lstStyle/>
        <a:p>
          <a:r>
            <a:rPr kumimoji="1" lang="ja-JP" altLang="en-US" sz="1000" b="0">
              <a:latin typeface="UD デジタル 教科書体 NK-R" panose="02020400000000000000" pitchFamily="18" charset="-128"/>
              <a:ea typeface="UD デジタル 教科書体 NK-R" panose="02020400000000000000" pitchFamily="18" charset="-128"/>
            </a:rPr>
            <a:t>仕事の自立支援</a:t>
          </a:r>
          <a:endParaRPr kumimoji="1" lang="ja-JP" altLang="en-US" sz="1000" b="0" dirty="0">
            <a:latin typeface="UD デジタル 教科書体 NK-R" panose="02020400000000000000" pitchFamily="18" charset="-128"/>
            <a:ea typeface="UD デジタル 教科書体 NK-R" panose="02020400000000000000" pitchFamily="18" charset="-128"/>
          </a:endParaRPr>
        </a:p>
      </dgm:t>
    </dgm:pt>
    <dgm:pt modelId="{2D449291-6CB0-49D8-B616-BE64E08B5E96}" type="parTrans" cxnId="{E17C1FB9-BDB9-4321-AE9F-10418C036475}">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FEF77259-2820-4FB2-8146-747F4B4305DA}" type="sibTrans" cxnId="{E17C1FB9-BDB9-4321-AE9F-10418C036475}">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E346CB51-4ED6-4F41-AD4B-20D5C6001A41}">
      <dgm:prSet phldrT="[テキスト]" custT="1"/>
      <dgm:spPr/>
      <dgm:t>
        <a:bodyPr lIns="0" rIns="0"/>
        <a:lstStyle/>
        <a:p>
          <a:r>
            <a:rPr kumimoji="1" lang="ja-JP" altLang="en-US" sz="1000" dirty="0">
              <a:latin typeface="UD デジタル 教科書体 NK-R" panose="02020400000000000000" pitchFamily="18" charset="-128"/>
              <a:ea typeface="UD デジタル 教科書体 NK-R" panose="02020400000000000000" pitchFamily="18" charset="-128"/>
            </a:rPr>
            <a:t>コミュニケーション　　の支援</a:t>
          </a:r>
        </a:p>
      </dgm:t>
    </dgm:pt>
    <dgm:pt modelId="{52A2D5B0-2204-4C29-BF4E-CC1BD81EC8E3}" type="parTrans" cxnId="{A6EA5DCD-8DCF-4CC0-9DE5-E0CA1D080C1E}">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C709DD73-A014-4114-B698-708ACA732F3C}" type="sibTrans" cxnId="{A6EA5DCD-8DCF-4CC0-9DE5-E0CA1D080C1E}">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792D5405-82A9-4D48-B954-207A503EE78D}">
      <dgm:prSet phldrT="[テキスト]" custT="1"/>
      <dgm:spPr/>
      <dgm:t>
        <a:bodyPr anchor="ctr"/>
        <a:lstStyle/>
        <a:p>
          <a:r>
            <a:rPr kumimoji="1" lang="ja-JP" altLang="en-US" sz="1200" b="1" u="sng" dirty="0">
              <a:latin typeface="UD デジタル 教科書体 NK-R" panose="02020400000000000000" pitchFamily="18" charset="-128"/>
              <a:ea typeface="UD デジタル 教科書体 NK-R" panose="02020400000000000000" pitchFamily="18" charset="-128"/>
            </a:rPr>
            <a:t>フェイディング期</a:t>
          </a:r>
        </a:p>
      </dgm:t>
    </dgm:pt>
    <dgm:pt modelId="{F906CA90-D686-48EF-AF3D-FF4CB05F7DB3}" type="parTrans" cxnId="{9C5886DB-D3EF-46E8-A758-72A1A2497DEB}">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4CF21C6B-67A7-45E6-9BD7-D747CB324B4E}" type="sibTrans" cxnId="{9C5886DB-D3EF-46E8-A758-72A1A2497DEB}">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47720799-26AA-4191-A630-54A0910C4850}">
      <dgm:prSet phldrT="[テキスト]" custT="1"/>
      <dgm:spPr/>
      <dgm:t>
        <a:bodyPr/>
        <a:lstStyle/>
        <a:p>
          <a:r>
            <a:rPr kumimoji="1" lang="ja-JP" altLang="en-US" sz="900" dirty="0">
              <a:latin typeface="UD デジタル 教科書体 NK-R" panose="02020400000000000000" pitchFamily="18" charset="-128"/>
              <a:ea typeface="UD デジタル 教科書体 NK-R" panose="02020400000000000000" pitchFamily="18" charset="-128"/>
            </a:rPr>
            <a:t>自尊心や自己達成感の把握</a:t>
          </a:r>
        </a:p>
      </dgm:t>
    </dgm:pt>
    <dgm:pt modelId="{618D2683-07FF-4066-8F7C-288DD4799428}" type="parTrans" cxnId="{7CA3C1CD-346C-479F-8ABD-AFBDBF284181}">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64D09452-925B-494D-B6BC-6D1CDA0548F1}" type="sibTrans" cxnId="{7CA3C1CD-346C-479F-8ABD-AFBDBF284181}">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60DD4975-D631-4795-970F-D5037BC521CC}">
      <dgm:prSet phldrT="[テキスト]" custT="1"/>
      <dgm:spPr/>
      <dgm: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リスク要因の把握</a:t>
          </a:r>
        </a:p>
      </dgm:t>
    </dgm:pt>
    <dgm:pt modelId="{CDB15F63-FC83-49E6-89C3-4460C1B9F8B9}" type="parTrans" cxnId="{3C9C95C2-3431-4D8D-A7F5-1C2FB498792E}">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4AEB1634-6A87-481D-95F0-EE0089C41F97}" type="sibTrans" cxnId="{3C9C95C2-3431-4D8D-A7F5-1C2FB498792E}">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6B595540-60D4-4B60-B17F-EC487381A374}">
      <dgm:prSet custT="1"/>
      <dgm:spPr/>
      <dgm:t>
        <a:bodyPr anchor="ctr"/>
        <a:lstStyle/>
        <a:p>
          <a:r>
            <a:rPr kumimoji="1" lang="ja-JP" altLang="en-US" sz="1200" b="1" u="sng" dirty="0">
              <a:latin typeface="UD デジタル 教科書体 NK-R" panose="02020400000000000000" pitchFamily="18" charset="-128"/>
              <a:ea typeface="UD デジタル 教科書体 NK-R" panose="02020400000000000000" pitchFamily="18" charset="-128"/>
            </a:rPr>
            <a:t>定着支援期</a:t>
          </a:r>
        </a:p>
      </dgm:t>
    </dgm:pt>
    <dgm:pt modelId="{37DD41F6-D2B3-4AD8-A488-32E258E7DB68}" type="parTrans" cxnId="{FC75F012-3AAA-43A5-AE7C-7BC1A4E03CFB}">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CD4AD52C-3D57-4D52-9DB4-28630F95F06B}" type="sibTrans" cxnId="{FC75F012-3AAA-43A5-AE7C-7BC1A4E03CFB}">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4D84C4A4-5450-4683-A0CF-05956351E9D8}">
      <dgm:prSet custT="1"/>
      <dgm:spPr/>
      <dgm: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定期的な状況把握</a:t>
          </a:r>
        </a:p>
      </dgm:t>
    </dgm:pt>
    <dgm:pt modelId="{8460BCF0-025E-4CE9-BE1A-5247C867D19F}" type="parTrans" cxnId="{7D0FC619-9996-48EA-8058-7ACAD30044B6}">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7C8EC45D-6CC5-4174-94CC-EA522B6806DF}" type="sibTrans" cxnId="{7D0FC619-9996-48EA-8058-7ACAD30044B6}">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2273117D-7CE3-49F2-BE08-C97B714FE0DE}">
      <dgm:prSet custT="1"/>
      <dgm:spPr/>
      <dgm: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問題解決のため　　の再介入</a:t>
          </a:r>
        </a:p>
      </dgm:t>
    </dgm:pt>
    <dgm:pt modelId="{FEBB8C7C-B151-4223-9463-22F202E026EE}" type="parTrans" cxnId="{ABB55D31-A312-40A6-BA27-C500FE82256E}">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F3477FF9-011C-45F1-A5D4-7B94A0336759}" type="sibTrans" cxnId="{ABB55D31-A312-40A6-BA27-C500FE82256E}">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8B716D2D-6DD2-4A3B-A825-B28DBAA9757B}">
      <dgm:prSet custT="1"/>
      <dgm:spPr/>
      <dgm:t>
        <a:bodyPr/>
        <a:lstStyle/>
        <a:p>
          <a:r>
            <a:rPr kumimoji="1" lang="ja-JP" altLang="en-US" sz="1000" b="0">
              <a:latin typeface="UD デジタル 教科書体 NK-R" panose="02020400000000000000" pitchFamily="18" charset="-128"/>
              <a:ea typeface="UD デジタル 教科書体 NK-R" panose="02020400000000000000" pitchFamily="18" charset="-128"/>
            </a:rPr>
            <a:t>職場のアセスメント</a:t>
          </a:r>
          <a:endParaRPr kumimoji="1" lang="en-US" altLang="ja-JP" sz="1000" b="0" dirty="0">
            <a:latin typeface="UD デジタル 教科書体 NK-R" panose="02020400000000000000" pitchFamily="18" charset="-128"/>
            <a:ea typeface="UD デジタル 教科書体 NK-R" panose="02020400000000000000" pitchFamily="18" charset="-128"/>
          </a:endParaRPr>
        </a:p>
      </dgm:t>
    </dgm:pt>
    <dgm:pt modelId="{190B299B-EEB0-4C7C-A4BF-90DC7795B16B}" type="parTrans" cxnId="{855F2CE6-15F2-447E-9410-74B588E07854}">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D9E4A7AC-FAF5-4013-B0C4-039D93BD58FD}" type="sibTrans" cxnId="{855F2CE6-15F2-447E-9410-74B588E07854}">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CFF65BEE-4D33-46C0-9B14-9DAACCBE3BBD}">
      <dgm:prSet custT="1"/>
      <dgm:spPr/>
      <dgm: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ジョブマッチング</a:t>
          </a:r>
        </a:p>
      </dgm:t>
    </dgm:pt>
    <dgm:pt modelId="{7097C916-1E50-4C61-8F5C-0B42888D734B}" type="parTrans" cxnId="{8E652EE3-336C-40A9-8140-5F96C67D1FD3}">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9C1A276F-FD59-4937-AA0D-91A059D09BED}" type="sibTrans" cxnId="{8E652EE3-336C-40A9-8140-5F96C67D1FD3}">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6BD3E924-CE00-4723-975C-4C4F78553B38}">
      <dgm:prSet custT="1"/>
      <dgm:spPr/>
      <dgm: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支援計画の作成</a:t>
          </a:r>
        </a:p>
      </dgm:t>
    </dgm:pt>
    <dgm:pt modelId="{B10ECF5C-26E3-4847-891F-CEC31BB49F24}" type="parTrans" cxnId="{758DFB13-9640-4BA5-8D53-77726E84B036}">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1D586C9A-9235-4D23-A1D9-CF6F88431219}" type="sibTrans" cxnId="{758DFB13-9640-4BA5-8D53-77726E84B036}">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32F5179B-CE8F-4F6E-91A7-E9B1AECDF0F4}">
      <dgm:prSet custT="1"/>
      <dgm:spPr/>
      <dgm: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社会性の支援</a:t>
          </a:r>
        </a:p>
      </dgm:t>
    </dgm:pt>
    <dgm:pt modelId="{8C85C1CF-B1BF-4954-ACFD-F1D445C30A1A}" type="parTrans" cxnId="{21CB961E-58FC-4A96-A199-B02DB111973D}">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FC79F1B6-E40D-43CF-B736-A59B4FAA2488}" type="sibTrans" cxnId="{21CB961E-58FC-4A96-A199-B02DB111973D}">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3BE6C95A-3ACE-4BCB-9636-F865B008AB50}">
      <dgm:prSet custT="1"/>
      <dgm:spPr/>
      <dgm:t>
        <a:bodyPr lIns="0" rIns="0"/>
        <a:lstStyle/>
        <a:p>
          <a:r>
            <a:rPr kumimoji="1" lang="ja-JP" altLang="en-US" sz="1000" b="0" dirty="0">
              <a:latin typeface="UD デジタル 教科書体 NK-R" panose="02020400000000000000" pitchFamily="18" charset="-128"/>
              <a:ea typeface="UD デジタル 教科書体 NK-R" panose="02020400000000000000" pitchFamily="18" charset="-128"/>
            </a:rPr>
            <a:t>ナチュラルサポート　の形成</a:t>
          </a:r>
        </a:p>
      </dgm:t>
    </dgm:pt>
    <dgm:pt modelId="{5CCFCB03-703B-44A5-9762-B463D6979566}" type="parTrans" cxnId="{E47D0EBF-ED7B-4B0D-B5D7-D92C994BF4C9}">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317C4E3B-C637-455F-9B4D-81826BDF5E55}" type="sibTrans" cxnId="{E47D0EBF-ED7B-4B0D-B5D7-D92C994BF4C9}">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8A9C970B-6117-4D26-8DA8-E00D6BE039E4}">
      <dgm:prSet custT="1"/>
      <dgm:spPr/>
      <dgm:t>
        <a:bodyPr/>
        <a:lstStyle/>
        <a:p>
          <a:r>
            <a:rPr kumimoji="1" lang="ja-JP" altLang="en-US" sz="1000" dirty="0">
              <a:latin typeface="UD デジタル 教科書体 NK-R" panose="02020400000000000000" pitchFamily="18" charset="-128"/>
              <a:ea typeface="UD デジタル 教科書体 NK-R" panose="02020400000000000000" pitchFamily="18" charset="-128"/>
            </a:rPr>
            <a:t>関係機関との　　　　　　役割分担</a:t>
          </a:r>
        </a:p>
      </dgm:t>
    </dgm:pt>
    <dgm:pt modelId="{C1DB5B3A-C4CD-4015-9518-05AF5A46CF39}" type="parTrans" cxnId="{F23F8C62-B282-4606-86E0-5B307C3168B7}">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721032AE-D6DD-4D34-BDE6-3ACA18F176CD}" type="sibTrans" cxnId="{F23F8C62-B282-4606-86E0-5B307C3168B7}">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5709AF05-E5D9-4385-B7A9-9C28B7895FDB}">
      <dgm:prSet custT="1"/>
      <dgm:spPr/>
      <dgm:t>
        <a:bodyPr lIns="0" rIns="0"/>
        <a:lstStyle/>
        <a:p>
          <a:r>
            <a:rPr kumimoji="1" lang="ja-JP" altLang="en-US" sz="1000" dirty="0">
              <a:latin typeface="UD デジタル 教科書体 NK-R" panose="02020400000000000000" pitchFamily="18" charset="-128"/>
              <a:ea typeface="UD デジタル 教科書体 NK-R" panose="02020400000000000000" pitchFamily="18" charset="-128"/>
            </a:rPr>
            <a:t>フォローアップ計画　　の作成</a:t>
          </a:r>
        </a:p>
      </dgm:t>
    </dgm:pt>
    <dgm:pt modelId="{68CC77BE-0DAB-409E-9DC1-21030C6BA0F8}" type="parTrans" cxnId="{18F113B3-2B9E-470B-ADF5-01C5FA3F91FB}">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05880E76-098A-4E98-93CB-F5B76CEA437A}" type="sibTrans" cxnId="{18F113B3-2B9E-470B-ADF5-01C5FA3F91FB}">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EA7FAFFA-434E-457D-B973-2C5E0098BA95}">
      <dgm:prSet custT="1"/>
      <dgm:spPr/>
      <dgm:t>
        <a:bodyPr lIns="0" rIns="0"/>
        <a:lstStyle/>
        <a:p>
          <a:r>
            <a:rPr kumimoji="1" lang="ja-JP" altLang="en-US" sz="1000" spc="-150" dirty="0">
              <a:latin typeface="UD デジタル 教科書体 NK-R" panose="02020400000000000000" pitchFamily="18" charset="-128"/>
              <a:ea typeface="UD デジタル 教科書体 NK-R" panose="02020400000000000000" pitchFamily="18" charset="-128"/>
            </a:rPr>
            <a:t>キャリアアップ</a:t>
          </a:r>
          <a:r>
            <a:rPr kumimoji="1" lang="ja-JP" altLang="en-US" sz="1000" dirty="0">
              <a:latin typeface="UD デジタル 教科書体 NK-R" panose="02020400000000000000" pitchFamily="18" charset="-128"/>
              <a:ea typeface="UD デジタル 教科書体 NK-R" panose="02020400000000000000" pitchFamily="18" charset="-128"/>
            </a:rPr>
            <a:t>支援・　　　　　　離職支援</a:t>
          </a:r>
        </a:p>
      </dgm:t>
    </dgm:pt>
    <dgm:pt modelId="{C216A0AE-3232-44DB-88E5-808496348389}" type="parTrans" cxnId="{CD1C95A5-07C9-4163-BD20-91A84A678B8B}">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D579C312-892F-44C1-8D35-E59F37138DDD}" type="sibTrans" cxnId="{CD1C95A5-07C9-4163-BD20-91A84A678B8B}">
      <dgm:prSet/>
      <dgm:spPr/>
      <dgm:t>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dgm:t>
    </dgm:pt>
    <dgm:pt modelId="{C81E3D32-3BCA-4663-8781-32CAD281E4C1}">
      <dgm:prSet custT="1"/>
      <dgm:spPr/>
      <dgm:t>
        <a:bodyPr/>
        <a:lstStyle/>
        <a:p>
          <a:r>
            <a:rPr kumimoji="1" lang="ja-JP" altLang="en-US" sz="1000" spc="-150" dirty="0">
              <a:latin typeface="UD デジタル 教科書体 NK-R" panose="02020400000000000000" pitchFamily="18" charset="-128"/>
              <a:ea typeface="UD デジタル 教科書体 NK-R" panose="02020400000000000000" pitchFamily="18" charset="-128"/>
            </a:rPr>
            <a:t>ストレスマネジメント　　　　　　の</a:t>
          </a:r>
          <a:r>
            <a:rPr kumimoji="1" lang="ja-JP" altLang="en-US" sz="1000" dirty="0">
              <a:latin typeface="UD デジタル 教科書体 NK-R" panose="02020400000000000000" pitchFamily="18" charset="-128"/>
              <a:ea typeface="UD デジタル 教科書体 NK-R" panose="02020400000000000000" pitchFamily="18" charset="-128"/>
            </a:rPr>
            <a:t>支援</a:t>
          </a:r>
          <a:endParaRPr kumimoji="1" lang="ja-JP" altLang="en-US" sz="1000" dirty="0"/>
        </a:p>
      </dgm:t>
    </dgm:pt>
    <dgm:pt modelId="{AD941C87-A1AD-45FB-987F-EEF86CD95DD8}" type="parTrans" cxnId="{47CB2D09-A374-4C3E-8521-3DBD11F7EE73}">
      <dgm:prSet/>
      <dgm:spPr/>
      <dgm:t>
        <a:bodyPr/>
        <a:lstStyle/>
        <a:p>
          <a:endParaRPr kumimoji="1" lang="ja-JP" altLang="en-US" sz="900"/>
        </a:p>
      </dgm:t>
    </dgm:pt>
    <dgm:pt modelId="{CF85A229-58EC-473B-9F6B-2736322E840E}" type="sibTrans" cxnId="{47CB2D09-A374-4C3E-8521-3DBD11F7EE73}">
      <dgm:prSet/>
      <dgm:spPr/>
      <dgm:t>
        <a:bodyPr/>
        <a:lstStyle/>
        <a:p>
          <a:endParaRPr kumimoji="1" lang="ja-JP" altLang="en-US" sz="900"/>
        </a:p>
      </dgm:t>
    </dgm:pt>
    <dgm:pt modelId="{7EE274C5-A44B-4EC8-8F03-691FB25BB1C9}" type="pres">
      <dgm:prSet presAssocID="{7994392D-F912-4015-A821-7E006E8C6C4E}" presName="theList" presStyleCnt="0">
        <dgm:presLayoutVars>
          <dgm:dir/>
          <dgm:animLvl val="lvl"/>
          <dgm:resizeHandles val="exact"/>
        </dgm:presLayoutVars>
      </dgm:prSet>
      <dgm:spPr/>
      <dgm:t>
        <a:bodyPr/>
        <a:lstStyle/>
        <a:p>
          <a:endParaRPr kumimoji="1" lang="ja-JP" altLang="en-US"/>
        </a:p>
      </dgm:t>
    </dgm:pt>
    <dgm:pt modelId="{85DEEDBC-D59E-494F-84ED-FFD79F716E03}" type="pres">
      <dgm:prSet presAssocID="{54BE14DB-7584-4E24-9746-EF2ED2C88E4E}" presName="compNode" presStyleCnt="0"/>
      <dgm:spPr/>
    </dgm:pt>
    <dgm:pt modelId="{9270E44F-FBBB-4BD3-B320-A49374DEEFA6}" type="pres">
      <dgm:prSet presAssocID="{54BE14DB-7584-4E24-9746-EF2ED2C88E4E}" presName="aNode" presStyleLbl="bgShp" presStyleIdx="0" presStyleCnt="4" custScaleX="86831"/>
      <dgm:spPr/>
      <dgm:t>
        <a:bodyPr/>
        <a:lstStyle/>
        <a:p>
          <a:endParaRPr kumimoji="1" lang="ja-JP" altLang="en-US"/>
        </a:p>
      </dgm:t>
    </dgm:pt>
    <dgm:pt modelId="{F0D222E3-7806-4A28-83E4-9FA1A5BCE5BF}" type="pres">
      <dgm:prSet presAssocID="{54BE14DB-7584-4E24-9746-EF2ED2C88E4E}" presName="textNode" presStyleLbl="bgShp" presStyleIdx="0" presStyleCnt="4"/>
      <dgm:spPr/>
      <dgm:t>
        <a:bodyPr/>
        <a:lstStyle/>
        <a:p>
          <a:endParaRPr kumimoji="1" lang="ja-JP" altLang="en-US"/>
        </a:p>
      </dgm:t>
    </dgm:pt>
    <dgm:pt modelId="{E6CB4B01-57B9-42BC-8DA8-0099810A7DC8}" type="pres">
      <dgm:prSet presAssocID="{54BE14DB-7584-4E24-9746-EF2ED2C88E4E}" presName="compChildNode" presStyleCnt="0"/>
      <dgm:spPr/>
    </dgm:pt>
    <dgm:pt modelId="{6ACBFC0A-0DFA-4239-82FD-7DA516C556CD}" type="pres">
      <dgm:prSet presAssocID="{54BE14DB-7584-4E24-9746-EF2ED2C88E4E}" presName="theInnerList" presStyleCnt="0"/>
      <dgm:spPr/>
    </dgm:pt>
    <dgm:pt modelId="{0071256F-6933-4B93-B1BB-C10530DF4200}" type="pres">
      <dgm:prSet presAssocID="{65F8F97C-689E-41C6-A347-BB259B816F34}" presName="childNode" presStyleLbl="node1" presStyleIdx="0" presStyleCnt="17" custScaleX="102164">
        <dgm:presLayoutVars>
          <dgm:bulletEnabled val="1"/>
        </dgm:presLayoutVars>
      </dgm:prSet>
      <dgm:spPr/>
      <dgm:t>
        <a:bodyPr/>
        <a:lstStyle/>
        <a:p>
          <a:endParaRPr kumimoji="1" lang="ja-JP" altLang="en-US"/>
        </a:p>
      </dgm:t>
    </dgm:pt>
    <dgm:pt modelId="{7BED6939-2D49-44DC-AEB6-DE107C7F1ADE}" type="pres">
      <dgm:prSet presAssocID="{65F8F97C-689E-41C6-A347-BB259B816F34}" presName="aSpace2" presStyleCnt="0"/>
      <dgm:spPr/>
    </dgm:pt>
    <dgm:pt modelId="{E84D1502-9AD7-4DBC-84EC-F49C9EAC4A18}" type="pres">
      <dgm:prSet presAssocID="{7DF9D61E-C4E4-4640-AA4C-DC2B9010357A}" presName="childNode" presStyleLbl="node1" presStyleIdx="1" presStyleCnt="17" custScaleX="103677">
        <dgm:presLayoutVars>
          <dgm:bulletEnabled val="1"/>
        </dgm:presLayoutVars>
      </dgm:prSet>
      <dgm:spPr/>
      <dgm:t>
        <a:bodyPr/>
        <a:lstStyle/>
        <a:p>
          <a:endParaRPr kumimoji="1" lang="ja-JP" altLang="en-US"/>
        </a:p>
      </dgm:t>
    </dgm:pt>
    <dgm:pt modelId="{D24EA043-1BA0-4B97-BB8A-17FC31FC2CE2}" type="pres">
      <dgm:prSet presAssocID="{7DF9D61E-C4E4-4640-AA4C-DC2B9010357A}" presName="aSpace2" presStyleCnt="0"/>
      <dgm:spPr/>
    </dgm:pt>
    <dgm:pt modelId="{F42ADE42-E135-434A-81F9-62BED0EED487}" type="pres">
      <dgm:prSet presAssocID="{8B716D2D-6DD2-4A3B-A825-B28DBAA9757B}" presName="childNode" presStyleLbl="node1" presStyleIdx="2" presStyleCnt="17" custScaleX="101408">
        <dgm:presLayoutVars>
          <dgm:bulletEnabled val="1"/>
        </dgm:presLayoutVars>
      </dgm:prSet>
      <dgm:spPr/>
      <dgm:t>
        <a:bodyPr/>
        <a:lstStyle/>
        <a:p>
          <a:endParaRPr kumimoji="1" lang="ja-JP" altLang="en-US"/>
        </a:p>
      </dgm:t>
    </dgm:pt>
    <dgm:pt modelId="{047F517C-1148-4128-9E7E-BCBB9FCD4CFA}" type="pres">
      <dgm:prSet presAssocID="{8B716D2D-6DD2-4A3B-A825-B28DBAA9757B}" presName="aSpace2" presStyleCnt="0"/>
      <dgm:spPr/>
    </dgm:pt>
    <dgm:pt modelId="{B2432FE5-7374-4953-90CE-C835424A0A4D}" type="pres">
      <dgm:prSet presAssocID="{CFF65BEE-4D33-46C0-9B14-9DAACCBE3BBD}" presName="childNode" presStyleLbl="node1" presStyleIdx="3" presStyleCnt="17" custScaleX="100651">
        <dgm:presLayoutVars>
          <dgm:bulletEnabled val="1"/>
        </dgm:presLayoutVars>
      </dgm:prSet>
      <dgm:spPr/>
      <dgm:t>
        <a:bodyPr/>
        <a:lstStyle/>
        <a:p>
          <a:endParaRPr kumimoji="1" lang="ja-JP" altLang="en-US"/>
        </a:p>
      </dgm:t>
    </dgm:pt>
    <dgm:pt modelId="{4644D575-EE1E-4350-B67F-2BABC390B606}" type="pres">
      <dgm:prSet presAssocID="{CFF65BEE-4D33-46C0-9B14-9DAACCBE3BBD}" presName="aSpace2" presStyleCnt="0"/>
      <dgm:spPr/>
    </dgm:pt>
    <dgm:pt modelId="{EE84B9FA-5513-4336-B4E0-629F2E534529}" type="pres">
      <dgm:prSet presAssocID="{6BD3E924-CE00-4723-975C-4C4F78553B38}" presName="childNode" presStyleLbl="node1" presStyleIdx="4" presStyleCnt="17" custScaleX="99138">
        <dgm:presLayoutVars>
          <dgm:bulletEnabled val="1"/>
        </dgm:presLayoutVars>
      </dgm:prSet>
      <dgm:spPr/>
      <dgm:t>
        <a:bodyPr/>
        <a:lstStyle/>
        <a:p>
          <a:endParaRPr kumimoji="1" lang="ja-JP" altLang="en-US"/>
        </a:p>
      </dgm:t>
    </dgm:pt>
    <dgm:pt modelId="{59C24B65-E1AC-443A-8A2A-86CB5E17D733}" type="pres">
      <dgm:prSet presAssocID="{54BE14DB-7584-4E24-9746-EF2ED2C88E4E}" presName="aSpace" presStyleCnt="0"/>
      <dgm:spPr/>
    </dgm:pt>
    <dgm:pt modelId="{D5ACD6CE-4DA4-4F91-8320-D91F21F5FACE}" type="pres">
      <dgm:prSet presAssocID="{7796DFAB-6FBD-4A48-A53B-70812B0C26EA}" presName="compNode" presStyleCnt="0"/>
      <dgm:spPr/>
    </dgm:pt>
    <dgm:pt modelId="{F5165624-3089-445B-83B1-1C73301ED34A}" type="pres">
      <dgm:prSet presAssocID="{7796DFAB-6FBD-4A48-A53B-70812B0C26EA}" presName="aNode" presStyleLbl="bgShp" presStyleIdx="1" presStyleCnt="4" custScaleX="87091"/>
      <dgm:spPr/>
      <dgm:t>
        <a:bodyPr/>
        <a:lstStyle/>
        <a:p>
          <a:endParaRPr kumimoji="1" lang="ja-JP" altLang="en-US"/>
        </a:p>
      </dgm:t>
    </dgm:pt>
    <dgm:pt modelId="{317AF6D3-7591-4D35-8349-87DC916EB039}" type="pres">
      <dgm:prSet presAssocID="{7796DFAB-6FBD-4A48-A53B-70812B0C26EA}" presName="textNode" presStyleLbl="bgShp" presStyleIdx="1" presStyleCnt="4"/>
      <dgm:spPr/>
      <dgm:t>
        <a:bodyPr/>
        <a:lstStyle/>
        <a:p>
          <a:endParaRPr kumimoji="1" lang="ja-JP" altLang="en-US"/>
        </a:p>
      </dgm:t>
    </dgm:pt>
    <dgm:pt modelId="{302FC0B7-47D9-4292-9EB1-784DB6EBBD58}" type="pres">
      <dgm:prSet presAssocID="{7796DFAB-6FBD-4A48-A53B-70812B0C26EA}" presName="compChildNode" presStyleCnt="0"/>
      <dgm:spPr/>
    </dgm:pt>
    <dgm:pt modelId="{DABB4147-2417-4781-B93D-95FDBCADCCD3}" type="pres">
      <dgm:prSet presAssocID="{7796DFAB-6FBD-4A48-A53B-70812B0C26EA}" presName="theInnerList" presStyleCnt="0"/>
      <dgm:spPr/>
    </dgm:pt>
    <dgm:pt modelId="{0A81535F-F289-4CF2-9AEE-122FA9007BC9}" type="pres">
      <dgm:prSet presAssocID="{F390C289-8327-482A-A818-7219FE8FA495}" presName="childNode" presStyleLbl="node1" presStyleIdx="5" presStyleCnt="17">
        <dgm:presLayoutVars>
          <dgm:bulletEnabled val="1"/>
        </dgm:presLayoutVars>
      </dgm:prSet>
      <dgm:spPr/>
      <dgm:t>
        <a:bodyPr/>
        <a:lstStyle/>
        <a:p>
          <a:endParaRPr kumimoji="1" lang="ja-JP" altLang="en-US"/>
        </a:p>
      </dgm:t>
    </dgm:pt>
    <dgm:pt modelId="{F082C813-FCC8-4848-B613-03F4A70D8001}" type="pres">
      <dgm:prSet presAssocID="{F390C289-8327-482A-A818-7219FE8FA495}" presName="aSpace2" presStyleCnt="0"/>
      <dgm:spPr/>
    </dgm:pt>
    <dgm:pt modelId="{D2867A33-0CCD-4578-9655-4E64ED1DEAB9}" type="pres">
      <dgm:prSet presAssocID="{E346CB51-4ED6-4F41-AD4B-20D5C6001A41}" presName="childNode" presStyleLbl="node1" presStyleIdx="6" presStyleCnt="17">
        <dgm:presLayoutVars>
          <dgm:bulletEnabled val="1"/>
        </dgm:presLayoutVars>
      </dgm:prSet>
      <dgm:spPr/>
      <dgm:t>
        <a:bodyPr/>
        <a:lstStyle/>
        <a:p>
          <a:endParaRPr kumimoji="1" lang="ja-JP" altLang="en-US"/>
        </a:p>
      </dgm:t>
    </dgm:pt>
    <dgm:pt modelId="{0BF293AE-BE83-42BA-B73C-4CADA677AB50}" type="pres">
      <dgm:prSet presAssocID="{E346CB51-4ED6-4F41-AD4B-20D5C6001A41}" presName="aSpace2" presStyleCnt="0"/>
      <dgm:spPr/>
    </dgm:pt>
    <dgm:pt modelId="{658FC82F-5082-4CD3-9C97-E7786AF10344}" type="pres">
      <dgm:prSet presAssocID="{32F5179B-CE8F-4F6E-91A7-E9B1AECDF0F4}" presName="childNode" presStyleLbl="node1" presStyleIdx="7" presStyleCnt="17">
        <dgm:presLayoutVars>
          <dgm:bulletEnabled val="1"/>
        </dgm:presLayoutVars>
      </dgm:prSet>
      <dgm:spPr/>
      <dgm:t>
        <a:bodyPr/>
        <a:lstStyle/>
        <a:p>
          <a:endParaRPr kumimoji="1" lang="ja-JP" altLang="en-US"/>
        </a:p>
      </dgm:t>
    </dgm:pt>
    <dgm:pt modelId="{37B75CB1-D353-4729-B70C-F1D91DAAB120}" type="pres">
      <dgm:prSet presAssocID="{32F5179B-CE8F-4F6E-91A7-E9B1AECDF0F4}" presName="aSpace2" presStyleCnt="0"/>
      <dgm:spPr/>
    </dgm:pt>
    <dgm:pt modelId="{B3B13251-DAC5-4554-BD01-DE0F39F8AAB1}" type="pres">
      <dgm:prSet presAssocID="{C81E3D32-3BCA-4663-8781-32CAD281E4C1}" presName="childNode" presStyleLbl="node1" presStyleIdx="8" presStyleCnt="17">
        <dgm:presLayoutVars>
          <dgm:bulletEnabled val="1"/>
        </dgm:presLayoutVars>
      </dgm:prSet>
      <dgm:spPr/>
      <dgm:t>
        <a:bodyPr/>
        <a:lstStyle/>
        <a:p>
          <a:endParaRPr kumimoji="1" lang="ja-JP" altLang="en-US"/>
        </a:p>
      </dgm:t>
    </dgm:pt>
    <dgm:pt modelId="{2EC1963A-5AC2-4302-9170-7AFCA965B525}" type="pres">
      <dgm:prSet presAssocID="{C81E3D32-3BCA-4663-8781-32CAD281E4C1}" presName="aSpace2" presStyleCnt="0"/>
      <dgm:spPr/>
    </dgm:pt>
    <dgm:pt modelId="{86356101-58BF-4FD8-AF12-A26B099BD85E}" type="pres">
      <dgm:prSet presAssocID="{3BE6C95A-3ACE-4BCB-9636-F865B008AB50}" presName="childNode" presStyleLbl="node1" presStyleIdx="9" presStyleCnt="17">
        <dgm:presLayoutVars>
          <dgm:bulletEnabled val="1"/>
        </dgm:presLayoutVars>
      </dgm:prSet>
      <dgm:spPr/>
      <dgm:t>
        <a:bodyPr/>
        <a:lstStyle/>
        <a:p>
          <a:endParaRPr kumimoji="1" lang="ja-JP" altLang="en-US"/>
        </a:p>
      </dgm:t>
    </dgm:pt>
    <dgm:pt modelId="{5470BD3D-82A7-4E35-86BC-95D66DBB1119}" type="pres">
      <dgm:prSet presAssocID="{7796DFAB-6FBD-4A48-A53B-70812B0C26EA}" presName="aSpace" presStyleCnt="0"/>
      <dgm:spPr/>
    </dgm:pt>
    <dgm:pt modelId="{6EDBADB2-3A28-4653-B522-7F8B78616467}" type="pres">
      <dgm:prSet presAssocID="{792D5405-82A9-4D48-B954-207A503EE78D}" presName="compNode" presStyleCnt="0"/>
      <dgm:spPr/>
    </dgm:pt>
    <dgm:pt modelId="{1E67C66D-DEDD-4E8E-AB28-D13C8BB6D3EF}" type="pres">
      <dgm:prSet presAssocID="{792D5405-82A9-4D48-B954-207A503EE78D}" presName="aNode" presStyleLbl="bgShp" presStyleIdx="2" presStyleCnt="4" custScaleX="86426" custLinFactNeighborX="306" custLinFactNeighborY="25"/>
      <dgm:spPr/>
      <dgm:t>
        <a:bodyPr/>
        <a:lstStyle/>
        <a:p>
          <a:endParaRPr kumimoji="1" lang="ja-JP" altLang="en-US"/>
        </a:p>
      </dgm:t>
    </dgm:pt>
    <dgm:pt modelId="{3540DC1E-A2FE-44C8-9AE9-0232E9C30E4B}" type="pres">
      <dgm:prSet presAssocID="{792D5405-82A9-4D48-B954-207A503EE78D}" presName="textNode" presStyleLbl="bgShp" presStyleIdx="2" presStyleCnt="4"/>
      <dgm:spPr/>
      <dgm:t>
        <a:bodyPr/>
        <a:lstStyle/>
        <a:p>
          <a:endParaRPr kumimoji="1" lang="ja-JP" altLang="en-US"/>
        </a:p>
      </dgm:t>
    </dgm:pt>
    <dgm:pt modelId="{EFA935CB-DF2F-4677-8A81-3389ABAB9EDE}" type="pres">
      <dgm:prSet presAssocID="{792D5405-82A9-4D48-B954-207A503EE78D}" presName="compChildNode" presStyleCnt="0"/>
      <dgm:spPr/>
    </dgm:pt>
    <dgm:pt modelId="{2F84B53A-09B9-44F9-9BD8-1FD4C0B6A639}" type="pres">
      <dgm:prSet presAssocID="{792D5405-82A9-4D48-B954-207A503EE78D}" presName="theInnerList" presStyleCnt="0"/>
      <dgm:spPr/>
    </dgm:pt>
    <dgm:pt modelId="{A8F1D83B-B906-463F-BDB3-5E279A04AF1B}" type="pres">
      <dgm:prSet presAssocID="{47720799-26AA-4191-A630-54A0910C4850}" presName="childNode" presStyleLbl="node1" presStyleIdx="10" presStyleCnt="17">
        <dgm:presLayoutVars>
          <dgm:bulletEnabled val="1"/>
        </dgm:presLayoutVars>
      </dgm:prSet>
      <dgm:spPr/>
      <dgm:t>
        <a:bodyPr/>
        <a:lstStyle/>
        <a:p>
          <a:endParaRPr kumimoji="1" lang="ja-JP" altLang="en-US"/>
        </a:p>
      </dgm:t>
    </dgm:pt>
    <dgm:pt modelId="{7285ABC4-7AF0-4FC5-8475-2E387B3B4B26}" type="pres">
      <dgm:prSet presAssocID="{47720799-26AA-4191-A630-54A0910C4850}" presName="aSpace2" presStyleCnt="0"/>
      <dgm:spPr/>
    </dgm:pt>
    <dgm:pt modelId="{63D522E4-5F07-4BB6-B98F-790FB1F9A451}" type="pres">
      <dgm:prSet presAssocID="{60DD4975-D631-4795-970F-D5037BC521CC}" presName="childNode" presStyleLbl="node1" presStyleIdx="11" presStyleCnt="17">
        <dgm:presLayoutVars>
          <dgm:bulletEnabled val="1"/>
        </dgm:presLayoutVars>
      </dgm:prSet>
      <dgm:spPr/>
      <dgm:t>
        <a:bodyPr/>
        <a:lstStyle/>
        <a:p>
          <a:endParaRPr kumimoji="1" lang="ja-JP" altLang="en-US"/>
        </a:p>
      </dgm:t>
    </dgm:pt>
    <dgm:pt modelId="{3369B448-7CA2-4A94-8D51-802653E650C2}" type="pres">
      <dgm:prSet presAssocID="{60DD4975-D631-4795-970F-D5037BC521CC}" presName="aSpace2" presStyleCnt="0"/>
      <dgm:spPr/>
    </dgm:pt>
    <dgm:pt modelId="{76EEA0A8-24FC-479D-B50B-C2D92C63B74B}" type="pres">
      <dgm:prSet presAssocID="{8A9C970B-6117-4D26-8DA8-E00D6BE039E4}" presName="childNode" presStyleLbl="node1" presStyleIdx="12" presStyleCnt="17">
        <dgm:presLayoutVars>
          <dgm:bulletEnabled val="1"/>
        </dgm:presLayoutVars>
      </dgm:prSet>
      <dgm:spPr/>
      <dgm:t>
        <a:bodyPr/>
        <a:lstStyle/>
        <a:p>
          <a:endParaRPr kumimoji="1" lang="ja-JP" altLang="en-US"/>
        </a:p>
      </dgm:t>
    </dgm:pt>
    <dgm:pt modelId="{660C0D15-B16B-4B87-8FB7-4054720615FE}" type="pres">
      <dgm:prSet presAssocID="{8A9C970B-6117-4D26-8DA8-E00D6BE039E4}" presName="aSpace2" presStyleCnt="0"/>
      <dgm:spPr/>
    </dgm:pt>
    <dgm:pt modelId="{C282C9A2-7156-4C0E-9212-EC3C60868761}" type="pres">
      <dgm:prSet presAssocID="{5709AF05-E5D9-4385-B7A9-9C28B7895FDB}" presName="childNode" presStyleLbl="node1" presStyleIdx="13" presStyleCnt="17">
        <dgm:presLayoutVars>
          <dgm:bulletEnabled val="1"/>
        </dgm:presLayoutVars>
      </dgm:prSet>
      <dgm:spPr/>
      <dgm:t>
        <a:bodyPr/>
        <a:lstStyle/>
        <a:p>
          <a:endParaRPr kumimoji="1" lang="ja-JP" altLang="en-US"/>
        </a:p>
      </dgm:t>
    </dgm:pt>
    <dgm:pt modelId="{8CD6A9AC-37AE-4336-91FE-DDB8196776DC}" type="pres">
      <dgm:prSet presAssocID="{792D5405-82A9-4D48-B954-207A503EE78D}" presName="aSpace" presStyleCnt="0"/>
      <dgm:spPr/>
    </dgm:pt>
    <dgm:pt modelId="{6819D0D2-3AB8-4998-95B4-2798243D9043}" type="pres">
      <dgm:prSet presAssocID="{6B595540-60D4-4B60-B17F-EC487381A374}" presName="compNode" presStyleCnt="0"/>
      <dgm:spPr/>
    </dgm:pt>
    <dgm:pt modelId="{E9324259-8490-4C0F-A583-148D5559FC8C}" type="pres">
      <dgm:prSet presAssocID="{6B595540-60D4-4B60-B17F-EC487381A374}" presName="aNode" presStyleLbl="bgShp" presStyleIdx="3" presStyleCnt="4" custScaleX="85242"/>
      <dgm:spPr/>
      <dgm:t>
        <a:bodyPr/>
        <a:lstStyle/>
        <a:p>
          <a:endParaRPr kumimoji="1" lang="ja-JP" altLang="en-US"/>
        </a:p>
      </dgm:t>
    </dgm:pt>
    <dgm:pt modelId="{2C1E2C80-FF3D-44ED-B7E3-49CC1635419D}" type="pres">
      <dgm:prSet presAssocID="{6B595540-60D4-4B60-B17F-EC487381A374}" presName="textNode" presStyleLbl="bgShp" presStyleIdx="3" presStyleCnt="4"/>
      <dgm:spPr/>
      <dgm:t>
        <a:bodyPr/>
        <a:lstStyle/>
        <a:p>
          <a:endParaRPr kumimoji="1" lang="ja-JP" altLang="en-US"/>
        </a:p>
      </dgm:t>
    </dgm:pt>
    <dgm:pt modelId="{D7E19A0B-67AB-4707-B520-BC9F349E4C48}" type="pres">
      <dgm:prSet presAssocID="{6B595540-60D4-4B60-B17F-EC487381A374}" presName="compChildNode" presStyleCnt="0"/>
      <dgm:spPr/>
    </dgm:pt>
    <dgm:pt modelId="{51189B92-55DF-435F-8968-82A5BB4114CA}" type="pres">
      <dgm:prSet presAssocID="{6B595540-60D4-4B60-B17F-EC487381A374}" presName="theInnerList" presStyleCnt="0"/>
      <dgm:spPr/>
    </dgm:pt>
    <dgm:pt modelId="{B8CC6DC0-8E71-44E7-9D59-0E06CDB546AC}" type="pres">
      <dgm:prSet presAssocID="{4D84C4A4-5450-4683-A0CF-05956351E9D8}" presName="childNode" presStyleLbl="node1" presStyleIdx="14" presStyleCnt="17">
        <dgm:presLayoutVars>
          <dgm:bulletEnabled val="1"/>
        </dgm:presLayoutVars>
      </dgm:prSet>
      <dgm:spPr/>
      <dgm:t>
        <a:bodyPr/>
        <a:lstStyle/>
        <a:p>
          <a:endParaRPr kumimoji="1" lang="ja-JP" altLang="en-US"/>
        </a:p>
      </dgm:t>
    </dgm:pt>
    <dgm:pt modelId="{64F33E2B-947B-44DB-AE04-9F527C354BA0}" type="pres">
      <dgm:prSet presAssocID="{4D84C4A4-5450-4683-A0CF-05956351E9D8}" presName="aSpace2" presStyleCnt="0"/>
      <dgm:spPr/>
    </dgm:pt>
    <dgm:pt modelId="{D9EBD11D-B43E-40F1-94C7-8F98B8755A1D}" type="pres">
      <dgm:prSet presAssocID="{2273117D-7CE3-49F2-BE08-C97B714FE0DE}" presName="childNode" presStyleLbl="node1" presStyleIdx="15" presStyleCnt="17">
        <dgm:presLayoutVars>
          <dgm:bulletEnabled val="1"/>
        </dgm:presLayoutVars>
      </dgm:prSet>
      <dgm:spPr/>
      <dgm:t>
        <a:bodyPr/>
        <a:lstStyle/>
        <a:p>
          <a:endParaRPr kumimoji="1" lang="ja-JP" altLang="en-US"/>
        </a:p>
      </dgm:t>
    </dgm:pt>
    <dgm:pt modelId="{ED175013-B99E-4BCC-B3AC-08E6F7281827}" type="pres">
      <dgm:prSet presAssocID="{2273117D-7CE3-49F2-BE08-C97B714FE0DE}" presName="aSpace2" presStyleCnt="0"/>
      <dgm:spPr/>
    </dgm:pt>
    <dgm:pt modelId="{3EDB609B-61C2-4089-A4D0-36135095B92C}" type="pres">
      <dgm:prSet presAssocID="{EA7FAFFA-434E-457D-B973-2C5E0098BA95}" presName="childNode" presStyleLbl="node1" presStyleIdx="16" presStyleCnt="17">
        <dgm:presLayoutVars>
          <dgm:bulletEnabled val="1"/>
        </dgm:presLayoutVars>
      </dgm:prSet>
      <dgm:spPr/>
      <dgm:t>
        <a:bodyPr/>
        <a:lstStyle/>
        <a:p>
          <a:endParaRPr kumimoji="1" lang="ja-JP" altLang="en-US"/>
        </a:p>
      </dgm:t>
    </dgm:pt>
  </dgm:ptLst>
  <dgm:cxnLst>
    <dgm:cxn modelId="{A6B74F77-FEBD-4565-A6AC-1716B8139403}" type="presOf" srcId="{6BD3E924-CE00-4723-975C-4C4F78553B38}" destId="{EE84B9FA-5513-4336-B4E0-629F2E534529}" srcOrd="0" destOrd="0" presId="urn:microsoft.com/office/officeart/2005/8/layout/lProcess2"/>
    <dgm:cxn modelId="{FC75F012-3AAA-43A5-AE7C-7BC1A4E03CFB}" srcId="{7994392D-F912-4015-A821-7E006E8C6C4E}" destId="{6B595540-60D4-4B60-B17F-EC487381A374}" srcOrd="3" destOrd="0" parTransId="{37DD41F6-D2B3-4AD8-A488-32E258E7DB68}" sibTransId="{CD4AD52C-3D57-4D52-9DB4-28630F95F06B}"/>
    <dgm:cxn modelId="{B6B0735E-A4D1-46D2-B9B9-24BE4AB73EEA}" type="presOf" srcId="{8A9C970B-6117-4D26-8DA8-E00D6BE039E4}" destId="{76EEA0A8-24FC-479D-B50B-C2D92C63B74B}" srcOrd="0" destOrd="0" presId="urn:microsoft.com/office/officeart/2005/8/layout/lProcess2"/>
    <dgm:cxn modelId="{186E1688-D719-4EAD-B119-7DEFAF65928B}" type="presOf" srcId="{7796DFAB-6FBD-4A48-A53B-70812B0C26EA}" destId="{317AF6D3-7591-4D35-8349-87DC916EB039}" srcOrd="1" destOrd="0" presId="urn:microsoft.com/office/officeart/2005/8/layout/lProcess2"/>
    <dgm:cxn modelId="{D29774CA-41A7-4327-82B4-3782A9A71D02}" type="presOf" srcId="{8B716D2D-6DD2-4A3B-A825-B28DBAA9757B}" destId="{F42ADE42-E135-434A-81F9-62BED0EED487}" srcOrd="0" destOrd="0" presId="urn:microsoft.com/office/officeart/2005/8/layout/lProcess2"/>
    <dgm:cxn modelId="{4903F351-4E19-4D20-B160-2812C93059CE}" type="presOf" srcId="{792D5405-82A9-4D48-B954-207A503EE78D}" destId="{1E67C66D-DEDD-4E8E-AB28-D13C8BB6D3EF}" srcOrd="0" destOrd="0" presId="urn:microsoft.com/office/officeart/2005/8/layout/lProcess2"/>
    <dgm:cxn modelId="{488ED627-6FA4-4DA4-A5D8-5F4449880D42}" type="presOf" srcId="{47720799-26AA-4191-A630-54A0910C4850}" destId="{A8F1D83B-B906-463F-BDB3-5E279A04AF1B}" srcOrd="0" destOrd="0" presId="urn:microsoft.com/office/officeart/2005/8/layout/lProcess2"/>
    <dgm:cxn modelId="{21CB961E-58FC-4A96-A199-B02DB111973D}" srcId="{7796DFAB-6FBD-4A48-A53B-70812B0C26EA}" destId="{32F5179B-CE8F-4F6E-91A7-E9B1AECDF0F4}" srcOrd="2" destOrd="0" parTransId="{8C85C1CF-B1BF-4954-ACFD-F1D445C30A1A}" sibTransId="{FC79F1B6-E40D-43CF-B736-A59B4FAA2488}"/>
    <dgm:cxn modelId="{6A224498-B05B-439C-9C63-C61D6E960F3C}" type="presOf" srcId="{7796DFAB-6FBD-4A48-A53B-70812B0C26EA}" destId="{F5165624-3089-445B-83B1-1C73301ED34A}" srcOrd="0" destOrd="0" presId="urn:microsoft.com/office/officeart/2005/8/layout/lProcess2"/>
    <dgm:cxn modelId="{7CA3C1CD-346C-479F-8ABD-AFBDBF284181}" srcId="{792D5405-82A9-4D48-B954-207A503EE78D}" destId="{47720799-26AA-4191-A630-54A0910C4850}" srcOrd="0" destOrd="0" parTransId="{618D2683-07FF-4066-8F7C-288DD4799428}" sibTransId="{64D09452-925B-494D-B6BC-6D1CDA0548F1}"/>
    <dgm:cxn modelId="{CD1C95A5-07C9-4163-BD20-91A84A678B8B}" srcId="{6B595540-60D4-4B60-B17F-EC487381A374}" destId="{EA7FAFFA-434E-457D-B973-2C5E0098BA95}" srcOrd="2" destOrd="0" parTransId="{C216A0AE-3232-44DB-88E5-808496348389}" sibTransId="{D579C312-892F-44C1-8D35-E59F37138DDD}"/>
    <dgm:cxn modelId="{6B0732E6-64B4-4581-9C73-E1C3725F92D7}" type="presOf" srcId="{32F5179B-CE8F-4F6E-91A7-E9B1AECDF0F4}" destId="{658FC82F-5082-4CD3-9C97-E7786AF10344}" srcOrd="0" destOrd="0" presId="urn:microsoft.com/office/officeart/2005/8/layout/lProcess2"/>
    <dgm:cxn modelId="{60362781-4720-432C-8851-1FCA2476EF90}" srcId="{54BE14DB-7584-4E24-9746-EF2ED2C88E4E}" destId="{65F8F97C-689E-41C6-A347-BB259B816F34}" srcOrd="0" destOrd="0" parTransId="{997CD2D1-C94F-4336-995F-D5CCF1015D11}" sibTransId="{648FEC45-D0C4-4522-BE27-105C5F710DA5}"/>
    <dgm:cxn modelId="{ABB55D31-A312-40A6-BA27-C500FE82256E}" srcId="{6B595540-60D4-4B60-B17F-EC487381A374}" destId="{2273117D-7CE3-49F2-BE08-C97B714FE0DE}" srcOrd="1" destOrd="0" parTransId="{FEBB8C7C-B151-4223-9463-22F202E026EE}" sibTransId="{F3477FF9-011C-45F1-A5D4-7B94A0336759}"/>
    <dgm:cxn modelId="{2AD8321B-16D3-4BAF-A948-79E169E63291}" type="presOf" srcId="{6B595540-60D4-4B60-B17F-EC487381A374}" destId="{2C1E2C80-FF3D-44ED-B7E3-49CC1635419D}" srcOrd="1" destOrd="0" presId="urn:microsoft.com/office/officeart/2005/8/layout/lProcess2"/>
    <dgm:cxn modelId="{758DFB13-9640-4BA5-8D53-77726E84B036}" srcId="{54BE14DB-7584-4E24-9746-EF2ED2C88E4E}" destId="{6BD3E924-CE00-4723-975C-4C4F78553B38}" srcOrd="4" destOrd="0" parTransId="{B10ECF5C-26E3-4847-891F-CEC31BB49F24}" sibTransId="{1D586C9A-9235-4D23-A1D9-CF6F88431219}"/>
    <dgm:cxn modelId="{8E652EE3-336C-40A9-8140-5F96C67D1FD3}" srcId="{54BE14DB-7584-4E24-9746-EF2ED2C88E4E}" destId="{CFF65BEE-4D33-46C0-9B14-9DAACCBE3BBD}" srcOrd="3" destOrd="0" parTransId="{7097C916-1E50-4C61-8F5C-0B42888D734B}" sibTransId="{9C1A276F-FD59-4937-AA0D-91A059D09BED}"/>
    <dgm:cxn modelId="{E1D05D94-D6FB-4AD7-87BF-5E4B46B8BF64}" type="presOf" srcId="{E346CB51-4ED6-4F41-AD4B-20D5C6001A41}" destId="{D2867A33-0CCD-4578-9655-4E64ED1DEAB9}" srcOrd="0" destOrd="0" presId="urn:microsoft.com/office/officeart/2005/8/layout/lProcess2"/>
    <dgm:cxn modelId="{E17C1FB9-BDB9-4321-AE9F-10418C036475}" srcId="{7796DFAB-6FBD-4A48-A53B-70812B0C26EA}" destId="{F390C289-8327-482A-A818-7219FE8FA495}" srcOrd="0" destOrd="0" parTransId="{2D449291-6CB0-49D8-B616-BE64E08B5E96}" sibTransId="{FEF77259-2820-4FB2-8146-747F4B4305DA}"/>
    <dgm:cxn modelId="{855F2CE6-15F2-447E-9410-74B588E07854}" srcId="{54BE14DB-7584-4E24-9746-EF2ED2C88E4E}" destId="{8B716D2D-6DD2-4A3B-A825-B28DBAA9757B}" srcOrd="2" destOrd="0" parTransId="{190B299B-EEB0-4C7C-A4BF-90DC7795B16B}" sibTransId="{D9E4A7AC-FAF5-4013-B0C4-039D93BD58FD}"/>
    <dgm:cxn modelId="{0D2F6B28-37B5-42C0-A0EF-61E94D7314DB}" type="presOf" srcId="{2273117D-7CE3-49F2-BE08-C97B714FE0DE}" destId="{D9EBD11D-B43E-40F1-94C7-8F98B8755A1D}" srcOrd="0" destOrd="0" presId="urn:microsoft.com/office/officeart/2005/8/layout/lProcess2"/>
    <dgm:cxn modelId="{418995EC-A767-4784-ADF1-62AA291FD2FD}" srcId="{7994392D-F912-4015-A821-7E006E8C6C4E}" destId="{7796DFAB-6FBD-4A48-A53B-70812B0C26EA}" srcOrd="1" destOrd="0" parTransId="{B6C5F350-4693-4235-A213-9C74088EB06D}" sibTransId="{6DA3611F-4E33-4416-A1A8-BB0291F4C26B}"/>
    <dgm:cxn modelId="{F23F8C62-B282-4606-86E0-5B307C3168B7}" srcId="{792D5405-82A9-4D48-B954-207A503EE78D}" destId="{8A9C970B-6117-4D26-8DA8-E00D6BE039E4}" srcOrd="2" destOrd="0" parTransId="{C1DB5B3A-C4CD-4015-9518-05AF5A46CF39}" sibTransId="{721032AE-D6DD-4D34-BDE6-3ACA18F176CD}"/>
    <dgm:cxn modelId="{3C9C95C2-3431-4D8D-A7F5-1C2FB498792E}" srcId="{792D5405-82A9-4D48-B954-207A503EE78D}" destId="{60DD4975-D631-4795-970F-D5037BC521CC}" srcOrd="1" destOrd="0" parTransId="{CDB15F63-FC83-49E6-89C3-4460C1B9F8B9}" sibTransId="{4AEB1634-6A87-481D-95F0-EE0089C41F97}"/>
    <dgm:cxn modelId="{014218DE-FA11-4475-B6DC-B8BC2A1820CD}" type="presOf" srcId="{54BE14DB-7584-4E24-9746-EF2ED2C88E4E}" destId="{9270E44F-FBBB-4BD3-B320-A49374DEEFA6}" srcOrd="0" destOrd="0" presId="urn:microsoft.com/office/officeart/2005/8/layout/lProcess2"/>
    <dgm:cxn modelId="{AD8C5D33-B7E1-42C2-986F-78C45ACD4DC1}" srcId="{54BE14DB-7584-4E24-9746-EF2ED2C88E4E}" destId="{7DF9D61E-C4E4-4640-AA4C-DC2B9010357A}" srcOrd="1" destOrd="0" parTransId="{C021F474-0470-4AA1-825D-EEA6756A4A44}" sibTransId="{509E2BF8-15BD-473D-A28E-6468AFEDEEF2}"/>
    <dgm:cxn modelId="{F43C9F76-A00E-41DB-941E-D825AA21B88D}" type="presOf" srcId="{7DF9D61E-C4E4-4640-AA4C-DC2B9010357A}" destId="{E84D1502-9AD7-4DBC-84EC-F49C9EAC4A18}" srcOrd="0" destOrd="0" presId="urn:microsoft.com/office/officeart/2005/8/layout/lProcess2"/>
    <dgm:cxn modelId="{16D4B363-789A-4B3C-A56F-3EE108D2C5B3}" type="presOf" srcId="{60DD4975-D631-4795-970F-D5037BC521CC}" destId="{63D522E4-5F07-4BB6-B98F-790FB1F9A451}" srcOrd="0" destOrd="0" presId="urn:microsoft.com/office/officeart/2005/8/layout/lProcess2"/>
    <dgm:cxn modelId="{0BDD4954-45AA-48C3-8A18-A9C7A6939D95}" type="presOf" srcId="{6B595540-60D4-4B60-B17F-EC487381A374}" destId="{E9324259-8490-4C0F-A583-148D5559FC8C}" srcOrd="0" destOrd="0" presId="urn:microsoft.com/office/officeart/2005/8/layout/lProcess2"/>
    <dgm:cxn modelId="{15CE6B2A-A953-435F-B7C1-4DE130137378}" type="presOf" srcId="{3BE6C95A-3ACE-4BCB-9636-F865B008AB50}" destId="{86356101-58BF-4FD8-AF12-A26B099BD85E}" srcOrd="0" destOrd="0" presId="urn:microsoft.com/office/officeart/2005/8/layout/lProcess2"/>
    <dgm:cxn modelId="{08CD05CA-0E72-421B-99BF-146B6211E4E0}" type="presOf" srcId="{4D84C4A4-5450-4683-A0CF-05956351E9D8}" destId="{B8CC6DC0-8E71-44E7-9D59-0E06CDB546AC}" srcOrd="0" destOrd="0" presId="urn:microsoft.com/office/officeart/2005/8/layout/lProcess2"/>
    <dgm:cxn modelId="{775C82ED-21D1-4A7C-A166-37F6911ADA19}" type="presOf" srcId="{EA7FAFFA-434E-457D-B973-2C5E0098BA95}" destId="{3EDB609B-61C2-4089-A4D0-36135095B92C}" srcOrd="0" destOrd="0" presId="urn:microsoft.com/office/officeart/2005/8/layout/lProcess2"/>
    <dgm:cxn modelId="{65DC80C7-9F38-48A1-8B09-5EE93BABEEB7}" type="presOf" srcId="{792D5405-82A9-4D48-B954-207A503EE78D}" destId="{3540DC1E-A2FE-44C8-9AE9-0232E9C30E4B}" srcOrd="1" destOrd="0" presId="urn:microsoft.com/office/officeart/2005/8/layout/lProcess2"/>
    <dgm:cxn modelId="{AC167582-6459-41D1-BC49-F29D7BCB58A9}" srcId="{7994392D-F912-4015-A821-7E006E8C6C4E}" destId="{54BE14DB-7584-4E24-9746-EF2ED2C88E4E}" srcOrd="0" destOrd="0" parTransId="{08B2BF9B-D97F-4CC6-9363-7E05D3293FB1}" sibTransId="{5673107E-2D6D-4B87-B668-6B263E2CE855}"/>
    <dgm:cxn modelId="{E47D0EBF-ED7B-4B0D-B5D7-D92C994BF4C9}" srcId="{7796DFAB-6FBD-4A48-A53B-70812B0C26EA}" destId="{3BE6C95A-3ACE-4BCB-9636-F865B008AB50}" srcOrd="4" destOrd="0" parTransId="{5CCFCB03-703B-44A5-9762-B463D6979566}" sibTransId="{317C4E3B-C637-455F-9B4D-81826BDF5E55}"/>
    <dgm:cxn modelId="{9C5886DB-D3EF-46E8-A758-72A1A2497DEB}" srcId="{7994392D-F912-4015-A821-7E006E8C6C4E}" destId="{792D5405-82A9-4D48-B954-207A503EE78D}" srcOrd="2" destOrd="0" parTransId="{F906CA90-D686-48EF-AF3D-FF4CB05F7DB3}" sibTransId="{4CF21C6B-67A7-45E6-9BD7-D747CB324B4E}"/>
    <dgm:cxn modelId="{47CB2D09-A374-4C3E-8521-3DBD11F7EE73}" srcId="{7796DFAB-6FBD-4A48-A53B-70812B0C26EA}" destId="{C81E3D32-3BCA-4663-8781-32CAD281E4C1}" srcOrd="3" destOrd="0" parTransId="{AD941C87-A1AD-45FB-987F-EEF86CD95DD8}" sibTransId="{CF85A229-58EC-473B-9F6B-2736322E840E}"/>
    <dgm:cxn modelId="{EFAC8566-EBB9-4021-907D-5B3673462D76}" type="presOf" srcId="{5709AF05-E5D9-4385-B7A9-9C28B7895FDB}" destId="{C282C9A2-7156-4C0E-9212-EC3C60868761}" srcOrd="0" destOrd="0" presId="urn:microsoft.com/office/officeart/2005/8/layout/lProcess2"/>
    <dgm:cxn modelId="{FD5577AD-BE1B-4578-B4EC-E524C73F58F6}" type="presOf" srcId="{CFF65BEE-4D33-46C0-9B14-9DAACCBE3BBD}" destId="{B2432FE5-7374-4953-90CE-C835424A0A4D}" srcOrd="0" destOrd="0" presId="urn:microsoft.com/office/officeart/2005/8/layout/lProcess2"/>
    <dgm:cxn modelId="{D2C89976-5817-4562-A2F9-F180851B4B1D}" type="presOf" srcId="{F390C289-8327-482A-A818-7219FE8FA495}" destId="{0A81535F-F289-4CF2-9AEE-122FA9007BC9}" srcOrd="0" destOrd="0" presId="urn:microsoft.com/office/officeart/2005/8/layout/lProcess2"/>
    <dgm:cxn modelId="{7D0FC619-9996-48EA-8058-7ACAD30044B6}" srcId="{6B595540-60D4-4B60-B17F-EC487381A374}" destId="{4D84C4A4-5450-4683-A0CF-05956351E9D8}" srcOrd="0" destOrd="0" parTransId="{8460BCF0-025E-4CE9-BE1A-5247C867D19F}" sibTransId="{7C8EC45D-6CC5-4174-94CC-EA522B6806DF}"/>
    <dgm:cxn modelId="{0432AC0C-AF2C-4746-A4F9-ED73BAB8E245}" type="presOf" srcId="{C81E3D32-3BCA-4663-8781-32CAD281E4C1}" destId="{B3B13251-DAC5-4554-BD01-DE0F39F8AAB1}" srcOrd="0" destOrd="0" presId="urn:microsoft.com/office/officeart/2005/8/layout/lProcess2"/>
    <dgm:cxn modelId="{70293280-BD0A-46CB-B42C-A316837E2708}" type="presOf" srcId="{7994392D-F912-4015-A821-7E006E8C6C4E}" destId="{7EE274C5-A44B-4EC8-8F03-691FB25BB1C9}" srcOrd="0" destOrd="0" presId="urn:microsoft.com/office/officeart/2005/8/layout/lProcess2"/>
    <dgm:cxn modelId="{96503963-02DA-4747-B99E-72A1329F9F08}" type="presOf" srcId="{65F8F97C-689E-41C6-A347-BB259B816F34}" destId="{0071256F-6933-4B93-B1BB-C10530DF4200}" srcOrd="0" destOrd="0" presId="urn:microsoft.com/office/officeart/2005/8/layout/lProcess2"/>
    <dgm:cxn modelId="{18F113B3-2B9E-470B-ADF5-01C5FA3F91FB}" srcId="{792D5405-82A9-4D48-B954-207A503EE78D}" destId="{5709AF05-E5D9-4385-B7A9-9C28B7895FDB}" srcOrd="3" destOrd="0" parTransId="{68CC77BE-0DAB-409E-9DC1-21030C6BA0F8}" sibTransId="{05880E76-098A-4E98-93CB-F5B76CEA437A}"/>
    <dgm:cxn modelId="{16FF9083-7F33-44E8-9218-90CF93D90A8A}" type="presOf" srcId="{54BE14DB-7584-4E24-9746-EF2ED2C88E4E}" destId="{F0D222E3-7806-4A28-83E4-9FA1A5BCE5BF}" srcOrd="1" destOrd="0" presId="urn:microsoft.com/office/officeart/2005/8/layout/lProcess2"/>
    <dgm:cxn modelId="{A6EA5DCD-8DCF-4CC0-9DE5-E0CA1D080C1E}" srcId="{7796DFAB-6FBD-4A48-A53B-70812B0C26EA}" destId="{E346CB51-4ED6-4F41-AD4B-20D5C6001A41}" srcOrd="1" destOrd="0" parTransId="{52A2D5B0-2204-4C29-BF4E-CC1BD81EC8E3}" sibTransId="{C709DD73-A014-4114-B698-708ACA732F3C}"/>
    <dgm:cxn modelId="{D7B51492-737F-410E-AF5B-1B5AB0234E82}" type="presParOf" srcId="{7EE274C5-A44B-4EC8-8F03-691FB25BB1C9}" destId="{85DEEDBC-D59E-494F-84ED-FFD79F716E03}" srcOrd="0" destOrd="0" presId="urn:microsoft.com/office/officeart/2005/8/layout/lProcess2"/>
    <dgm:cxn modelId="{23D76488-CF20-4EC4-B1F1-D3977FC20352}" type="presParOf" srcId="{85DEEDBC-D59E-494F-84ED-FFD79F716E03}" destId="{9270E44F-FBBB-4BD3-B320-A49374DEEFA6}" srcOrd="0" destOrd="0" presId="urn:microsoft.com/office/officeart/2005/8/layout/lProcess2"/>
    <dgm:cxn modelId="{C2763182-AFE3-46A3-96B2-C63F3F374EC2}" type="presParOf" srcId="{85DEEDBC-D59E-494F-84ED-FFD79F716E03}" destId="{F0D222E3-7806-4A28-83E4-9FA1A5BCE5BF}" srcOrd="1" destOrd="0" presId="urn:microsoft.com/office/officeart/2005/8/layout/lProcess2"/>
    <dgm:cxn modelId="{DC186F71-5057-4172-AB31-69016FFFA1F2}" type="presParOf" srcId="{85DEEDBC-D59E-494F-84ED-FFD79F716E03}" destId="{E6CB4B01-57B9-42BC-8DA8-0099810A7DC8}" srcOrd="2" destOrd="0" presId="urn:microsoft.com/office/officeart/2005/8/layout/lProcess2"/>
    <dgm:cxn modelId="{FD732E64-B97F-461A-8095-6AD34CDC89C5}" type="presParOf" srcId="{E6CB4B01-57B9-42BC-8DA8-0099810A7DC8}" destId="{6ACBFC0A-0DFA-4239-82FD-7DA516C556CD}" srcOrd="0" destOrd="0" presId="urn:microsoft.com/office/officeart/2005/8/layout/lProcess2"/>
    <dgm:cxn modelId="{D4B0D6F8-C7F6-4CC1-B5A9-23D50ADB322A}" type="presParOf" srcId="{6ACBFC0A-0DFA-4239-82FD-7DA516C556CD}" destId="{0071256F-6933-4B93-B1BB-C10530DF4200}" srcOrd="0" destOrd="0" presId="urn:microsoft.com/office/officeart/2005/8/layout/lProcess2"/>
    <dgm:cxn modelId="{EE91F5CF-EFAB-490A-BCEB-361974E6227F}" type="presParOf" srcId="{6ACBFC0A-0DFA-4239-82FD-7DA516C556CD}" destId="{7BED6939-2D49-44DC-AEB6-DE107C7F1ADE}" srcOrd="1" destOrd="0" presId="urn:microsoft.com/office/officeart/2005/8/layout/lProcess2"/>
    <dgm:cxn modelId="{C1DC100F-4E11-434C-BF7F-66FB3A421DE6}" type="presParOf" srcId="{6ACBFC0A-0DFA-4239-82FD-7DA516C556CD}" destId="{E84D1502-9AD7-4DBC-84EC-F49C9EAC4A18}" srcOrd="2" destOrd="0" presId="urn:microsoft.com/office/officeart/2005/8/layout/lProcess2"/>
    <dgm:cxn modelId="{41185957-32A6-44BB-B97F-02939CF14BA3}" type="presParOf" srcId="{6ACBFC0A-0DFA-4239-82FD-7DA516C556CD}" destId="{D24EA043-1BA0-4B97-BB8A-17FC31FC2CE2}" srcOrd="3" destOrd="0" presId="urn:microsoft.com/office/officeart/2005/8/layout/lProcess2"/>
    <dgm:cxn modelId="{F27F6343-422F-4BAB-8DFE-B191A0234327}" type="presParOf" srcId="{6ACBFC0A-0DFA-4239-82FD-7DA516C556CD}" destId="{F42ADE42-E135-434A-81F9-62BED0EED487}" srcOrd="4" destOrd="0" presId="urn:microsoft.com/office/officeart/2005/8/layout/lProcess2"/>
    <dgm:cxn modelId="{89B9E15B-4B4C-4CC1-96C7-C7E278761323}" type="presParOf" srcId="{6ACBFC0A-0DFA-4239-82FD-7DA516C556CD}" destId="{047F517C-1148-4128-9E7E-BCBB9FCD4CFA}" srcOrd="5" destOrd="0" presId="urn:microsoft.com/office/officeart/2005/8/layout/lProcess2"/>
    <dgm:cxn modelId="{A259CD3B-9FF8-4295-A3E9-1DC05E9243D8}" type="presParOf" srcId="{6ACBFC0A-0DFA-4239-82FD-7DA516C556CD}" destId="{B2432FE5-7374-4953-90CE-C835424A0A4D}" srcOrd="6" destOrd="0" presId="urn:microsoft.com/office/officeart/2005/8/layout/lProcess2"/>
    <dgm:cxn modelId="{CC49F597-BAC8-4554-ADAB-59C0ED13579C}" type="presParOf" srcId="{6ACBFC0A-0DFA-4239-82FD-7DA516C556CD}" destId="{4644D575-EE1E-4350-B67F-2BABC390B606}" srcOrd="7" destOrd="0" presId="urn:microsoft.com/office/officeart/2005/8/layout/lProcess2"/>
    <dgm:cxn modelId="{D73E58CF-F9E6-46A0-A932-B371291E0495}" type="presParOf" srcId="{6ACBFC0A-0DFA-4239-82FD-7DA516C556CD}" destId="{EE84B9FA-5513-4336-B4E0-629F2E534529}" srcOrd="8" destOrd="0" presId="urn:microsoft.com/office/officeart/2005/8/layout/lProcess2"/>
    <dgm:cxn modelId="{F49A8310-3C1B-46CE-A9CF-769772BB112E}" type="presParOf" srcId="{7EE274C5-A44B-4EC8-8F03-691FB25BB1C9}" destId="{59C24B65-E1AC-443A-8A2A-86CB5E17D733}" srcOrd="1" destOrd="0" presId="urn:microsoft.com/office/officeart/2005/8/layout/lProcess2"/>
    <dgm:cxn modelId="{41B0F1A5-1967-484E-BAC3-950B802FFB64}" type="presParOf" srcId="{7EE274C5-A44B-4EC8-8F03-691FB25BB1C9}" destId="{D5ACD6CE-4DA4-4F91-8320-D91F21F5FACE}" srcOrd="2" destOrd="0" presId="urn:microsoft.com/office/officeart/2005/8/layout/lProcess2"/>
    <dgm:cxn modelId="{E9C552CF-D776-4628-BDEB-1333A624D72A}" type="presParOf" srcId="{D5ACD6CE-4DA4-4F91-8320-D91F21F5FACE}" destId="{F5165624-3089-445B-83B1-1C73301ED34A}" srcOrd="0" destOrd="0" presId="urn:microsoft.com/office/officeart/2005/8/layout/lProcess2"/>
    <dgm:cxn modelId="{12CA82B9-F35D-48D1-A5E7-23232C434EEE}" type="presParOf" srcId="{D5ACD6CE-4DA4-4F91-8320-D91F21F5FACE}" destId="{317AF6D3-7591-4D35-8349-87DC916EB039}" srcOrd="1" destOrd="0" presId="urn:microsoft.com/office/officeart/2005/8/layout/lProcess2"/>
    <dgm:cxn modelId="{E315D046-37F5-4FE5-BCB8-21D3E99550B3}" type="presParOf" srcId="{D5ACD6CE-4DA4-4F91-8320-D91F21F5FACE}" destId="{302FC0B7-47D9-4292-9EB1-784DB6EBBD58}" srcOrd="2" destOrd="0" presId="urn:microsoft.com/office/officeart/2005/8/layout/lProcess2"/>
    <dgm:cxn modelId="{965BA00E-2F0A-4FA8-8A49-6568ABFAAEA2}" type="presParOf" srcId="{302FC0B7-47D9-4292-9EB1-784DB6EBBD58}" destId="{DABB4147-2417-4781-B93D-95FDBCADCCD3}" srcOrd="0" destOrd="0" presId="urn:microsoft.com/office/officeart/2005/8/layout/lProcess2"/>
    <dgm:cxn modelId="{CA63AA52-407C-48D4-8DAC-CB8C378767CA}" type="presParOf" srcId="{DABB4147-2417-4781-B93D-95FDBCADCCD3}" destId="{0A81535F-F289-4CF2-9AEE-122FA9007BC9}" srcOrd="0" destOrd="0" presId="urn:microsoft.com/office/officeart/2005/8/layout/lProcess2"/>
    <dgm:cxn modelId="{0E87F669-0BE6-447C-B2A2-915655BE5B50}" type="presParOf" srcId="{DABB4147-2417-4781-B93D-95FDBCADCCD3}" destId="{F082C813-FCC8-4848-B613-03F4A70D8001}" srcOrd="1" destOrd="0" presId="urn:microsoft.com/office/officeart/2005/8/layout/lProcess2"/>
    <dgm:cxn modelId="{A3533AFE-BF53-4964-A0FA-60D04F1A2840}" type="presParOf" srcId="{DABB4147-2417-4781-B93D-95FDBCADCCD3}" destId="{D2867A33-0CCD-4578-9655-4E64ED1DEAB9}" srcOrd="2" destOrd="0" presId="urn:microsoft.com/office/officeart/2005/8/layout/lProcess2"/>
    <dgm:cxn modelId="{9FF4EE34-72B9-4919-8074-6727B337DCEF}" type="presParOf" srcId="{DABB4147-2417-4781-B93D-95FDBCADCCD3}" destId="{0BF293AE-BE83-42BA-B73C-4CADA677AB50}" srcOrd="3" destOrd="0" presId="urn:microsoft.com/office/officeart/2005/8/layout/lProcess2"/>
    <dgm:cxn modelId="{6D360ABB-7F70-4817-BBCC-B8545A7627A6}" type="presParOf" srcId="{DABB4147-2417-4781-B93D-95FDBCADCCD3}" destId="{658FC82F-5082-4CD3-9C97-E7786AF10344}" srcOrd="4" destOrd="0" presId="urn:microsoft.com/office/officeart/2005/8/layout/lProcess2"/>
    <dgm:cxn modelId="{31481FD9-D5AB-4400-B077-9301BBD1BF70}" type="presParOf" srcId="{DABB4147-2417-4781-B93D-95FDBCADCCD3}" destId="{37B75CB1-D353-4729-B70C-F1D91DAAB120}" srcOrd="5" destOrd="0" presId="urn:microsoft.com/office/officeart/2005/8/layout/lProcess2"/>
    <dgm:cxn modelId="{DD1878E0-8B8C-4025-809C-D439341138ED}" type="presParOf" srcId="{DABB4147-2417-4781-B93D-95FDBCADCCD3}" destId="{B3B13251-DAC5-4554-BD01-DE0F39F8AAB1}" srcOrd="6" destOrd="0" presId="urn:microsoft.com/office/officeart/2005/8/layout/lProcess2"/>
    <dgm:cxn modelId="{424ED87B-B311-4841-875C-45CF1FDDED4E}" type="presParOf" srcId="{DABB4147-2417-4781-B93D-95FDBCADCCD3}" destId="{2EC1963A-5AC2-4302-9170-7AFCA965B525}" srcOrd="7" destOrd="0" presId="urn:microsoft.com/office/officeart/2005/8/layout/lProcess2"/>
    <dgm:cxn modelId="{8AA3F5EF-7878-4B39-A04F-F2C66FA5F2CB}" type="presParOf" srcId="{DABB4147-2417-4781-B93D-95FDBCADCCD3}" destId="{86356101-58BF-4FD8-AF12-A26B099BD85E}" srcOrd="8" destOrd="0" presId="urn:microsoft.com/office/officeart/2005/8/layout/lProcess2"/>
    <dgm:cxn modelId="{78B0D6EA-15DB-4D1E-B6D9-23C1DAB968A4}" type="presParOf" srcId="{7EE274C5-A44B-4EC8-8F03-691FB25BB1C9}" destId="{5470BD3D-82A7-4E35-86BC-95D66DBB1119}" srcOrd="3" destOrd="0" presId="urn:microsoft.com/office/officeart/2005/8/layout/lProcess2"/>
    <dgm:cxn modelId="{D48CF462-7777-4095-B5B7-66977A4442FF}" type="presParOf" srcId="{7EE274C5-A44B-4EC8-8F03-691FB25BB1C9}" destId="{6EDBADB2-3A28-4653-B522-7F8B78616467}" srcOrd="4" destOrd="0" presId="urn:microsoft.com/office/officeart/2005/8/layout/lProcess2"/>
    <dgm:cxn modelId="{DDA6A2F6-344A-4482-96DF-D0993A912B88}" type="presParOf" srcId="{6EDBADB2-3A28-4653-B522-7F8B78616467}" destId="{1E67C66D-DEDD-4E8E-AB28-D13C8BB6D3EF}" srcOrd="0" destOrd="0" presId="urn:microsoft.com/office/officeart/2005/8/layout/lProcess2"/>
    <dgm:cxn modelId="{4F7FE1B8-D65F-4B4E-A5B7-15B83CF0B59D}" type="presParOf" srcId="{6EDBADB2-3A28-4653-B522-7F8B78616467}" destId="{3540DC1E-A2FE-44C8-9AE9-0232E9C30E4B}" srcOrd="1" destOrd="0" presId="urn:microsoft.com/office/officeart/2005/8/layout/lProcess2"/>
    <dgm:cxn modelId="{9BDC3F70-4FB9-4656-9729-D8DE9C220F74}" type="presParOf" srcId="{6EDBADB2-3A28-4653-B522-7F8B78616467}" destId="{EFA935CB-DF2F-4677-8A81-3389ABAB9EDE}" srcOrd="2" destOrd="0" presId="urn:microsoft.com/office/officeart/2005/8/layout/lProcess2"/>
    <dgm:cxn modelId="{3FD4F838-CD7A-4864-8999-51344DEB46D9}" type="presParOf" srcId="{EFA935CB-DF2F-4677-8A81-3389ABAB9EDE}" destId="{2F84B53A-09B9-44F9-9BD8-1FD4C0B6A639}" srcOrd="0" destOrd="0" presId="urn:microsoft.com/office/officeart/2005/8/layout/lProcess2"/>
    <dgm:cxn modelId="{4F0A3249-42CC-4B30-966F-C959E280398B}" type="presParOf" srcId="{2F84B53A-09B9-44F9-9BD8-1FD4C0B6A639}" destId="{A8F1D83B-B906-463F-BDB3-5E279A04AF1B}" srcOrd="0" destOrd="0" presId="urn:microsoft.com/office/officeart/2005/8/layout/lProcess2"/>
    <dgm:cxn modelId="{7913CB0F-3FF8-4433-B6AA-325137D20107}" type="presParOf" srcId="{2F84B53A-09B9-44F9-9BD8-1FD4C0B6A639}" destId="{7285ABC4-7AF0-4FC5-8475-2E387B3B4B26}" srcOrd="1" destOrd="0" presId="urn:microsoft.com/office/officeart/2005/8/layout/lProcess2"/>
    <dgm:cxn modelId="{1125EBDD-7BD5-4E5E-80B8-2F4F62D44AEC}" type="presParOf" srcId="{2F84B53A-09B9-44F9-9BD8-1FD4C0B6A639}" destId="{63D522E4-5F07-4BB6-B98F-790FB1F9A451}" srcOrd="2" destOrd="0" presId="urn:microsoft.com/office/officeart/2005/8/layout/lProcess2"/>
    <dgm:cxn modelId="{F498625D-97CD-4403-A6D5-36E88DB8657A}" type="presParOf" srcId="{2F84B53A-09B9-44F9-9BD8-1FD4C0B6A639}" destId="{3369B448-7CA2-4A94-8D51-802653E650C2}" srcOrd="3" destOrd="0" presId="urn:microsoft.com/office/officeart/2005/8/layout/lProcess2"/>
    <dgm:cxn modelId="{0F538DB2-D22D-4139-8FFE-AC91535E9BA7}" type="presParOf" srcId="{2F84B53A-09B9-44F9-9BD8-1FD4C0B6A639}" destId="{76EEA0A8-24FC-479D-B50B-C2D92C63B74B}" srcOrd="4" destOrd="0" presId="urn:microsoft.com/office/officeart/2005/8/layout/lProcess2"/>
    <dgm:cxn modelId="{F9AE24D4-2DE6-4372-B915-78C7484B8000}" type="presParOf" srcId="{2F84B53A-09B9-44F9-9BD8-1FD4C0B6A639}" destId="{660C0D15-B16B-4B87-8FB7-4054720615FE}" srcOrd="5" destOrd="0" presId="urn:microsoft.com/office/officeart/2005/8/layout/lProcess2"/>
    <dgm:cxn modelId="{9906EBB7-07A3-4EEB-AF44-55C13896B512}" type="presParOf" srcId="{2F84B53A-09B9-44F9-9BD8-1FD4C0B6A639}" destId="{C282C9A2-7156-4C0E-9212-EC3C60868761}" srcOrd="6" destOrd="0" presId="urn:microsoft.com/office/officeart/2005/8/layout/lProcess2"/>
    <dgm:cxn modelId="{3BB93A2C-A08D-4A3C-99FD-4028A13BBB47}" type="presParOf" srcId="{7EE274C5-A44B-4EC8-8F03-691FB25BB1C9}" destId="{8CD6A9AC-37AE-4336-91FE-DDB8196776DC}" srcOrd="5" destOrd="0" presId="urn:microsoft.com/office/officeart/2005/8/layout/lProcess2"/>
    <dgm:cxn modelId="{0FA84EDF-0AF7-4B43-A630-6D9569F58518}" type="presParOf" srcId="{7EE274C5-A44B-4EC8-8F03-691FB25BB1C9}" destId="{6819D0D2-3AB8-4998-95B4-2798243D9043}" srcOrd="6" destOrd="0" presId="urn:microsoft.com/office/officeart/2005/8/layout/lProcess2"/>
    <dgm:cxn modelId="{75121877-1F70-4010-B2CB-C9DE9BE51870}" type="presParOf" srcId="{6819D0D2-3AB8-4998-95B4-2798243D9043}" destId="{E9324259-8490-4C0F-A583-148D5559FC8C}" srcOrd="0" destOrd="0" presId="urn:microsoft.com/office/officeart/2005/8/layout/lProcess2"/>
    <dgm:cxn modelId="{F6D75BBA-0C29-4D68-AB35-7985B30CFC2C}" type="presParOf" srcId="{6819D0D2-3AB8-4998-95B4-2798243D9043}" destId="{2C1E2C80-FF3D-44ED-B7E3-49CC1635419D}" srcOrd="1" destOrd="0" presId="urn:microsoft.com/office/officeart/2005/8/layout/lProcess2"/>
    <dgm:cxn modelId="{CFC45F75-2399-47AE-AFD1-0B1C2F1E3CEE}" type="presParOf" srcId="{6819D0D2-3AB8-4998-95B4-2798243D9043}" destId="{D7E19A0B-67AB-4707-B520-BC9F349E4C48}" srcOrd="2" destOrd="0" presId="urn:microsoft.com/office/officeart/2005/8/layout/lProcess2"/>
    <dgm:cxn modelId="{DCCC0A02-E06C-481E-8F9B-073DDFA2A5E3}" type="presParOf" srcId="{D7E19A0B-67AB-4707-B520-BC9F349E4C48}" destId="{51189B92-55DF-435F-8968-82A5BB4114CA}" srcOrd="0" destOrd="0" presId="urn:microsoft.com/office/officeart/2005/8/layout/lProcess2"/>
    <dgm:cxn modelId="{ACC2A6E6-2D12-47EA-B286-05E67AEB92AE}" type="presParOf" srcId="{51189B92-55DF-435F-8968-82A5BB4114CA}" destId="{B8CC6DC0-8E71-44E7-9D59-0E06CDB546AC}" srcOrd="0" destOrd="0" presId="urn:microsoft.com/office/officeart/2005/8/layout/lProcess2"/>
    <dgm:cxn modelId="{0FDDE0BD-1965-4B49-B0D1-8473A22EAB95}" type="presParOf" srcId="{51189B92-55DF-435F-8968-82A5BB4114CA}" destId="{64F33E2B-947B-44DB-AE04-9F527C354BA0}" srcOrd="1" destOrd="0" presId="urn:microsoft.com/office/officeart/2005/8/layout/lProcess2"/>
    <dgm:cxn modelId="{EC0FEEE7-8D1C-46C6-A310-DDE8181CD44E}" type="presParOf" srcId="{51189B92-55DF-435F-8968-82A5BB4114CA}" destId="{D9EBD11D-B43E-40F1-94C7-8F98B8755A1D}" srcOrd="2" destOrd="0" presId="urn:microsoft.com/office/officeart/2005/8/layout/lProcess2"/>
    <dgm:cxn modelId="{562F0819-DE30-4DD0-9E56-AC9BEC2C0632}" type="presParOf" srcId="{51189B92-55DF-435F-8968-82A5BB4114CA}" destId="{ED175013-B99E-4BCC-B3AC-08E6F7281827}" srcOrd="3" destOrd="0" presId="urn:microsoft.com/office/officeart/2005/8/layout/lProcess2"/>
    <dgm:cxn modelId="{5408C9C6-24FC-4D45-892D-0D44A880081E}" type="presParOf" srcId="{51189B92-55DF-435F-8968-82A5BB4114CA}" destId="{3EDB609B-61C2-4089-A4D0-36135095B92C}"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039F16-8A29-4884-ABED-6F78A8AF1116}" type="doc">
      <dgm:prSet loTypeId="urn:microsoft.com/office/officeart/2005/8/layout/vList4" loCatId="list" qsTypeId="urn:microsoft.com/office/officeart/2005/8/quickstyle/simple3" qsCatId="simple" csTypeId="urn:microsoft.com/office/officeart/2005/8/colors/accent1_1" csCatId="accent1" phldr="1"/>
      <dgm:spPr/>
      <dgm:t>
        <a:bodyPr/>
        <a:lstStyle/>
        <a:p>
          <a:endParaRPr kumimoji="1" lang="ja-JP" altLang="en-US"/>
        </a:p>
      </dgm:t>
    </dgm:pt>
    <dgm:pt modelId="{35917A01-A457-4D3F-B38A-20E7DB61C42F}">
      <dgm:prSet phldrT="[テキスト]" custT="1"/>
      <dgm:spPr/>
      <dgm:t>
        <a:bodyPr/>
        <a:lstStyle/>
        <a:p>
          <a:r>
            <a:rPr lang="ja-JP" altLang="en-US" sz="1200" dirty="0">
              <a:latin typeface="UD デジタル 教科書体 NK-R" panose="02020400000000000000" pitchFamily="18" charset="-128"/>
              <a:ea typeface="UD デジタル 教科書体 NK-R" panose="02020400000000000000" pitchFamily="18" charset="-128"/>
            </a:rPr>
            <a:t>・就職初期において、障害のある人と職場環境との橋渡し役となり、物理的環境、仕事のマッチング、要求水準の調整、人間関係やコミュニケーションの調整、ナチュラルサポートの形成などを集中的に行う。</a:t>
          </a:r>
          <a:endParaRPr kumimoji="1" lang="ja-JP" altLang="en-US" sz="1200" dirty="0">
            <a:latin typeface="UD デジタル 教科書体 NK-R" panose="02020400000000000000" pitchFamily="18" charset="-128"/>
            <a:ea typeface="UD デジタル 教科書体 NK-R" panose="02020400000000000000" pitchFamily="18" charset="-128"/>
          </a:endParaRPr>
        </a:p>
      </dgm:t>
    </dgm:pt>
    <dgm:pt modelId="{A028DF09-6284-4542-B54C-F9F5B04D2EDB}" type="parTrans" cxnId="{4FFE63D3-4EEA-4451-8123-C7F0FEB1069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101C6D49-2D45-44C5-A461-7FA193C8890D}" type="sibTrans" cxnId="{4FFE63D3-4EEA-4451-8123-C7F0FEB1069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ADC4DD07-F9CF-43B8-B4FF-0D30828391B1}">
      <dgm:prSet phldrT="[テキスト]" custT="1"/>
      <dgm:spPr/>
      <dgm:t>
        <a:bodyPr/>
        <a:lstStyle/>
        <a:p>
          <a:r>
            <a:rPr lang="ja-JP" altLang="en-US" sz="1200" dirty="0">
              <a:latin typeface="UD デジタル 教科書体 NK-R" panose="02020400000000000000" pitchFamily="18" charset="-128"/>
              <a:ea typeface="UD デジタル 教科書体 NK-R" panose="02020400000000000000" pitchFamily="18" charset="-128"/>
            </a:rPr>
            <a:t>・支援構築を通して得た情報を基に、障害のある人の状況、職場の状況を継続的に観察し、不利・困難な要素（仕事の変化、職員の異動、体調等の変化、家族や友達の変化、支援機関や医療機関の変化）が生じないかを把握する。また、問題が深刻化しないように早期に対応する。</a:t>
          </a:r>
          <a:endParaRPr kumimoji="1" lang="ja-JP" altLang="en-US" sz="1200" dirty="0">
            <a:latin typeface="UD デジタル 教科書体 NK-R" panose="02020400000000000000" pitchFamily="18" charset="-128"/>
            <a:ea typeface="UD デジタル 教科書体 NK-R" panose="02020400000000000000" pitchFamily="18" charset="-128"/>
          </a:endParaRPr>
        </a:p>
      </dgm:t>
    </dgm:pt>
    <dgm:pt modelId="{757484A0-DB5A-414A-9168-86BAA8A57649}" type="parTrans" cxnId="{6A12506D-F5E1-4D10-A01C-F06BA620BFD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68AA97C5-E65C-4680-82D0-26B650667478}" type="sibTrans" cxnId="{6A12506D-F5E1-4D10-A01C-F06BA620BFD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B171AB8-E997-48B2-A248-5F746B9A8F75}">
      <dgm:prSet phldrT="[テキスト]" custT="1"/>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予防をしても必ず問題は生じるので、その都度、早期に介入する。「支援構築⇒予防⇒問題解決」のプロセスがあれば問題解決も比較的容易だが、知らない職場にいきなり入っての問題解決は非常に難しく成果が上がり難い。</a:t>
          </a:r>
        </a:p>
      </dgm:t>
    </dgm:pt>
    <dgm:pt modelId="{0D80BA44-5A8A-4C50-A227-B745F814B615}" type="parTrans" cxnId="{A3F06D94-4CF9-4992-8875-B005D9C94771}">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7098CE5-70C9-4993-AF8F-F6691DEFAD92}" type="sibTrans" cxnId="{A3F06D94-4CF9-4992-8875-B005D9C94771}">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4039D16-8C38-4BEA-8321-89832DEE46D5}" type="pres">
      <dgm:prSet presAssocID="{97039F16-8A29-4884-ABED-6F78A8AF1116}" presName="linear" presStyleCnt="0">
        <dgm:presLayoutVars>
          <dgm:dir/>
          <dgm:resizeHandles val="exact"/>
        </dgm:presLayoutVars>
      </dgm:prSet>
      <dgm:spPr/>
      <dgm:t>
        <a:bodyPr/>
        <a:lstStyle/>
        <a:p>
          <a:endParaRPr kumimoji="1" lang="ja-JP" altLang="en-US"/>
        </a:p>
      </dgm:t>
    </dgm:pt>
    <dgm:pt modelId="{8D210EBC-87B2-4572-824C-1686193BE605}" type="pres">
      <dgm:prSet presAssocID="{35917A01-A457-4D3F-B38A-20E7DB61C42F}" presName="comp" presStyleCnt="0"/>
      <dgm:spPr/>
    </dgm:pt>
    <dgm:pt modelId="{337C7BFD-7F00-4F3F-9FC3-E9A1860F8A84}" type="pres">
      <dgm:prSet presAssocID="{35917A01-A457-4D3F-B38A-20E7DB61C42F}" presName="box" presStyleLbl="node1" presStyleIdx="0" presStyleCnt="3"/>
      <dgm:spPr/>
      <dgm:t>
        <a:bodyPr/>
        <a:lstStyle/>
        <a:p>
          <a:endParaRPr kumimoji="1" lang="ja-JP" altLang="en-US"/>
        </a:p>
      </dgm:t>
    </dgm:pt>
    <dgm:pt modelId="{2EBA3428-52CB-4502-8097-6D059410A762}" type="pres">
      <dgm:prSet presAssocID="{35917A01-A457-4D3F-B38A-20E7DB61C42F}" presName="img" presStyleLbl="fgImgPlace1" presStyleIdx="0" presStyleCnt="3"/>
      <dgm:spPr/>
    </dgm:pt>
    <dgm:pt modelId="{A421567C-9995-493D-BD50-4C1A53DA8E14}" type="pres">
      <dgm:prSet presAssocID="{35917A01-A457-4D3F-B38A-20E7DB61C42F}" presName="text" presStyleLbl="node1" presStyleIdx="0" presStyleCnt="3">
        <dgm:presLayoutVars>
          <dgm:bulletEnabled val="1"/>
        </dgm:presLayoutVars>
      </dgm:prSet>
      <dgm:spPr/>
      <dgm:t>
        <a:bodyPr/>
        <a:lstStyle/>
        <a:p>
          <a:endParaRPr kumimoji="1" lang="ja-JP" altLang="en-US"/>
        </a:p>
      </dgm:t>
    </dgm:pt>
    <dgm:pt modelId="{50C0E7DA-8580-4197-B50C-F3DD3C5B946F}" type="pres">
      <dgm:prSet presAssocID="{101C6D49-2D45-44C5-A461-7FA193C8890D}" presName="spacer" presStyleCnt="0"/>
      <dgm:spPr/>
    </dgm:pt>
    <dgm:pt modelId="{35716017-8DDF-4FD4-9852-9351DD0CA21E}" type="pres">
      <dgm:prSet presAssocID="{ADC4DD07-F9CF-43B8-B4FF-0D30828391B1}" presName="comp" presStyleCnt="0"/>
      <dgm:spPr/>
    </dgm:pt>
    <dgm:pt modelId="{C425CAE6-DEC2-45A9-BA75-17F9546507A1}" type="pres">
      <dgm:prSet presAssocID="{ADC4DD07-F9CF-43B8-B4FF-0D30828391B1}" presName="box" presStyleLbl="node1" presStyleIdx="1" presStyleCnt="3" custScaleY="131652" custLinFactNeighborX="-602" custLinFactNeighborY="0"/>
      <dgm:spPr/>
      <dgm:t>
        <a:bodyPr/>
        <a:lstStyle/>
        <a:p>
          <a:endParaRPr kumimoji="1" lang="ja-JP" altLang="en-US"/>
        </a:p>
      </dgm:t>
    </dgm:pt>
    <dgm:pt modelId="{728DF6A7-14E2-4BA0-BDF4-1C95EFF914EE}" type="pres">
      <dgm:prSet presAssocID="{ADC4DD07-F9CF-43B8-B4FF-0D30828391B1}" presName="img" presStyleLbl="fgImgPlace1" presStyleIdx="1" presStyleCnt="3"/>
      <dgm:spPr/>
    </dgm:pt>
    <dgm:pt modelId="{5F10E07D-488C-423F-8067-29147970DE42}" type="pres">
      <dgm:prSet presAssocID="{ADC4DD07-F9CF-43B8-B4FF-0D30828391B1}" presName="text" presStyleLbl="node1" presStyleIdx="1" presStyleCnt="3">
        <dgm:presLayoutVars>
          <dgm:bulletEnabled val="1"/>
        </dgm:presLayoutVars>
      </dgm:prSet>
      <dgm:spPr/>
      <dgm:t>
        <a:bodyPr/>
        <a:lstStyle/>
        <a:p>
          <a:endParaRPr kumimoji="1" lang="ja-JP" altLang="en-US"/>
        </a:p>
      </dgm:t>
    </dgm:pt>
    <dgm:pt modelId="{466237F3-E58D-48BF-8CA6-8118ACAD8E8E}" type="pres">
      <dgm:prSet presAssocID="{68AA97C5-E65C-4680-82D0-26B650667478}" presName="spacer" presStyleCnt="0"/>
      <dgm:spPr/>
    </dgm:pt>
    <dgm:pt modelId="{F13F7179-67DF-4641-8368-D8349AED810E}" type="pres">
      <dgm:prSet presAssocID="{0B171AB8-E997-48B2-A248-5F746B9A8F75}" presName="comp" presStyleCnt="0"/>
      <dgm:spPr/>
    </dgm:pt>
    <dgm:pt modelId="{7539E381-990F-435C-8054-BD98DC240AF1}" type="pres">
      <dgm:prSet presAssocID="{0B171AB8-E997-48B2-A248-5F746B9A8F75}" presName="box" presStyleLbl="node1" presStyleIdx="2" presStyleCnt="3"/>
      <dgm:spPr/>
      <dgm:t>
        <a:bodyPr/>
        <a:lstStyle/>
        <a:p>
          <a:endParaRPr kumimoji="1" lang="ja-JP" altLang="en-US"/>
        </a:p>
      </dgm:t>
    </dgm:pt>
    <dgm:pt modelId="{34A47201-EEA6-4BDD-AD1F-A8396CEFDFD0}" type="pres">
      <dgm:prSet presAssocID="{0B171AB8-E997-48B2-A248-5F746B9A8F75}" presName="img" presStyleLbl="fgImgPlace1" presStyleIdx="2" presStyleCnt="3"/>
      <dgm:spPr/>
    </dgm:pt>
    <dgm:pt modelId="{544E47A6-4FDD-4D59-8965-36FCECE56767}" type="pres">
      <dgm:prSet presAssocID="{0B171AB8-E997-48B2-A248-5F746B9A8F75}" presName="text" presStyleLbl="node1" presStyleIdx="2" presStyleCnt="3">
        <dgm:presLayoutVars>
          <dgm:bulletEnabled val="1"/>
        </dgm:presLayoutVars>
      </dgm:prSet>
      <dgm:spPr/>
      <dgm:t>
        <a:bodyPr/>
        <a:lstStyle/>
        <a:p>
          <a:endParaRPr kumimoji="1" lang="ja-JP" altLang="en-US"/>
        </a:p>
      </dgm:t>
    </dgm:pt>
  </dgm:ptLst>
  <dgm:cxnLst>
    <dgm:cxn modelId="{9FD9C747-FFAB-4B00-B07C-429C16460BF4}" type="presOf" srcId="{35917A01-A457-4D3F-B38A-20E7DB61C42F}" destId="{A421567C-9995-493D-BD50-4C1A53DA8E14}" srcOrd="1" destOrd="0" presId="urn:microsoft.com/office/officeart/2005/8/layout/vList4"/>
    <dgm:cxn modelId="{158209E5-E1AD-4459-9BD7-00A22F086B1F}" type="presOf" srcId="{35917A01-A457-4D3F-B38A-20E7DB61C42F}" destId="{337C7BFD-7F00-4F3F-9FC3-E9A1860F8A84}" srcOrd="0" destOrd="0" presId="urn:microsoft.com/office/officeart/2005/8/layout/vList4"/>
    <dgm:cxn modelId="{8EEB6899-0AB4-4E00-A8B2-DA4FB215D6DE}" type="presOf" srcId="{97039F16-8A29-4884-ABED-6F78A8AF1116}" destId="{94039D16-8C38-4BEA-8321-89832DEE46D5}" srcOrd="0" destOrd="0" presId="urn:microsoft.com/office/officeart/2005/8/layout/vList4"/>
    <dgm:cxn modelId="{4FFE63D3-4EEA-4451-8123-C7F0FEB10690}" srcId="{97039F16-8A29-4884-ABED-6F78A8AF1116}" destId="{35917A01-A457-4D3F-B38A-20E7DB61C42F}" srcOrd="0" destOrd="0" parTransId="{A028DF09-6284-4542-B54C-F9F5B04D2EDB}" sibTransId="{101C6D49-2D45-44C5-A461-7FA193C8890D}"/>
    <dgm:cxn modelId="{A3F06D94-4CF9-4992-8875-B005D9C94771}" srcId="{97039F16-8A29-4884-ABED-6F78A8AF1116}" destId="{0B171AB8-E997-48B2-A248-5F746B9A8F75}" srcOrd="2" destOrd="0" parTransId="{0D80BA44-5A8A-4C50-A227-B745F814B615}" sibTransId="{D7098CE5-70C9-4993-AF8F-F6691DEFAD92}"/>
    <dgm:cxn modelId="{A7542DA4-E969-4858-8167-FBBBE819BAB6}" type="presOf" srcId="{ADC4DD07-F9CF-43B8-B4FF-0D30828391B1}" destId="{C425CAE6-DEC2-45A9-BA75-17F9546507A1}" srcOrd="0" destOrd="0" presId="urn:microsoft.com/office/officeart/2005/8/layout/vList4"/>
    <dgm:cxn modelId="{5BFD407B-E54B-44B6-94FA-11682203E61E}" type="presOf" srcId="{ADC4DD07-F9CF-43B8-B4FF-0D30828391B1}" destId="{5F10E07D-488C-423F-8067-29147970DE42}" srcOrd="1" destOrd="0" presId="urn:microsoft.com/office/officeart/2005/8/layout/vList4"/>
    <dgm:cxn modelId="{F3590F35-CFE4-4B8B-99C5-1500258A3292}" type="presOf" srcId="{0B171AB8-E997-48B2-A248-5F746B9A8F75}" destId="{7539E381-990F-435C-8054-BD98DC240AF1}" srcOrd="0" destOrd="0" presId="urn:microsoft.com/office/officeart/2005/8/layout/vList4"/>
    <dgm:cxn modelId="{0C8EDEAC-A364-41A3-A676-173BD95586C5}" type="presOf" srcId="{0B171AB8-E997-48B2-A248-5F746B9A8F75}" destId="{544E47A6-4FDD-4D59-8965-36FCECE56767}" srcOrd="1" destOrd="0" presId="urn:microsoft.com/office/officeart/2005/8/layout/vList4"/>
    <dgm:cxn modelId="{6A12506D-F5E1-4D10-A01C-F06BA620BFD4}" srcId="{97039F16-8A29-4884-ABED-6F78A8AF1116}" destId="{ADC4DD07-F9CF-43B8-B4FF-0D30828391B1}" srcOrd="1" destOrd="0" parTransId="{757484A0-DB5A-414A-9168-86BAA8A57649}" sibTransId="{68AA97C5-E65C-4680-82D0-26B650667478}"/>
    <dgm:cxn modelId="{C78A34C0-864A-4725-9275-C9FF5E4E8E26}" type="presParOf" srcId="{94039D16-8C38-4BEA-8321-89832DEE46D5}" destId="{8D210EBC-87B2-4572-824C-1686193BE605}" srcOrd="0" destOrd="0" presId="urn:microsoft.com/office/officeart/2005/8/layout/vList4"/>
    <dgm:cxn modelId="{A2550FA8-CB7F-4083-BFD7-C28182D8B07A}" type="presParOf" srcId="{8D210EBC-87B2-4572-824C-1686193BE605}" destId="{337C7BFD-7F00-4F3F-9FC3-E9A1860F8A84}" srcOrd="0" destOrd="0" presId="urn:microsoft.com/office/officeart/2005/8/layout/vList4"/>
    <dgm:cxn modelId="{54B97337-44E3-48D0-9412-30835EB38F7D}" type="presParOf" srcId="{8D210EBC-87B2-4572-824C-1686193BE605}" destId="{2EBA3428-52CB-4502-8097-6D059410A762}" srcOrd="1" destOrd="0" presId="urn:microsoft.com/office/officeart/2005/8/layout/vList4"/>
    <dgm:cxn modelId="{A9DF44A2-C02C-407F-93B8-ADB5B588807D}" type="presParOf" srcId="{8D210EBC-87B2-4572-824C-1686193BE605}" destId="{A421567C-9995-493D-BD50-4C1A53DA8E14}" srcOrd="2" destOrd="0" presId="urn:microsoft.com/office/officeart/2005/8/layout/vList4"/>
    <dgm:cxn modelId="{249EFD41-85BF-4961-81DB-C7C5846981ED}" type="presParOf" srcId="{94039D16-8C38-4BEA-8321-89832DEE46D5}" destId="{50C0E7DA-8580-4197-B50C-F3DD3C5B946F}" srcOrd="1" destOrd="0" presId="urn:microsoft.com/office/officeart/2005/8/layout/vList4"/>
    <dgm:cxn modelId="{536D0A70-D31A-4C88-B7A0-BE8FDE16AC1A}" type="presParOf" srcId="{94039D16-8C38-4BEA-8321-89832DEE46D5}" destId="{35716017-8DDF-4FD4-9852-9351DD0CA21E}" srcOrd="2" destOrd="0" presId="urn:microsoft.com/office/officeart/2005/8/layout/vList4"/>
    <dgm:cxn modelId="{7FA2F53C-8089-4E9A-AD82-D7A050572330}" type="presParOf" srcId="{35716017-8DDF-4FD4-9852-9351DD0CA21E}" destId="{C425CAE6-DEC2-45A9-BA75-17F9546507A1}" srcOrd="0" destOrd="0" presId="urn:microsoft.com/office/officeart/2005/8/layout/vList4"/>
    <dgm:cxn modelId="{2057A3EE-B3C2-4689-AF17-2D022ECC8DC4}" type="presParOf" srcId="{35716017-8DDF-4FD4-9852-9351DD0CA21E}" destId="{728DF6A7-14E2-4BA0-BDF4-1C95EFF914EE}" srcOrd="1" destOrd="0" presId="urn:microsoft.com/office/officeart/2005/8/layout/vList4"/>
    <dgm:cxn modelId="{1ED3DC19-39F3-43A3-8FB7-929F4553BB7D}" type="presParOf" srcId="{35716017-8DDF-4FD4-9852-9351DD0CA21E}" destId="{5F10E07D-488C-423F-8067-29147970DE42}" srcOrd="2" destOrd="0" presId="urn:microsoft.com/office/officeart/2005/8/layout/vList4"/>
    <dgm:cxn modelId="{055FD675-C054-4484-95D4-C26044BBA513}" type="presParOf" srcId="{94039D16-8C38-4BEA-8321-89832DEE46D5}" destId="{466237F3-E58D-48BF-8CA6-8118ACAD8E8E}" srcOrd="3" destOrd="0" presId="urn:microsoft.com/office/officeart/2005/8/layout/vList4"/>
    <dgm:cxn modelId="{866C290C-9545-489A-8903-6D170C561C4F}" type="presParOf" srcId="{94039D16-8C38-4BEA-8321-89832DEE46D5}" destId="{F13F7179-67DF-4641-8368-D8349AED810E}" srcOrd="4" destOrd="0" presId="urn:microsoft.com/office/officeart/2005/8/layout/vList4"/>
    <dgm:cxn modelId="{7172EE2E-DBB4-40D3-AFCE-8DB9AE3C1EF7}" type="presParOf" srcId="{F13F7179-67DF-4641-8368-D8349AED810E}" destId="{7539E381-990F-435C-8054-BD98DC240AF1}" srcOrd="0" destOrd="0" presId="urn:microsoft.com/office/officeart/2005/8/layout/vList4"/>
    <dgm:cxn modelId="{9FB51E67-5A47-4B2E-82EC-290DFD551B05}" type="presParOf" srcId="{F13F7179-67DF-4641-8368-D8349AED810E}" destId="{34A47201-EEA6-4BDD-AD1F-A8396CEFDFD0}" srcOrd="1" destOrd="0" presId="urn:microsoft.com/office/officeart/2005/8/layout/vList4"/>
    <dgm:cxn modelId="{13B75CF3-2C66-491B-A56C-0E88476CA810}" type="presParOf" srcId="{F13F7179-67DF-4641-8368-D8349AED810E}" destId="{544E47A6-4FDD-4D59-8965-36FCECE56767}"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t>
        <a:bodyPr/>
        <a:lstStyle/>
        <a:p>
          <a:endParaRPr kumimoji="1" lang="ja-JP" altLang="en-US"/>
        </a:p>
      </dgm:t>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t>
        <a:bodyPr/>
        <a:lstStyle/>
        <a:p>
          <a:endParaRPr kumimoji="1" lang="ja-JP" altLang="en-US"/>
        </a:p>
      </dgm:t>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t>
        <a:bodyPr/>
        <a:lstStyle/>
        <a:p>
          <a:endParaRPr kumimoji="1" lang="ja-JP" altLang="en-US"/>
        </a:p>
      </dgm:t>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t>
        <a:bodyPr/>
        <a:lstStyle/>
        <a:p>
          <a:endParaRPr kumimoji="1" lang="ja-JP" altLang="en-US"/>
        </a:p>
      </dgm:t>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t>
        <a:bodyPr/>
        <a:lstStyle/>
        <a:p>
          <a:endParaRPr kumimoji="1" lang="ja-JP" altLang="en-US"/>
        </a:p>
      </dgm:t>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t>
        <a:bodyPr/>
        <a:lstStyle/>
        <a:p>
          <a:endParaRPr kumimoji="1" lang="ja-JP" altLang="en-US"/>
        </a:p>
      </dgm:t>
    </dgm:pt>
  </dgm:ptLst>
  <dgm:cxnLst>
    <dgm:cxn modelId="{24351E5D-DEA7-4C64-9B7E-B5DE1BD79A4A}" type="presOf" srcId="{0861C690-3F6C-4183-9E4A-EAE7A91CEE71}" destId="{7D7759C8-F61F-41F9-9903-DE9AD1AD9070}"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0ED18E83-8B7B-414C-BDF7-64D8F0D5771F}" srcId="{0861C690-3F6C-4183-9E4A-EAE7A91CEE71}" destId="{13A7F6C0-75F0-4D29-8B64-64ECD5E7AB02}" srcOrd="3" destOrd="0" parTransId="{6C12BD19-9DF4-49C2-A570-8355ECF39180}" sibTransId="{206BE26B-0281-477B-8DDE-390361A2CFA3}"/>
    <dgm:cxn modelId="{D7318701-E0B1-471F-84A2-2FBE18739604}" type="presOf" srcId="{13A7F6C0-75F0-4D29-8B64-64ECD5E7AB02}" destId="{9E18A122-0ECA-4A42-A971-89DF48F6FE1B}"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2926FFE6-54CB-484F-BE08-D2F76C320EA7}" type="presOf" srcId="{46261DA7-B5E5-4538-9A1D-2D830D1A7367}" destId="{54CFA4EE-E04E-4215-8F09-21618A7449C4}"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CA9C5046-15A7-48E2-8447-B1973FE86B43}" type="presOf" srcId="{D0EC1D43-B54D-43B9-86CB-E8F6112554C1}" destId="{ADA18083-85B5-48DC-BE71-5A78FE501EAA}" srcOrd="0" destOrd="0" presId="urn:microsoft.com/office/officeart/2005/8/layout/hProcess9"/>
    <dgm:cxn modelId="{98C3C58A-B8AF-42FE-8FE5-4D8C9733FABD}" srcId="{0861C690-3F6C-4183-9E4A-EAE7A91CEE71}" destId="{3A1C9CB2-0247-4F2C-95D5-7F8D276E8413}" srcOrd="4" destOrd="0" parTransId="{10EB6788-8F1E-4343-95A7-6582FB366FF2}" sibTransId="{DA53E5BF-39C0-448A-9628-32F901F9770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85DDC96-00B3-466A-BF49-A3DB2AF04210}" type="doc">
      <dgm:prSet loTypeId="urn:microsoft.com/office/officeart/2005/8/layout/chevron1" loCatId="process" qsTypeId="urn:microsoft.com/office/officeart/2005/8/quickstyle/simple3" qsCatId="simple" csTypeId="urn:microsoft.com/office/officeart/2005/8/colors/accent1_2" csCatId="accent1" phldr="1"/>
      <dgm:spPr/>
    </dgm:pt>
    <dgm:pt modelId="{A952D2AE-62AF-44D5-9515-A8C072BF4C2F}">
      <dgm:prSet phldrT="[テキスト]" custT="1"/>
      <dgm:spPr>
        <a:solidFill>
          <a:srgbClr val="CCECFF"/>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機関連携の断絶</a:t>
          </a:r>
        </a:p>
      </dgm:t>
    </dgm:pt>
    <dgm:pt modelId="{80FE0D81-9D17-4717-9D7D-DEF5E0FE4754}" type="par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A2A89F2-B174-41D6-AC24-3A55E749631A}" type="sib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A9B335D9-61AE-469C-90FD-42FC06699669}">
      <dgm:prSet phldrT="[テキスト]" custT="1"/>
      <dgm:spPr>
        <a:solidFill>
          <a:srgbClr val="CCFFCC"/>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プロセスの断絶</a:t>
          </a:r>
        </a:p>
      </dgm:t>
    </dgm:pt>
    <dgm:pt modelId="{8BC2745C-04C3-4FDF-B8B0-13E35FD9F426}" type="par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CB73262-B8EA-4D00-B41A-8D08DCC87F3F}" type="sib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C0EF5DA-8A7D-41CD-8B81-C1E9C3EF8C70}">
      <dgm:prSet phldrT="[テキスト]" custT="1"/>
      <dgm:spPr>
        <a:solidFill>
          <a:srgbClr val="FFFFCC"/>
        </a:solidFill>
      </dgm:spPr>
      <dgm: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危機介入の労力大</a:t>
          </a:r>
        </a:p>
      </dgm:t>
    </dgm:pt>
    <dgm:pt modelId="{721E48BF-5886-4677-B216-6EBEA4BA42CD}" type="par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229F6BB-4C40-4360-85E8-17A2E398C3C7}" type="sib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773940B2-4C90-4AFF-9CC7-39BD2FA58794}" type="pres">
      <dgm:prSet presAssocID="{785DDC96-00B3-466A-BF49-A3DB2AF04210}" presName="Name0" presStyleCnt="0">
        <dgm:presLayoutVars>
          <dgm:dir/>
          <dgm:animLvl val="lvl"/>
          <dgm:resizeHandles val="exact"/>
        </dgm:presLayoutVars>
      </dgm:prSet>
      <dgm:spPr/>
    </dgm:pt>
    <dgm:pt modelId="{79B3D387-3929-415E-9D40-9A5B61FB762E}" type="pres">
      <dgm:prSet presAssocID="{A952D2AE-62AF-44D5-9515-A8C072BF4C2F}" presName="parTxOnly" presStyleLbl="node1" presStyleIdx="0" presStyleCnt="3">
        <dgm:presLayoutVars>
          <dgm:chMax val="0"/>
          <dgm:chPref val="0"/>
          <dgm:bulletEnabled val="1"/>
        </dgm:presLayoutVars>
      </dgm:prSet>
      <dgm:spPr/>
      <dgm:t>
        <a:bodyPr/>
        <a:lstStyle/>
        <a:p>
          <a:endParaRPr kumimoji="1" lang="ja-JP" altLang="en-US"/>
        </a:p>
      </dgm:t>
    </dgm:pt>
    <dgm:pt modelId="{57C12797-89A5-44E4-9FCD-F0697112E6F8}" type="pres">
      <dgm:prSet presAssocID="{4A2A89F2-B174-41D6-AC24-3A55E749631A}" presName="parTxOnlySpace" presStyleCnt="0"/>
      <dgm:spPr/>
    </dgm:pt>
    <dgm:pt modelId="{62CD4B48-5399-4BFF-83EA-B7D670AE81CD}" type="pres">
      <dgm:prSet presAssocID="{A9B335D9-61AE-469C-90FD-42FC06699669}" presName="parTxOnly" presStyleLbl="node1" presStyleIdx="1" presStyleCnt="3">
        <dgm:presLayoutVars>
          <dgm:chMax val="0"/>
          <dgm:chPref val="0"/>
          <dgm:bulletEnabled val="1"/>
        </dgm:presLayoutVars>
      </dgm:prSet>
      <dgm:spPr/>
      <dgm:t>
        <a:bodyPr/>
        <a:lstStyle/>
        <a:p>
          <a:endParaRPr kumimoji="1" lang="ja-JP" altLang="en-US"/>
        </a:p>
      </dgm:t>
    </dgm:pt>
    <dgm:pt modelId="{EFB17F35-A3D2-4C25-9ABC-AF3735ED11D0}" type="pres">
      <dgm:prSet presAssocID="{DCB73262-B8EA-4D00-B41A-8D08DCC87F3F}" presName="parTxOnlySpace" presStyleCnt="0"/>
      <dgm:spPr/>
    </dgm:pt>
    <dgm:pt modelId="{AB71A214-604A-4AD6-97CC-FBBB26D53715}" type="pres">
      <dgm:prSet presAssocID="{0C0EF5DA-8A7D-41CD-8B81-C1E9C3EF8C70}" presName="parTxOnly" presStyleLbl="node1" presStyleIdx="2" presStyleCnt="3">
        <dgm:presLayoutVars>
          <dgm:chMax val="0"/>
          <dgm:chPref val="0"/>
          <dgm:bulletEnabled val="1"/>
        </dgm:presLayoutVars>
      </dgm:prSet>
      <dgm:spPr/>
      <dgm:t>
        <a:bodyPr/>
        <a:lstStyle/>
        <a:p>
          <a:endParaRPr kumimoji="1" lang="ja-JP" altLang="en-US"/>
        </a:p>
      </dgm:t>
    </dgm:pt>
  </dgm:ptLst>
  <dgm:cxnLst>
    <dgm:cxn modelId="{C6D654FC-84C6-48CF-A590-0999696DFC52}" type="presOf" srcId="{785DDC96-00B3-466A-BF49-A3DB2AF04210}" destId="{773940B2-4C90-4AFF-9CC7-39BD2FA58794}" srcOrd="0" destOrd="0" presId="urn:microsoft.com/office/officeart/2005/8/layout/chevron1"/>
    <dgm:cxn modelId="{977A8AE1-C1A6-4A26-B78C-6CE0AA1CCF1F}" type="presOf" srcId="{A952D2AE-62AF-44D5-9515-A8C072BF4C2F}" destId="{79B3D387-3929-415E-9D40-9A5B61FB762E}" srcOrd="0" destOrd="0" presId="urn:microsoft.com/office/officeart/2005/8/layout/chevron1"/>
    <dgm:cxn modelId="{15F3DAE8-9417-44F2-BA7F-400EE58D8B55}" srcId="{785DDC96-00B3-466A-BF49-A3DB2AF04210}" destId="{A9B335D9-61AE-469C-90FD-42FC06699669}" srcOrd="1" destOrd="0" parTransId="{8BC2745C-04C3-4FDF-B8B0-13E35FD9F426}" sibTransId="{DCB73262-B8EA-4D00-B41A-8D08DCC87F3F}"/>
    <dgm:cxn modelId="{FBADDF88-540B-45AE-8BF6-ED5C55B59263}" srcId="{785DDC96-00B3-466A-BF49-A3DB2AF04210}" destId="{A952D2AE-62AF-44D5-9515-A8C072BF4C2F}" srcOrd="0" destOrd="0" parTransId="{80FE0D81-9D17-4717-9D7D-DEF5E0FE4754}" sibTransId="{4A2A89F2-B174-41D6-AC24-3A55E749631A}"/>
    <dgm:cxn modelId="{761CE171-B460-4C43-B841-D51A8E9177E4}" srcId="{785DDC96-00B3-466A-BF49-A3DB2AF04210}" destId="{0C0EF5DA-8A7D-41CD-8B81-C1E9C3EF8C70}" srcOrd="2" destOrd="0" parTransId="{721E48BF-5886-4677-B216-6EBEA4BA42CD}" sibTransId="{9229F6BB-4C40-4360-85E8-17A2E398C3C7}"/>
    <dgm:cxn modelId="{F8632FDB-57F5-44B0-AFE6-6F3FA86AD77F}" type="presOf" srcId="{A9B335D9-61AE-469C-90FD-42FC06699669}" destId="{62CD4B48-5399-4BFF-83EA-B7D670AE81CD}" srcOrd="0" destOrd="0" presId="urn:microsoft.com/office/officeart/2005/8/layout/chevron1"/>
    <dgm:cxn modelId="{73AE61F1-D951-41F4-A005-6372C7F63CCD}" type="presOf" srcId="{0C0EF5DA-8A7D-41CD-8B81-C1E9C3EF8C70}" destId="{AB71A214-604A-4AD6-97CC-FBBB26D53715}" srcOrd="0" destOrd="0" presId="urn:microsoft.com/office/officeart/2005/8/layout/chevron1"/>
    <dgm:cxn modelId="{5E7AD3F9-3B6D-4B72-8110-73FEC4CE2D9D}" type="presParOf" srcId="{773940B2-4C90-4AFF-9CC7-39BD2FA58794}" destId="{79B3D387-3929-415E-9D40-9A5B61FB762E}" srcOrd="0" destOrd="0" presId="urn:microsoft.com/office/officeart/2005/8/layout/chevron1"/>
    <dgm:cxn modelId="{0D56A39E-38F2-418B-8108-73E5D31A0364}" type="presParOf" srcId="{773940B2-4C90-4AFF-9CC7-39BD2FA58794}" destId="{57C12797-89A5-44E4-9FCD-F0697112E6F8}" srcOrd="1" destOrd="0" presId="urn:microsoft.com/office/officeart/2005/8/layout/chevron1"/>
    <dgm:cxn modelId="{017184F7-D5CA-4226-B236-50E266C9F06E}" type="presParOf" srcId="{773940B2-4C90-4AFF-9CC7-39BD2FA58794}" destId="{62CD4B48-5399-4BFF-83EA-B7D670AE81CD}" srcOrd="2" destOrd="0" presId="urn:microsoft.com/office/officeart/2005/8/layout/chevron1"/>
    <dgm:cxn modelId="{22ECFAB3-BA67-4DC0-9039-EBF6569D2EA9}" type="presParOf" srcId="{773940B2-4C90-4AFF-9CC7-39BD2FA58794}" destId="{EFB17F35-A3D2-4C25-9ABC-AF3735ED11D0}" srcOrd="3" destOrd="0" presId="urn:microsoft.com/office/officeart/2005/8/layout/chevron1"/>
    <dgm:cxn modelId="{D1B88C6D-0187-4DE5-B7EF-C84FABD50288}" type="presParOf" srcId="{773940B2-4C90-4AFF-9CC7-39BD2FA58794}" destId="{AB71A214-604A-4AD6-97CC-FBBB26D5371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4CC14-94C6-460C-8C2F-A9EFD4CED5CA}" type="doc">
      <dgm:prSet loTypeId="urn:microsoft.com/office/officeart/2005/8/layout/chevron1" loCatId="process" qsTypeId="urn:microsoft.com/office/officeart/2005/8/quickstyle/simple3" qsCatId="simple" csTypeId="urn:microsoft.com/office/officeart/2005/8/colors/colorful1" csCatId="colorful" phldr="1"/>
      <dgm:spPr/>
      <dgm:t>
        <a:bodyPr/>
        <a:lstStyle/>
        <a:p>
          <a:endParaRPr kumimoji="1" lang="ja-JP" altLang="en-US"/>
        </a:p>
      </dgm:t>
    </dgm:pt>
    <dgm:pt modelId="{E71C7137-7570-4D7D-8C24-522DD2F38FB2}">
      <dgm:prSet phldrT="[テキスト]" custT="1"/>
      <dgm:spPr>
        <a:solidFill>
          <a:schemeClr val="accent2">
            <a:lumMod val="20000"/>
            <a:lumOff val="80000"/>
          </a:schemeClr>
        </a:solidFill>
      </dgm:spPr>
      <dgm:t>
        <a:bodyPr/>
        <a:lstStyle/>
        <a:p>
          <a:r>
            <a:rPr kumimoji="1" lang="ja-JP" altLang="en-US" sz="1000" b="1" spc="-150" dirty="0">
              <a:solidFill>
                <a:schemeClr val="tx1"/>
              </a:solidFill>
              <a:latin typeface="UD デジタル 教科書体 NK-R" panose="02020400000000000000" pitchFamily="18" charset="-128"/>
              <a:ea typeface="UD デジタル 教科書体 NK-R" panose="02020400000000000000" pitchFamily="18" charset="-128"/>
            </a:rPr>
            <a:t>採用計画</a:t>
          </a:r>
        </a:p>
      </dgm:t>
    </dgm:pt>
    <dgm:pt modelId="{3E24180D-F0BC-4CC3-B36C-A0A32F8E6716}" type="parTrans" cxnId="{9DFAB935-BE65-4F77-B165-554320A65863}">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6002B177-92E0-41FA-92C0-3DAA91EA881D}" type="sibTrans" cxnId="{9DFAB935-BE65-4F77-B165-554320A65863}">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47C1D731-CFD0-4AA4-96AE-1DB55713E580}">
      <dgm:prSet phldrT="[テキスト]" custT="1"/>
      <dgm:spPr/>
      <dgm:t>
        <a:bodyPr/>
        <a:lstStyle/>
        <a:p>
          <a:r>
            <a:rPr kumimoji="1" lang="ja-JP" altLang="en-US" sz="1000" b="1" spc="-150" dirty="0">
              <a:latin typeface="UD デジタル 教科書体 NK-R" panose="02020400000000000000" pitchFamily="18" charset="-128"/>
              <a:ea typeface="UD デジタル 教科書体 NK-R" panose="02020400000000000000" pitchFamily="18" charset="-128"/>
            </a:rPr>
            <a:t>求人募集</a:t>
          </a:r>
        </a:p>
      </dgm:t>
    </dgm:pt>
    <dgm:pt modelId="{EAB315BF-FAB0-48C7-9CB0-ECDC8CB5B26E}" type="parTrans" cxnId="{CB8DB6F5-9B7E-4D69-8C6A-E426953BEADB}">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10DA0B55-9A20-4465-9B18-EB6393556F60}" type="sibTrans" cxnId="{CB8DB6F5-9B7E-4D69-8C6A-E426953BEADB}">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CFE318A3-E5C7-401D-A022-ACEAA4F503C0}">
      <dgm:prSet phldrT="[テキスト]" custT="1"/>
      <dgm:spPr/>
      <dgm:t>
        <a:bodyPr/>
        <a:lstStyle/>
        <a:p>
          <a:r>
            <a:rPr kumimoji="1" lang="ja-JP" altLang="en-US" sz="1000" b="1" dirty="0">
              <a:latin typeface="UD デジタル 教科書体 NK-R" panose="02020400000000000000" pitchFamily="18" charset="-128"/>
              <a:ea typeface="UD デジタル 教科書体 NK-R" panose="02020400000000000000" pitchFamily="18" charset="-128"/>
            </a:rPr>
            <a:t>説明会</a:t>
          </a:r>
        </a:p>
      </dgm:t>
    </dgm:pt>
    <dgm:pt modelId="{0B87BA9D-0783-4757-905E-C0F7CE2D4C71}" type="parTrans" cxnId="{897A34BB-CD5F-491E-BD21-7442F6A4BA1A}">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F8CC0234-3538-491E-8BB3-05EEB7B20850}" type="sibTrans" cxnId="{897A34BB-CD5F-491E-BD21-7442F6A4BA1A}">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7B59C858-9546-4DAB-B3E8-B0C2847E734C}">
      <dgm:prSet custT="1"/>
      <dgm:spPr/>
      <dgm:t>
        <a:bodyPr/>
        <a:lstStyle/>
        <a:p>
          <a:r>
            <a:rPr kumimoji="1" lang="ja-JP" altLang="en-US" sz="1000" b="1" dirty="0">
              <a:latin typeface="UD デジタル 教科書体 NK-R" panose="02020400000000000000" pitchFamily="18" charset="-128"/>
              <a:ea typeface="UD デジタル 教科書体 NK-R" panose="02020400000000000000" pitchFamily="18" charset="-128"/>
            </a:rPr>
            <a:t>面接</a:t>
          </a:r>
        </a:p>
      </dgm:t>
    </dgm:pt>
    <dgm:pt modelId="{6260E671-AF1E-4E1B-BB28-62DA1D1EB9EA}" type="parTrans" cxnId="{FB989E7B-DA14-4A44-BC78-93A5E45186CE}">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5B3B85A2-79F2-44E2-B01E-A302A7706FFB}" type="sibTrans" cxnId="{FB989E7B-DA14-4A44-BC78-93A5E45186CE}">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5CC07E2A-57D9-483D-8CCB-B2B6C28CB5A8}">
      <dgm:prSet custT="1"/>
      <dgm:spPr/>
      <dgm:t>
        <a:bodyPr/>
        <a:lstStyle/>
        <a:p>
          <a:r>
            <a:rPr kumimoji="1" lang="ja-JP" altLang="en-US" sz="1000" b="1" dirty="0">
              <a:latin typeface="UD デジタル 教科書体 NK-R" panose="02020400000000000000" pitchFamily="18" charset="-128"/>
              <a:ea typeface="UD デジタル 教科書体 NK-R" panose="02020400000000000000" pitchFamily="18" charset="-128"/>
            </a:rPr>
            <a:t>採用</a:t>
          </a:r>
        </a:p>
      </dgm:t>
    </dgm:pt>
    <dgm:pt modelId="{76D14F46-3CBB-4318-936C-4FCF526DE033}" type="parTrans" cxnId="{808A80B5-90F7-46AD-B821-74AE8132CD72}">
      <dgm:prSet/>
      <dgm:spPr/>
      <dgm:t>
        <a:bodyPr/>
        <a:lstStyle/>
        <a:p>
          <a:endParaRPr kumimoji="1" lang="ja-JP" altLang="en-US" sz="1100"/>
        </a:p>
      </dgm:t>
    </dgm:pt>
    <dgm:pt modelId="{DF77A354-EB96-46C9-A5F4-3A0A98A94B37}" type="sibTrans" cxnId="{808A80B5-90F7-46AD-B821-74AE8132CD72}">
      <dgm:prSet/>
      <dgm:spPr/>
      <dgm:t>
        <a:bodyPr/>
        <a:lstStyle/>
        <a:p>
          <a:endParaRPr kumimoji="1" lang="ja-JP" altLang="en-US" sz="1100"/>
        </a:p>
      </dgm:t>
    </dgm:pt>
    <dgm:pt modelId="{7C8C2BAB-61FE-4710-A385-832566490FAC}" type="pres">
      <dgm:prSet presAssocID="{B7A4CC14-94C6-460C-8C2F-A9EFD4CED5CA}" presName="Name0" presStyleCnt="0">
        <dgm:presLayoutVars>
          <dgm:dir/>
          <dgm:animLvl val="lvl"/>
          <dgm:resizeHandles val="exact"/>
        </dgm:presLayoutVars>
      </dgm:prSet>
      <dgm:spPr/>
      <dgm:t>
        <a:bodyPr/>
        <a:lstStyle/>
        <a:p>
          <a:endParaRPr kumimoji="1" lang="ja-JP" altLang="en-US"/>
        </a:p>
      </dgm:t>
    </dgm:pt>
    <dgm:pt modelId="{3CA6C82E-A189-4B59-BFAE-C5B944C0BE0D}" type="pres">
      <dgm:prSet presAssocID="{E71C7137-7570-4D7D-8C24-522DD2F38FB2}" presName="parTxOnly" presStyleLbl="node1" presStyleIdx="0" presStyleCnt="5">
        <dgm:presLayoutVars>
          <dgm:chMax val="0"/>
          <dgm:chPref val="0"/>
          <dgm:bulletEnabled val="1"/>
        </dgm:presLayoutVars>
      </dgm:prSet>
      <dgm:spPr/>
      <dgm:t>
        <a:bodyPr/>
        <a:lstStyle/>
        <a:p>
          <a:endParaRPr kumimoji="1" lang="ja-JP" altLang="en-US"/>
        </a:p>
      </dgm:t>
    </dgm:pt>
    <dgm:pt modelId="{E30E7A65-4F86-495F-8B4C-C3C7E3A95049}" type="pres">
      <dgm:prSet presAssocID="{6002B177-92E0-41FA-92C0-3DAA91EA881D}" presName="parTxOnlySpace" presStyleCnt="0"/>
      <dgm:spPr/>
    </dgm:pt>
    <dgm:pt modelId="{ED4ECA38-217E-4805-9031-B61296D00E9A}" type="pres">
      <dgm:prSet presAssocID="{47C1D731-CFD0-4AA4-96AE-1DB55713E580}" presName="parTxOnly" presStyleLbl="node1" presStyleIdx="1" presStyleCnt="5">
        <dgm:presLayoutVars>
          <dgm:chMax val="0"/>
          <dgm:chPref val="0"/>
          <dgm:bulletEnabled val="1"/>
        </dgm:presLayoutVars>
      </dgm:prSet>
      <dgm:spPr/>
      <dgm:t>
        <a:bodyPr/>
        <a:lstStyle/>
        <a:p>
          <a:endParaRPr kumimoji="1" lang="ja-JP" altLang="en-US"/>
        </a:p>
      </dgm:t>
    </dgm:pt>
    <dgm:pt modelId="{6C563CEE-B462-4976-83B1-CA0AD4F14DCD}" type="pres">
      <dgm:prSet presAssocID="{10DA0B55-9A20-4465-9B18-EB6393556F60}" presName="parTxOnlySpace" presStyleCnt="0"/>
      <dgm:spPr/>
    </dgm:pt>
    <dgm:pt modelId="{E84AFAF9-61B5-4528-A99A-44251BC0564B}" type="pres">
      <dgm:prSet presAssocID="{CFE318A3-E5C7-401D-A022-ACEAA4F503C0}" presName="parTxOnly" presStyleLbl="node1" presStyleIdx="2" presStyleCnt="5">
        <dgm:presLayoutVars>
          <dgm:chMax val="0"/>
          <dgm:chPref val="0"/>
          <dgm:bulletEnabled val="1"/>
        </dgm:presLayoutVars>
      </dgm:prSet>
      <dgm:spPr/>
      <dgm:t>
        <a:bodyPr/>
        <a:lstStyle/>
        <a:p>
          <a:endParaRPr kumimoji="1" lang="ja-JP" altLang="en-US"/>
        </a:p>
      </dgm:t>
    </dgm:pt>
    <dgm:pt modelId="{7703EAC6-B435-4DFA-BE59-E74E4CC786A8}" type="pres">
      <dgm:prSet presAssocID="{F8CC0234-3538-491E-8BB3-05EEB7B20850}" presName="parTxOnlySpace" presStyleCnt="0"/>
      <dgm:spPr/>
    </dgm:pt>
    <dgm:pt modelId="{622FE683-71ED-4EF5-B453-6FED3DCDE594}" type="pres">
      <dgm:prSet presAssocID="{7B59C858-9546-4DAB-B3E8-B0C2847E734C}" presName="parTxOnly" presStyleLbl="node1" presStyleIdx="3" presStyleCnt="5">
        <dgm:presLayoutVars>
          <dgm:chMax val="0"/>
          <dgm:chPref val="0"/>
          <dgm:bulletEnabled val="1"/>
        </dgm:presLayoutVars>
      </dgm:prSet>
      <dgm:spPr/>
      <dgm:t>
        <a:bodyPr/>
        <a:lstStyle/>
        <a:p>
          <a:endParaRPr kumimoji="1" lang="ja-JP" altLang="en-US"/>
        </a:p>
      </dgm:t>
    </dgm:pt>
    <dgm:pt modelId="{A73F7DC9-09A3-4D09-8751-7CB7DBDD01A2}" type="pres">
      <dgm:prSet presAssocID="{5B3B85A2-79F2-44E2-B01E-A302A7706FFB}" presName="parTxOnlySpace" presStyleCnt="0"/>
      <dgm:spPr/>
    </dgm:pt>
    <dgm:pt modelId="{41E662A6-5C4E-44E6-8AAB-2AA30CD5AE4F}" type="pres">
      <dgm:prSet presAssocID="{5CC07E2A-57D9-483D-8CCB-B2B6C28CB5A8}" presName="parTxOnly" presStyleLbl="node1" presStyleIdx="4" presStyleCnt="5">
        <dgm:presLayoutVars>
          <dgm:chMax val="0"/>
          <dgm:chPref val="0"/>
          <dgm:bulletEnabled val="1"/>
        </dgm:presLayoutVars>
      </dgm:prSet>
      <dgm:spPr/>
      <dgm:t>
        <a:bodyPr/>
        <a:lstStyle/>
        <a:p>
          <a:endParaRPr kumimoji="1" lang="ja-JP" altLang="en-US"/>
        </a:p>
      </dgm:t>
    </dgm:pt>
  </dgm:ptLst>
  <dgm:cxnLst>
    <dgm:cxn modelId="{87802FA5-2571-4A89-AD5E-9D79B6AA29DA}" type="presOf" srcId="{5CC07E2A-57D9-483D-8CCB-B2B6C28CB5A8}" destId="{41E662A6-5C4E-44E6-8AAB-2AA30CD5AE4F}" srcOrd="0" destOrd="0" presId="urn:microsoft.com/office/officeart/2005/8/layout/chevron1"/>
    <dgm:cxn modelId="{FB989E7B-DA14-4A44-BC78-93A5E45186CE}" srcId="{B7A4CC14-94C6-460C-8C2F-A9EFD4CED5CA}" destId="{7B59C858-9546-4DAB-B3E8-B0C2847E734C}" srcOrd="3" destOrd="0" parTransId="{6260E671-AF1E-4E1B-BB28-62DA1D1EB9EA}" sibTransId="{5B3B85A2-79F2-44E2-B01E-A302A7706FFB}"/>
    <dgm:cxn modelId="{897A34BB-CD5F-491E-BD21-7442F6A4BA1A}" srcId="{B7A4CC14-94C6-460C-8C2F-A9EFD4CED5CA}" destId="{CFE318A3-E5C7-401D-A022-ACEAA4F503C0}" srcOrd="2" destOrd="0" parTransId="{0B87BA9D-0783-4757-905E-C0F7CE2D4C71}" sibTransId="{F8CC0234-3538-491E-8BB3-05EEB7B20850}"/>
    <dgm:cxn modelId="{0A85F9A0-2FAD-4B12-8F58-D5DED7A74D71}" type="presOf" srcId="{CFE318A3-E5C7-401D-A022-ACEAA4F503C0}" destId="{E84AFAF9-61B5-4528-A99A-44251BC0564B}" srcOrd="0" destOrd="0" presId="urn:microsoft.com/office/officeart/2005/8/layout/chevron1"/>
    <dgm:cxn modelId="{D4692D41-E336-4EC2-9C80-D9A0747C04B5}" type="presOf" srcId="{B7A4CC14-94C6-460C-8C2F-A9EFD4CED5CA}" destId="{7C8C2BAB-61FE-4710-A385-832566490FAC}" srcOrd="0" destOrd="0" presId="urn:microsoft.com/office/officeart/2005/8/layout/chevron1"/>
    <dgm:cxn modelId="{6B42D6BE-0107-4731-B52A-0902D43C905A}" type="presOf" srcId="{7B59C858-9546-4DAB-B3E8-B0C2847E734C}" destId="{622FE683-71ED-4EF5-B453-6FED3DCDE594}" srcOrd="0" destOrd="0" presId="urn:microsoft.com/office/officeart/2005/8/layout/chevron1"/>
    <dgm:cxn modelId="{4DF0E056-9803-405D-85D9-70A8ABECB320}" type="presOf" srcId="{E71C7137-7570-4D7D-8C24-522DD2F38FB2}" destId="{3CA6C82E-A189-4B59-BFAE-C5B944C0BE0D}" srcOrd="0" destOrd="0" presId="urn:microsoft.com/office/officeart/2005/8/layout/chevron1"/>
    <dgm:cxn modelId="{808A80B5-90F7-46AD-B821-74AE8132CD72}" srcId="{B7A4CC14-94C6-460C-8C2F-A9EFD4CED5CA}" destId="{5CC07E2A-57D9-483D-8CCB-B2B6C28CB5A8}" srcOrd="4" destOrd="0" parTransId="{76D14F46-3CBB-4318-936C-4FCF526DE033}" sibTransId="{DF77A354-EB96-46C9-A5F4-3A0A98A94B37}"/>
    <dgm:cxn modelId="{957A7F2E-419F-4D9E-9174-F8DDF38627AA}" type="presOf" srcId="{47C1D731-CFD0-4AA4-96AE-1DB55713E580}" destId="{ED4ECA38-217E-4805-9031-B61296D00E9A}" srcOrd="0" destOrd="0" presId="urn:microsoft.com/office/officeart/2005/8/layout/chevron1"/>
    <dgm:cxn modelId="{CB8DB6F5-9B7E-4D69-8C6A-E426953BEADB}" srcId="{B7A4CC14-94C6-460C-8C2F-A9EFD4CED5CA}" destId="{47C1D731-CFD0-4AA4-96AE-1DB55713E580}" srcOrd="1" destOrd="0" parTransId="{EAB315BF-FAB0-48C7-9CB0-ECDC8CB5B26E}" sibTransId="{10DA0B55-9A20-4465-9B18-EB6393556F60}"/>
    <dgm:cxn modelId="{9DFAB935-BE65-4F77-B165-554320A65863}" srcId="{B7A4CC14-94C6-460C-8C2F-A9EFD4CED5CA}" destId="{E71C7137-7570-4D7D-8C24-522DD2F38FB2}" srcOrd="0" destOrd="0" parTransId="{3E24180D-F0BC-4CC3-B36C-A0A32F8E6716}" sibTransId="{6002B177-92E0-41FA-92C0-3DAA91EA881D}"/>
    <dgm:cxn modelId="{DF82ADCC-F53C-4513-B8B9-2185341C3FD9}" type="presParOf" srcId="{7C8C2BAB-61FE-4710-A385-832566490FAC}" destId="{3CA6C82E-A189-4B59-BFAE-C5B944C0BE0D}" srcOrd="0" destOrd="0" presId="urn:microsoft.com/office/officeart/2005/8/layout/chevron1"/>
    <dgm:cxn modelId="{C7021A53-FDA3-4C0F-A1A9-1F65624C1659}" type="presParOf" srcId="{7C8C2BAB-61FE-4710-A385-832566490FAC}" destId="{E30E7A65-4F86-495F-8B4C-C3C7E3A95049}" srcOrd="1" destOrd="0" presId="urn:microsoft.com/office/officeart/2005/8/layout/chevron1"/>
    <dgm:cxn modelId="{54D607EA-0D2F-4FD9-AF0E-54DA1E217A06}" type="presParOf" srcId="{7C8C2BAB-61FE-4710-A385-832566490FAC}" destId="{ED4ECA38-217E-4805-9031-B61296D00E9A}" srcOrd="2" destOrd="0" presId="urn:microsoft.com/office/officeart/2005/8/layout/chevron1"/>
    <dgm:cxn modelId="{EBFAF2BF-1459-4D0C-B6FC-F649E5037292}" type="presParOf" srcId="{7C8C2BAB-61FE-4710-A385-832566490FAC}" destId="{6C563CEE-B462-4976-83B1-CA0AD4F14DCD}" srcOrd="3" destOrd="0" presId="urn:microsoft.com/office/officeart/2005/8/layout/chevron1"/>
    <dgm:cxn modelId="{16AB4938-5857-4C64-85F0-6A826CFA41A5}" type="presParOf" srcId="{7C8C2BAB-61FE-4710-A385-832566490FAC}" destId="{E84AFAF9-61B5-4528-A99A-44251BC0564B}" srcOrd="4" destOrd="0" presId="urn:microsoft.com/office/officeart/2005/8/layout/chevron1"/>
    <dgm:cxn modelId="{AA42873E-7B79-4C4A-AC68-8A5F7AC85525}" type="presParOf" srcId="{7C8C2BAB-61FE-4710-A385-832566490FAC}" destId="{7703EAC6-B435-4DFA-BE59-E74E4CC786A8}" srcOrd="5" destOrd="0" presId="urn:microsoft.com/office/officeart/2005/8/layout/chevron1"/>
    <dgm:cxn modelId="{D74250F6-4CFB-4FD9-8DEA-278127C8D44C}" type="presParOf" srcId="{7C8C2BAB-61FE-4710-A385-832566490FAC}" destId="{622FE683-71ED-4EF5-B453-6FED3DCDE594}" srcOrd="6" destOrd="0" presId="urn:microsoft.com/office/officeart/2005/8/layout/chevron1"/>
    <dgm:cxn modelId="{E145C967-42FD-4CD2-9303-32C4AE054B5F}" type="presParOf" srcId="{7C8C2BAB-61FE-4710-A385-832566490FAC}" destId="{A73F7DC9-09A3-4D09-8751-7CB7DBDD01A2}" srcOrd="7" destOrd="0" presId="urn:microsoft.com/office/officeart/2005/8/layout/chevron1"/>
    <dgm:cxn modelId="{9F188A99-CB98-41AF-A6B6-CF9EE8898AFE}" type="presParOf" srcId="{7C8C2BAB-61FE-4710-A385-832566490FAC}" destId="{41E662A6-5C4E-44E6-8AAB-2AA30CD5AE4F}"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85DDC96-00B3-466A-BF49-A3DB2AF04210}" type="doc">
      <dgm:prSet loTypeId="urn:microsoft.com/office/officeart/2005/8/layout/chevron1" loCatId="process" qsTypeId="urn:microsoft.com/office/officeart/2005/8/quickstyle/simple3" qsCatId="simple" csTypeId="urn:microsoft.com/office/officeart/2005/8/colors/accent1_2" csCatId="accent1" phldr="1"/>
      <dgm:spPr/>
    </dgm:pt>
    <dgm:pt modelId="{A952D2AE-62AF-44D5-9515-A8C072BF4C2F}">
      <dgm:prSet phldrT="[テキスト]" custT="1"/>
      <dgm:spPr>
        <a:solidFill>
          <a:srgbClr val="CCECFF"/>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関係機関の連携</a:t>
          </a:r>
        </a:p>
      </dgm:t>
    </dgm:pt>
    <dgm:pt modelId="{80FE0D81-9D17-4717-9D7D-DEF5E0FE4754}" type="par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A2A89F2-B174-41D6-AC24-3A55E749631A}" type="sib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A9B335D9-61AE-469C-90FD-42FC06699669}">
      <dgm:prSet phldrT="[テキスト]" custT="1"/>
      <dgm:spPr>
        <a:solidFill>
          <a:srgbClr val="CCFFCC"/>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一貫性なプロセス</a:t>
          </a:r>
        </a:p>
      </dgm:t>
    </dgm:pt>
    <dgm:pt modelId="{8BC2745C-04C3-4FDF-B8B0-13E35FD9F426}" type="par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CB73262-B8EA-4D00-B41A-8D08DCC87F3F}" type="sib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C0EF5DA-8A7D-41CD-8B81-C1E9C3EF8C70}">
      <dgm:prSet phldrT="[テキスト]" custT="1"/>
      <dgm:spPr>
        <a:solidFill>
          <a:srgbClr val="FFFFCC"/>
        </a:solidFill>
      </dgm:spPr>
      <dgm: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初期に労力をかける</a:t>
          </a:r>
        </a:p>
      </dgm:t>
    </dgm:pt>
    <dgm:pt modelId="{721E48BF-5886-4677-B216-6EBEA4BA42CD}" type="par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229F6BB-4C40-4360-85E8-17A2E398C3C7}" type="sib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773940B2-4C90-4AFF-9CC7-39BD2FA58794}" type="pres">
      <dgm:prSet presAssocID="{785DDC96-00B3-466A-BF49-A3DB2AF04210}" presName="Name0" presStyleCnt="0">
        <dgm:presLayoutVars>
          <dgm:dir/>
          <dgm:animLvl val="lvl"/>
          <dgm:resizeHandles val="exact"/>
        </dgm:presLayoutVars>
      </dgm:prSet>
      <dgm:spPr/>
    </dgm:pt>
    <dgm:pt modelId="{79B3D387-3929-415E-9D40-9A5B61FB762E}" type="pres">
      <dgm:prSet presAssocID="{A952D2AE-62AF-44D5-9515-A8C072BF4C2F}" presName="parTxOnly" presStyleLbl="node1" presStyleIdx="0" presStyleCnt="3">
        <dgm:presLayoutVars>
          <dgm:chMax val="0"/>
          <dgm:chPref val="0"/>
          <dgm:bulletEnabled val="1"/>
        </dgm:presLayoutVars>
      </dgm:prSet>
      <dgm:spPr/>
      <dgm:t>
        <a:bodyPr/>
        <a:lstStyle/>
        <a:p>
          <a:endParaRPr kumimoji="1" lang="ja-JP" altLang="en-US"/>
        </a:p>
      </dgm:t>
    </dgm:pt>
    <dgm:pt modelId="{57C12797-89A5-44E4-9FCD-F0697112E6F8}" type="pres">
      <dgm:prSet presAssocID="{4A2A89F2-B174-41D6-AC24-3A55E749631A}" presName="parTxOnlySpace" presStyleCnt="0"/>
      <dgm:spPr/>
    </dgm:pt>
    <dgm:pt modelId="{62CD4B48-5399-4BFF-83EA-B7D670AE81CD}" type="pres">
      <dgm:prSet presAssocID="{A9B335D9-61AE-469C-90FD-42FC06699669}" presName="parTxOnly" presStyleLbl="node1" presStyleIdx="1" presStyleCnt="3" custLinFactNeighborX="-642" custLinFactNeighborY="94340">
        <dgm:presLayoutVars>
          <dgm:chMax val="0"/>
          <dgm:chPref val="0"/>
          <dgm:bulletEnabled val="1"/>
        </dgm:presLayoutVars>
      </dgm:prSet>
      <dgm:spPr/>
      <dgm:t>
        <a:bodyPr/>
        <a:lstStyle/>
        <a:p>
          <a:endParaRPr kumimoji="1" lang="ja-JP" altLang="en-US"/>
        </a:p>
      </dgm:t>
    </dgm:pt>
    <dgm:pt modelId="{EFB17F35-A3D2-4C25-9ABC-AF3735ED11D0}" type="pres">
      <dgm:prSet presAssocID="{DCB73262-B8EA-4D00-B41A-8D08DCC87F3F}" presName="parTxOnlySpace" presStyleCnt="0"/>
      <dgm:spPr/>
    </dgm:pt>
    <dgm:pt modelId="{AB71A214-604A-4AD6-97CC-FBBB26D53715}" type="pres">
      <dgm:prSet presAssocID="{0C0EF5DA-8A7D-41CD-8B81-C1E9C3EF8C70}" presName="parTxOnly" presStyleLbl="node1" presStyleIdx="2" presStyleCnt="3">
        <dgm:presLayoutVars>
          <dgm:chMax val="0"/>
          <dgm:chPref val="0"/>
          <dgm:bulletEnabled val="1"/>
        </dgm:presLayoutVars>
      </dgm:prSet>
      <dgm:spPr/>
      <dgm:t>
        <a:bodyPr/>
        <a:lstStyle/>
        <a:p>
          <a:endParaRPr kumimoji="1" lang="ja-JP" altLang="en-US"/>
        </a:p>
      </dgm:t>
    </dgm:pt>
  </dgm:ptLst>
  <dgm:cxnLst>
    <dgm:cxn modelId="{C6D654FC-84C6-48CF-A590-0999696DFC52}" type="presOf" srcId="{785DDC96-00B3-466A-BF49-A3DB2AF04210}" destId="{773940B2-4C90-4AFF-9CC7-39BD2FA58794}" srcOrd="0" destOrd="0" presId="urn:microsoft.com/office/officeart/2005/8/layout/chevron1"/>
    <dgm:cxn modelId="{977A8AE1-C1A6-4A26-B78C-6CE0AA1CCF1F}" type="presOf" srcId="{A952D2AE-62AF-44D5-9515-A8C072BF4C2F}" destId="{79B3D387-3929-415E-9D40-9A5B61FB762E}" srcOrd="0" destOrd="0" presId="urn:microsoft.com/office/officeart/2005/8/layout/chevron1"/>
    <dgm:cxn modelId="{15F3DAE8-9417-44F2-BA7F-400EE58D8B55}" srcId="{785DDC96-00B3-466A-BF49-A3DB2AF04210}" destId="{A9B335D9-61AE-469C-90FD-42FC06699669}" srcOrd="1" destOrd="0" parTransId="{8BC2745C-04C3-4FDF-B8B0-13E35FD9F426}" sibTransId="{DCB73262-B8EA-4D00-B41A-8D08DCC87F3F}"/>
    <dgm:cxn modelId="{FBADDF88-540B-45AE-8BF6-ED5C55B59263}" srcId="{785DDC96-00B3-466A-BF49-A3DB2AF04210}" destId="{A952D2AE-62AF-44D5-9515-A8C072BF4C2F}" srcOrd="0" destOrd="0" parTransId="{80FE0D81-9D17-4717-9D7D-DEF5E0FE4754}" sibTransId="{4A2A89F2-B174-41D6-AC24-3A55E749631A}"/>
    <dgm:cxn modelId="{761CE171-B460-4C43-B841-D51A8E9177E4}" srcId="{785DDC96-00B3-466A-BF49-A3DB2AF04210}" destId="{0C0EF5DA-8A7D-41CD-8B81-C1E9C3EF8C70}" srcOrd="2" destOrd="0" parTransId="{721E48BF-5886-4677-B216-6EBEA4BA42CD}" sibTransId="{9229F6BB-4C40-4360-85E8-17A2E398C3C7}"/>
    <dgm:cxn modelId="{F8632FDB-57F5-44B0-AFE6-6F3FA86AD77F}" type="presOf" srcId="{A9B335D9-61AE-469C-90FD-42FC06699669}" destId="{62CD4B48-5399-4BFF-83EA-B7D670AE81CD}" srcOrd="0" destOrd="0" presId="urn:microsoft.com/office/officeart/2005/8/layout/chevron1"/>
    <dgm:cxn modelId="{73AE61F1-D951-41F4-A005-6372C7F63CCD}" type="presOf" srcId="{0C0EF5DA-8A7D-41CD-8B81-C1E9C3EF8C70}" destId="{AB71A214-604A-4AD6-97CC-FBBB26D53715}" srcOrd="0" destOrd="0" presId="urn:microsoft.com/office/officeart/2005/8/layout/chevron1"/>
    <dgm:cxn modelId="{5E7AD3F9-3B6D-4B72-8110-73FEC4CE2D9D}" type="presParOf" srcId="{773940B2-4C90-4AFF-9CC7-39BD2FA58794}" destId="{79B3D387-3929-415E-9D40-9A5B61FB762E}" srcOrd="0" destOrd="0" presId="urn:microsoft.com/office/officeart/2005/8/layout/chevron1"/>
    <dgm:cxn modelId="{0D56A39E-38F2-418B-8108-73E5D31A0364}" type="presParOf" srcId="{773940B2-4C90-4AFF-9CC7-39BD2FA58794}" destId="{57C12797-89A5-44E4-9FCD-F0697112E6F8}" srcOrd="1" destOrd="0" presId="urn:microsoft.com/office/officeart/2005/8/layout/chevron1"/>
    <dgm:cxn modelId="{017184F7-D5CA-4226-B236-50E266C9F06E}" type="presParOf" srcId="{773940B2-4C90-4AFF-9CC7-39BD2FA58794}" destId="{62CD4B48-5399-4BFF-83EA-B7D670AE81CD}" srcOrd="2" destOrd="0" presId="urn:microsoft.com/office/officeart/2005/8/layout/chevron1"/>
    <dgm:cxn modelId="{22ECFAB3-BA67-4DC0-9039-EBF6569D2EA9}" type="presParOf" srcId="{773940B2-4C90-4AFF-9CC7-39BD2FA58794}" destId="{EFB17F35-A3D2-4C25-9ABC-AF3735ED11D0}" srcOrd="3" destOrd="0" presId="urn:microsoft.com/office/officeart/2005/8/layout/chevron1"/>
    <dgm:cxn modelId="{D1B88C6D-0187-4DE5-B7EF-C84FABD50288}" type="presParOf" srcId="{773940B2-4C90-4AFF-9CC7-39BD2FA58794}" destId="{AB71A214-604A-4AD6-97CC-FBBB26D53715}"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234C25A-6D06-4F4A-903A-AEFEE88FA1EC}" type="doc">
      <dgm:prSet loTypeId="urn:microsoft.com/office/officeart/2005/8/layout/process1" loCatId="process" qsTypeId="urn:microsoft.com/office/officeart/2005/8/quickstyle/simple3" qsCatId="simple" csTypeId="urn:microsoft.com/office/officeart/2005/8/colors/colorful1" csCatId="colorful" phldr="1"/>
      <dgm:spPr/>
      <dgm:t>
        <a:bodyPr/>
        <a:lstStyle/>
        <a:p>
          <a:endParaRPr kumimoji="1" lang="ja-JP" altLang="en-US"/>
        </a:p>
      </dgm:t>
    </dgm:pt>
    <dgm:pt modelId="{581B68B1-D972-4606-8EC8-6EC4E18CF019}">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先の見通しを持たない就労相談</a:t>
          </a:r>
        </a:p>
      </dgm:t>
    </dgm:pt>
    <dgm:pt modelId="{FAE9EDC6-CA10-4C91-AE98-B1F235C06B36}" type="parTrans" cxnId="{0D120659-0AA7-4D9A-8A3D-9E3BA1495F58}">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138A8C7-1600-40A5-BAD9-6EFD52E7F111}" type="sibTrans" cxnId="{0D120659-0AA7-4D9A-8A3D-9E3BA1495F58}">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725E699-9072-466C-9012-D85CF9907120}">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企業に情報がつながらない</a:t>
          </a:r>
        </a:p>
      </dgm:t>
    </dgm:pt>
    <dgm:pt modelId="{346AD091-8381-458F-8F8C-70E8D10EB030}" type="parTrans" cxnId="{FADA63BF-10AC-44DB-963C-7436CB85E591}">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3F9FC70-EF2C-4088-98BD-6BAFC4CB272B}" type="sibTrans" cxnId="{FADA63BF-10AC-44DB-963C-7436CB85E591}">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EDC0A18B-94F9-43D7-922D-1A65C053D699}">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職業準備性不足の就職、ミスマッチの就職</a:t>
          </a:r>
        </a:p>
      </dgm:t>
    </dgm:pt>
    <dgm:pt modelId="{6F35CA6D-AECE-4658-B648-A2EBBAA46396}" type="parTrans" cxnId="{791D17CC-3467-4839-8857-0E5ADE114E76}">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C814B55-020E-4AD9-B5D6-8A8DC3EC4A7B}" type="sibTrans" cxnId="{791D17CC-3467-4839-8857-0E5ADE114E76}">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3C4584A4-803A-413D-B1F8-3608C9D1F3FE}">
      <dgm:prSet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危機介入、問題会解決型の定着支援</a:t>
          </a:r>
        </a:p>
      </dgm:t>
    </dgm:pt>
    <dgm:pt modelId="{525052F4-66A3-44D9-9E8B-B7AF6770697F}" type="parTrans" cxnId="{2B9C534B-F023-46D3-A9EC-62D790C700FB}">
      <dgm:prSet/>
      <dgm:spPr/>
      <dgm:t>
        <a:bodyPr/>
        <a:lstStyle/>
        <a:p>
          <a:pPr algn="l"/>
          <a:endParaRPr kumimoji="1" lang="ja-JP" altLang="en-US" sz="1200"/>
        </a:p>
      </dgm:t>
    </dgm:pt>
    <dgm:pt modelId="{82073970-EB41-459F-8689-74FA756C9B52}" type="sibTrans" cxnId="{2B9C534B-F023-46D3-A9EC-62D790C700FB}">
      <dgm:prSet/>
      <dgm:spPr/>
      <dgm:t>
        <a:bodyPr/>
        <a:lstStyle/>
        <a:p>
          <a:pPr algn="l"/>
          <a:endParaRPr kumimoji="1" lang="ja-JP" altLang="en-US" sz="1200"/>
        </a:p>
      </dgm:t>
    </dgm:pt>
    <dgm:pt modelId="{BAE9007F-4649-4B06-AD40-106CE0F70D84}" type="pres">
      <dgm:prSet presAssocID="{A234C25A-6D06-4F4A-903A-AEFEE88FA1EC}" presName="Name0" presStyleCnt="0">
        <dgm:presLayoutVars>
          <dgm:dir/>
          <dgm:resizeHandles val="exact"/>
        </dgm:presLayoutVars>
      </dgm:prSet>
      <dgm:spPr/>
      <dgm:t>
        <a:bodyPr/>
        <a:lstStyle/>
        <a:p>
          <a:endParaRPr kumimoji="1" lang="ja-JP" altLang="en-US"/>
        </a:p>
      </dgm:t>
    </dgm:pt>
    <dgm:pt modelId="{0AA9D830-0D40-461A-8FF6-B909A8FBCA92}" type="pres">
      <dgm:prSet presAssocID="{581B68B1-D972-4606-8EC8-6EC4E18CF019}" presName="node" presStyleLbl="node1" presStyleIdx="0" presStyleCnt="4">
        <dgm:presLayoutVars>
          <dgm:bulletEnabled val="1"/>
        </dgm:presLayoutVars>
      </dgm:prSet>
      <dgm:spPr/>
      <dgm:t>
        <a:bodyPr/>
        <a:lstStyle/>
        <a:p>
          <a:endParaRPr kumimoji="1" lang="ja-JP" altLang="en-US"/>
        </a:p>
      </dgm:t>
    </dgm:pt>
    <dgm:pt modelId="{CB5708D6-9619-4077-9EC2-5E08EA737A74}" type="pres">
      <dgm:prSet presAssocID="{5138A8C7-1600-40A5-BAD9-6EFD52E7F111}" presName="sibTrans" presStyleLbl="sibTrans2D1" presStyleIdx="0" presStyleCnt="3"/>
      <dgm:spPr/>
      <dgm:t>
        <a:bodyPr/>
        <a:lstStyle/>
        <a:p>
          <a:endParaRPr kumimoji="1" lang="ja-JP" altLang="en-US"/>
        </a:p>
      </dgm:t>
    </dgm:pt>
    <dgm:pt modelId="{EA1F525F-E19C-45E0-8AEF-FCAEDB6F7F45}" type="pres">
      <dgm:prSet presAssocID="{5138A8C7-1600-40A5-BAD9-6EFD52E7F111}" presName="connectorText" presStyleLbl="sibTrans2D1" presStyleIdx="0" presStyleCnt="3"/>
      <dgm:spPr/>
      <dgm:t>
        <a:bodyPr/>
        <a:lstStyle/>
        <a:p>
          <a:endParaRPr kumimoji="1" lang="ja-JP" altLang="en-US"/>
        </a:p>
      </dgm:t>
    </dgm:pt>
    <dgm:pt modelId="{096CA568-2214-4875-B0DC-B2EA9D3DDAE6}" type="pres">
      <dgm:prSet presAssocID="{4725E699-9072-466C-9012-D85CF9907120}" presName="node" presStyleLbl="node1" presStyleIdx="1" presStyleCnt="4">
        <dgm:presLayoutVars>
          <dgm:bulletEnabled val="1"/>
        </dgm:presLayoutVars>
      </dgm:prSet>
      <dgm:spPr/>
      <dgm:t>
        <a:bodyPr/>
        <a:lstStyle/>
        <a:p>
          <a:endParaRPr kumimoji="1" lang="ja-JP" altLang="en-US"/>
        </a:p>
      </dgm:t>
    </dgm:pt>
    <dgm:pt modelId="{B8B43B79-5DAE-4079-99CE-6914A33CAAA4}" type="pres">
      <dgm:prSet presAssocID="{43F9FC70-EF2C-4088-98BD-6BAFC4CB272B}" presName="sibTrans" presStyleLbl="sibTrans2D1" presStyleIdx="1" presStyleCnt="3"/>
      <dgm:spPr/>
      <dgm:t>
        <a:bodyPr/>
        <a:lstStyle/>
        <a:p>
          <a:endParaRPr kumimoji="1" lang="ja-JP" altLang="en-US"/>
        </a:p>
      </dgm:t>
    </dgm:pt>
    <dgm:pt modelId="{D54FE056-E13A-47F7-ABDA-C0583D465D8E}" type="pres">
      <dgm:prSet presAssocID="{43F9FC70-EF2C-4088-98BD-6BAFC4CB272B}" presName="connectorText" presStyleLbl="sibTrans2D1" presStyleIdx="1" presStyleCnt="3"/>
      <dgm:spPr/>
      <dgm:t>
        <a:bodyPr/>
        <a:lstStyle/>
        <a:p>
          <a:endParaRPr kumimoji="1" lang="ja-JP" altLang="en-US"/>
        </a:p>
      </dgm:t>
    </dgm:pt>
    <dgm:pt modelId="{07B7AA78-64DC-461C-90AF-F58BC8470310}" type="pres">
      <dgm:prSet presAssocID="{EDC0A18B-94F9-43D7-922D-1A65C053D699}" presName="node" presStyleLbl="node1" presStyleIdx="2" presStyleCnt="4">
        <dgm:presLayoutVars>
          <dgm:bulletEnabled val="1"/>
        </dgm:presLayoutVars>
      </dgm:prSet>
      <dgm:spPr/>
      <dgm:t>
        <a:bodyPr/>
        <a:lstStyle/>
        <a:p>
          <a:endParaRPr kumimoji="1" lang="ja-JP" altLang="en-US"/>
        </a:p>
      </dgm:t>
    </dgm:pt>
    <dgm:pt modelId="{ADC43029-752B-4A01-AEED-A7375F38F733}" type="pres">
      <dgm:prSet presAssocID="{4C814B55-020E-4AD9-B5D6-8A8DC3EC4A7B}" presName="sibTrans" presStyleLbl="sibTrans2D1" presStyleIdx="2" presStyleCnt="3"/>
      <dgm:spPr/>
      <dgm:t>
        <a:bodyPr/>
        <a:lstStyle/>
        <a:p>
          <a:endParaRPr kumimoji="1" lang="ja-JP" altLang="en-US"/>
        </a:p>
      </dgm:t>
    </dgm:pt>
    <dgm:pt modelId="{5F6A8447-D8E9-4D6E-9460-3B28EEBC224D}" type="pres">
      <dgm:prSet presAssocID="{4C814B55-020E-4AD9-B5D6-8A8DC3EC4A7B}" presName="connectorText" presStyleLbl="sibTrans2D1" presStyleIdx="2" presStyleCnt="3"/>
      <dgm:spPr/>
      <dgm:t>
        <a:bodyPr/>
        <a:lstStyle/>
        <a:p>
          <a:endParaRPr kumimoji="1" lang="ja-JP" altLang="en-US"/>
        </a:p>
      </dgm:t>
    </dgm:pt>
    <dgm:pt modelId="{B63C32EB-BDB0-4897-9093-3998872206EF}" type="pres">
      <dgm:prSet presAssocID="{3C4584A4-803A-413D-B1F8-3608C9D1F3FE}" presName="node" presStyleLbl="node1" presStyleIdx="3" presStyleCnt="4">
        <dgm:presLayoutVars>
          <dgm:bulletEnabled val="1"/>
        </dgm:presLayoutVars>
      </dgm:prSet>
      <dgm:spPr/>
      <dgm:t>
        <a:bodyPr/>
        <a:lstStyle/>
        <a:p>
          <a:endParaRPr kumimoji="1" lang="ja-JP" altLang="en-US"/>
        </a:p>
      </dgm:t>
    </dgm:pt>
  </dgm:ptLst>
  <dgm:cxnLst>
    <dgm:cxn modelId="{89CD4215-5FDD-4E9B-B986-F44B2FD49794}" type="presOf" srcId="{581B68B1-D972-4606-8EC8-6EC4E18CF019}" destId="{0AA9D830-0D40-461A-8FF6-B909A8FBCA92}" srcOrd="0" destOrd="0" presId="urn:microsoft.com/office/officeart/2005/8/layout/process1"/>
    <dgm:cxn modelId="{0D120659-0AA7-4D9A-8A3D-9E3BA1495F58}" srcId="{A234C25A-6D06-4F4A-903A-AEFEE88FA1EC}" destId="{581B68B1-D972-4606-8EC8-6EC4E18CF019}" srcOrd="0" destOrd="0" parTransId="{FAE9EDC6-CA10-4C91-AE98-B1F235C06B36}" sibTransId="{5138A8C7-1600-40A5-BAD9-6EFD52E7F111}"/>
    <dgm:cxn modelId="{21EA7121-77F8-441B-BBF9-729C1CBEDB66}" type="presOf" srcId="{3C4584A4-803A-413D-B1F8-3608C9D1F3FE}" destId="{B63C32EB-BDB0-4897-9093-3998872206EF}" srcOrd="0" destOrd="0" presId="urn:microsoft.com/office/officeart/2005/8/layout/process1"/>
    <dgm:cxn modelId="{A7A5B0AF-3AD7-4952-89B6-92C981943B0D}" type="presOf" srcId="{4C814B55-020E-4AD9-B5D6-8A8DC3EC4A7B}" destId="{ADC43029-752B-4A01-AEED-A7375F38F733}" srcOrd="0" destOrd="0" presId="urn:microsoft.com/office/officeart/2005/8/layout/process1"/>
    <dgm:cxn modelId="{ED01F46D-CEB3-4DBA-943C-5C259A484F29}" type="presOf" srcId="{43F9FC70-EF2C-4088-98BD-6BAFC4CB272B}" destId="{D54FE056-E13A-47F7-ABDA-C0583D465D8E}" srcOrd="1" destOrd="0" presId="urn:microsoft.com/office/officeart/2005/8/layout/process1"/>
    <dgm:cxn modelId="{ECE4098E-BB8D-4F90-A735-8324EB044747}" type="presOf" srcId="{43F9FC70-EF2C-4088-98BD-6BAFC4CB272B}" destId="{B8B43B79-5DAE-4079-99CE-6914A33CAAA4}" srcOrd="0" destOrd="0" presId="urn:microsoft.com/office/officeart/2005/8/layout/process1"/>
    <dgm:cxn modelId="{84C9E724-08A5-4C27-AC6B-A54B859A4A33}" type="presOf" srcId="{4C814B55-020E-4AD9-B5D6-8A8DC3EC4A7B}" destId="{5F6A8447-D8E9-4D6E-9460-3B28EEBC224D}" srcOrd="1" destOrd="0" presId="urn:microsoft.com/office/officeart/2005/8/layout/process1"/>
    <dgm:cxn modelId="{2B9C534B-F023-46D3-A9EC-62D790C700FB}" srcId="{A234C25A-6D06-4F4A-903A-AEFEE88FA1EC}" destId="{3C4584A4-803A-413D-B1F8-3608C9D1F3FE}" srcOrd="3" destOrd="0" parTransId="{525052F4-66A3-44D9-9E8B-B7AF6770697F}" sibTransId="{82073970-EB41-459F-8689-74FA756C9B52}"/>
    <dgm:cxn modelId="{4B6A589B-C4AE-4FCF-B6F1-00C51E394EA5}" type="presOf" srcId="{A234C25A-6D06-4F4A-903A-AEFEE88FA1EC}" destId="{BAE9007F-4649-4B06-AD40-106CE0F70D84}" srcOrd="0" destOrd="0" presId="urn:microsoft.com/office/officeart/2005/8/layout/process1"/>
    <dgm:cxn modelId="{115E511B-8524-4CA8-907A-E8BEF040CE02}" type="presOf" srcId="{5138A8C7-1600-40A5-BAD9-6EFD52E7F111}" destId="{CB5708D6-9619-4077-9EC2-5E08EA737A74}" srcOrd="0" destOrd="0" presId="urn:microsoft.com/office/officeart/2005/8/layout/process1"/>
    <dgm:cxn modelId="{FADA63BF-10AC-44DB-963C-7436CB85E591}" srcId="{A234C25A-6D06-4F4A-903A-AEFEE88FA1EC}" destId="{4725E699-9072-466C-9012-D85CF9907120}" srcOrd="1" destOrd="0" parTransId="{346AD091-8381-458F-8F8C-70E8D10EB030}" sibTransId="{43F9FC70-EF2C-4088-98BD-6BAFC4CB272B}"/>
    <dgm:cxn modelId="{844359DC-7FF3-44C4-949E-FF1BB229943F}" type="presOf" srcId="{4725E699-9072-466C-9012-D85CF9907120}" destId="{096CA568-2214-4875-B0DC-B2EA9D3DDAE6}" srcOrd="0" destOrd="0" presId="urn:microsoft.com/office/officeart/2005/8/layout/process1"/>
    <dgm:cxn modelId="{791D17CC-3467-4839-8857-0E5ADE114E76}" srcId="{A234C25A-6D06-4F4A-903A-AEFEE88FA1EC}" destId="{EDC0A18B-94F9-43D7-922D-1A65C053D699}" srcOrd="2" destOrd="0" parTransId="{6F35CA6D-AECE-4658-B648-A2EBBAA46396}" sibTransId="{4C814B55-020E-4AD9-B5D6-8A8DC3EC4A7B}"/>
    <dgm:cxn modelId="{ED876F1C-B520-4370-8B38-6A7016F90C9D}" type="presOf" srcId="{EDC0A18B-94F9-43D7-922D-1A65C053D699}" destId="{07B7AA78-64DC-461C-90AF-F58BC8470310}" srcOrd="0" destOrd="0" presId="urn:microsoft.com/office/officeart/2005/8/layout/process1"/>
    <dgm:cxn modelId="{CF23AB89-5003-47B9-8842-073667686BA7}" type="presOf" srcId="{5138A8C7-1600-40A5-BAD9-6EFD52E7F111}" destId="{EA1F525F-E19C-45E0-8AEF-FCAEDB6F7F45}" srcOrd="1" destOrd="0" presId="urn:microsoft.com/office/officeart/2005/8/layout/process1"/>
    <dgm:cxn modelId="{3D8C67C2-7730-47E3-ACE3-1A42B2248D77}" type="presParOf" srcId="{BAE9007F-4649-4B06-AD40-106CE0F70D84}" destId="{0AA9D830-0D40-461A-8FF6-B909A8FBCA92}" srcOrd="0" destOrd="0" presId="urn:microsoft.com/office/officeart/2005/8/layout/process1"/>
    <dgm:cxn modelId="{08F9EBD9-93E8-406E-905B-E8046F49BB98}" type="presParOf" srcId="{BAE9007F-4649-4B06-AD40-106CE0F70D84}" destId="{CB5708D6-9619-4077-9EC2-5E08EA737A74}" srcOrd="1" destOrd="0" presId="urn:microsoft.com/office/officeart/2005/8/layout/process1"/>
    <dgm:cxn modelId="{3F9529E7-F200-48D6-BC93-4224AD40E602}" type="presParOf" srcId="{CB5708D6-9619-4077-9EC2-5E08EA737A74}" destId="{EA1F525F-E19C-45E0-8AEF-FCAEDB6F7F45}" srcOrd="0" destOrd="0" presId="urn:microsoft.com/office/officeart/2005/8/layout/process1"/>
    <dgm:cxn modelId="{28E27B38-FEF9-4467-BA46-5FFD00E37F7F}" type="presParOf" srcId="{BAE9007F-4649-4B06-AD40-106CE0F70D84}" destId="{096CA568-2214-4875-B0DC-B2EA9D3DDAE6}" srcOrd="2" destOrd="0" presId="urn:microsoft.com/office/officeart/2005/8/layout/process1"/>
    <dgm:cxn modelId="{356C1325-7868-4518-B78E-5DAF3835CB7E}" type="presParOf" srcId="{BAE9007F-4649-4B06-AD40-106CE0F70D84}" destId="{B8B43B79-5DAE-4079-99CE-6914A33CAAA4}" srcOrd="3" destOrd="0" presId="urn:microsoft.com/office/officeart/2005/8/layout/process1"/>
    <dgm:cxn modelId="{34E3DF68-0A06-4250-850C-8C6918D4A4B7}" type="presParOf" srcId="{B8B43B79-5DAE-4079-99CE-6914A33CAAA4}" destId="{D54FE056-E13A-47F7-ABDA-C0583D465D8E}" srcOrd="0" destOrd="0" presId="urn:microsoft.com/office/officeart/2005/8/layout/process1"/>
    <dgm:cxn modelId="{7AB9422C-CDED-420A-9C48-40873660734F}" type="presParOf" srcId="{BAE9007F-4649-4B06-AD40-106CE0F70D84}" destId="{07B7AA78-64DC-461C-90AF-F58BC8470310}" srcOrd="4" destOrd="0" presId="urn:microsoft.com/office/officeart/2005/8/layout/process1"/>
    <dgm:cxn modelId="{BA5A284B-4A33-4ABA-9420-22EABA107CD7}" type="presParOf" srcId="{BAE9007F-4649-4B06-AD40-106CE0F70D84}" destId="{ADC43029-752B-4A01-AEED-A7375F38F733}" srcOrd="5" destOrd="0" presId="urn:microsoft.com/office/officeart/2005/8/layout/process1"/>
    <dgm:cxn modelId="{7F38B958-86B3-4DE2-AD9A-D56B2AAD8F6C}" type="presParOf" srcId="{ADC43029-752B-4A01-AEED-A7375F38F733}" destId="{5F6A8447-D8E9-4D6E-9460-3B28EEBC224D}" srcOrd="0" destOrd="0" presId="urn:microsoft.com/office/officeart/2005/8/layout/process1"/>
    <dgm:cxn modelId="{6C16B4BA-06E8-437B-8A33-EB71A0E17EC6}" type="presParOf" srcId="{BAE9007F-4649-4B06-AD40-106CE0F70D84}" destId="{B63C32EB-BDB0-4897-9093-3998872206EF}" srcOrd="6"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234C25A-6D06-4F4A-903A-AEFEE88FA1EC}" type="doc">
      <dgm:prSet loTypeId="urn:microsoft.com/office/officeart/2005/8/layout/process1" loCatId="process" qsTypeId="urn:microsoft.com/office/officeart/2005/8/quickstyle/simple3" qsCatId="simple" csTypeId="urn:microsoft.com/office/officeart/2005/8/colors/colorful1" csCatId="colorful" phldr="1"/>
      <dgm:spPr/>
      <dgm:t>
        <a:bodyPr/>
        <a:lstStyle/>
        <a:p>
          <a:endParaRPr kumimoji="1" lang="ja-JP" altLang="en-US"/>
        </a:p>
      </dgm:t>
    </dgm:pt>
    <dgm:pt modelId="{581B68B1-D972-4606-8EC8-6EC4E18CF019}">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適切な方向性につなげる就労相談</a:t>
          </a:r>
        </a:p>
      </dgm:t>
    </dgm:pt>
    <dgm:pt modelId="{FAE9EDC6-CA10-4C91-AE98-B1F235C06B36}" type="parTrans" cxnId="{0D120659-0AA7-4D9A-8A3D-9E3BA1495F58}">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138A8C7-1600-40A5-BAD9-6EFD52E7F111}" type="sibTrans" cxnId="{0D120659-0AA7-4D9A-8A3D-9E3BA1495F58}">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725E699-9072-466C-9012-D85CF9907120}">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就労支援機関での適切なアセスメント</a:t>
          </a:r>
        </a:p>
      </dgm:t>
    </dgm:pt>
    <dgm:pt modelId="{346AD091-8381-458F-8F8C-70E8D10EB030}" type="parTrans" cxnId="{FADA63BF-10AC-44DB-963C-7436CB85E591}">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3F9FC70-EF2C-4088-98BD-6BAFC4CB272B}" type="sibTrans" cxnId="{FADA63BF-10AC-44DB-963C-7436CB85E591}">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EDC0A18B-94F9-43D7-922D-1A65C053D699}">
      <dgm:prSet phldrT="[テキスト]" custT="1"/>
      <dgm:spPr/>
      <dgm: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アセスメントに基づくマッチングと職場適応支援</a:t>
          </a:r>
        </a:p>
      </dgm:t>
    </dgm:pt>
    <dgm:pt modelId="{6F35CA6D-AECE-4658-B648-A2EBBAA46396}" type="parTrans" cxnId="{791D17CC-3467-4839-8857-0E5ADE114E76}">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C814B55-020E-4AD9-B5D6-8A8DC3EC4A7B}" type="sibTrans" cxnId="{791D17CC-3467-4839-8857-0E5ADE114E76}">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3C4584A4-803A-413D-B1F8-3608C9D1F3FE}">
      <dgm:prSet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モニタリングと修正で危機を予防</a:t>
          </a:r>
        </a:p>
      </dgm:t>
    </dgm:pt>
    <dgm:pt modelId="{525052F4-66A3-44D9-9E8B-B7AF6770697F}" type="parTrans" cxnId="{2B9C534B-F023-46D3-A9EC-62D790C700FB}">
      <dgm:prSet/>
      <dgm:spPr/>
      <dgm:t>
        <a:bodyPr/>
        <a:lstStyle/>
        <a:p>
          <a:pPr algn="l"/>
          <a:endParaRPr kumimoji="1" lang="ja-JP" altLang="en-US" sz="1200"/>
        </a:p>
      </dgm:t>
    </dgm:pt>
    <dgm:pt modelId="{82073970-EB41-459F-8689-74FA756C9B52}" type="sibTrans" cxnId="{2B9C534B-F023-46D3-A9EC-62D790C700FB}">
      <dgm:prSet/>
      <dgm:spPr/>
      <dgm:t>
        <a:bodyPr/>
        <a:lstStyle/>
        <a:p>
          <a:pPr algn="l"/>
          <a:endParaRPr kumimoji="1" lang="ja-JP" altLang="en-US" sz="1200"/>
        </a:p>
      </dgm:t>
    </dgm:pt>
    <dgm:pt modelId="{BAE9007F-4649-4B06-AD40-106CE0F70D84}" type="pres">
      <dgm:prSet presAssocID="{A234C25A-6D06-4F4A-903A-AEFEE88FA1EC}" presName="Name0" presStyleCnt="0">
        <dgm:presLayoutVars>
          <dgm:dir/>
          <dgm:resizeHandles val="exact"/>
        </dgm:presLayoutVars>
      </dgm:prSet>
      <dgm:spPr/>
      <dgm:t>
        <a:bodyPr/>
        <a:lstStyle/>
        <a:p>
          <a:endParaRPr kumimoji="1" lang="ja-JP" altLang="en-US"/>
        </a:p>
      </dgm:t>
    </dgm:pt>
    <dgm:pt modelId="{0AA9D830-0D40-461A-8FF6-B909A8FBCA92}" type="pres">
      <dgm:prSet presAssocID="{581B68B1-D972-4606-8EC8-6EC4E18CF019}" presName="node" presStyleLbl="node1" presStyleIdx="0" presStyleCnt="4">
        <dgm:presLayoutVars>
          <dgm:bulletEnabled val="1"/>
        </dgm:presLayoutVars>
      </dgm:prSet>
      <dgm:spPr/>
      <dgm:t>
        <a:bodyPr/>
        <a:lstStyle/>
        <a:p>
          <a:endParaRPr kumimoji="1" lang="ja-JP" altLang="en-US"/>
        </a:p>
      </dgm:t>
    </dgm:pt>
    <dgm:pt modelId="{CB5708D6-9619-4077-9EC2-5E08EA737A74}" type="pres">
      <dgm:prSet presAssocID="{5138A8C7-1600-40A5-BAD9-6EFD52E7F111}" presName="sibTrans" presStyleLbl="sibTrans2D1" presStyleIdx="0" presStyleCnt="3"/>
      <dgm:spPr/>
      <dgm:t>
        <a:bodyPr/>
        <a:lstStyle/>
        <a:p>
          <a:endParaRPr kumimoji="1" lang="ja-JP" altLang="en-US"/>
        </a:p>
      </dgm:t>
    </dgm:pt>
    <dgm:pt modelId="{EA1F525F-E19C-45E0-8AEF-FCAEDB6F7F45}" type="pres">
      <dgm:prSet presAssocID="{5138A8C7-1600-40A5-BAD9-6EFD52E7F111}" presName="connectorText" presStyleLbl="sibTrans2D1" presStyleIdx="0" presStyleCnt="3"/>
      <dgm:spPr/>
      <dgm:t>
        <a:bodyPr/>
        <a:lstStyle/>
        <a:p>
          <a:endParaRPr kumimoji="1" lang="ja-JP" altLang="en-US"/>
        </a:p>
      </dgm:t>
    </dgm:pt>
    <dgm:pt modelId="{096CA568-2214-4875-B0DC-B2EA9D3DDAE6}" type="pres">
      <dgm:prSet presAssocID="{4725E699-9072-466C-9012-D85CF9907120}" presName="node" presStyleLbl="node1" presStyleIdx="1" presStyleCnt="4">
        <dgm:presLayoutVars>
          <dgm:bulletEnabled val="1"/>
        </dgm:presLayoutVars>
      </dgm:prSet>
      <dgm:spPr/>
      <dgm:t>
        <a:bodyPr/>
        <a:lstStyle/>
        <a:p>
          <a:endParaRPr kumimoji="1" lang="ja-JP" altLang="en-US"/>
        </a:p>
      </dgm:t>
    </dgm:pt>
    <dgm:pt modelId="{B8B43B79-5DAE-4079-99CE-6914A33CAAA4}" type="pres">
      <dgm:prSet presAssocID="{43F9FC70-EF2C-4088-98BD-6BAFC4CB272B}" presName="sibTrans" presStyleLbl="sibTrans2D1" presStyleIdx="1" presStyleCnt="3"/>
      <dgm:spPr/>
      <dgm:t>
        <a:bodyPr/>
        <a:lstStyle/>
        <a:p>
          <a:endParaRPr kumimoji="1" lang="ja-JP" altLang="en-US"/>
        </a:p>
      </dgm:t>
    </dgm:pt>
    <dgm:pt modelId="{D54FE056-E13A-47F7-ABDA-C0583D465D8E}" type="pres">
      <dgm:prSet presAssocID="{43F9FC70-EF2C-4088-98BD-6BAFC4CB272B}" presName="connectorText" presStyleLbl="sibTrans2D1" presStyleIdx="1" presStyleCnt="3"/>
      <dgm:spPr/>
      <dgm:t>
        <a:bodyPr/>
        <a:lstStyle/>
        <a:p>
          <a:endParaRPr kumimoji="1" lang="ja-JP" altLang="en-US"/>
        </a:p>
      </dgm:t>
    </dgm:pt>
    <dgm:pt modelId="{07B7AA78-64DC-461C-90AF-F58BC8470310}" type="pres">
      <dgm:prSet presAssocID="{EDC0A18B-94F9-43D7-922D-1A65C053D699}" presName="node" presStyleLbl="node1" presStyleIdx="2" presStyleCnt="4" custLinFactNeighborX="9936" custLinFactNeighborY="-896">
        <dgm:presLayoutVars>
          <dgm:bulletEnabled val="1"/>
        </dgm:presLayoutVars>
      </dgm:prSet>
      <dgm:spPr/>
      <dgm:t>
        <a:bodyPr/>
        <a:lstStyle/>
        <a:p>
          <a:endParaRPr kumimoji="1" lang="ja-JP" altLang="en-US"/>
        </a:p>
      </dgm:t>
    </dgm:pt>
    <dgm:pt modelId="{ADC43029-752B-4A01-AEED-A7375F38F733}" type="pres">
      <dgm:prSet presAssocID="{4C814B55-020E-4AD9-B5D6-8A8DC3EC4A7B}" presName="sibTrans" presStyleLbl="sibTrans2D1" presStyleIdx="2" presStyleCnt="3"/>
      <dgm:spPr/>
      <dgm:t>
        <a:bodyPr/>
        <a:lstStyle/>
        <a:p>
          <a:endParaRPr kumimoji="1" lang="ja-JP" altLang="en-US"/>
        </a:p>
      </dgm:t>
    </dgm:pt>
    <dgm:pt modelId="{5F6A8447-D8E9-4D6E-9460-3B28EEBC224D}" type="pres">
      <dgm:prSet presAssocID="{4C814B55-020E-4AD9-B5D6-8A8DC3EC4A7B}" presName="connectorText" presStyleLbl="sibTrans2D1" presStyleIdx="2" presStyleCnt="3"/>
      <dgm:spPr/>
      <dgm:t>
        <a:bodyPr/>
        <a:lstStyle/>
        <a:p>
          <a:endParaRPr kumimoji="1" lang="ja-JP" altLang="en-US"/>
        </a:p>
      </dgm:t>
    </dgm:pt>
    <dgm:pt modelId="{B63C32EB-BDB0-4897-9093-3998872206EF}" type="pres">
      <dgm:prSet presAssocID="{3C4584A4-803A-413D-B1F8-3608C9D1F3FE}" presName="node" presStyleLbl="node1" presStyleIdx="3" presStyleCnt="4">
        <dgm:presLayoutVars>
          <dgm:bulletEnabled val="1"/>
        </dgm:presLayoutVars>
      </dgm:prSet>
      <dgm:spPr/>
      <dgm:t>
        <a:bodyPr/>
        <a:lstStyle/>
        <a:p>
          <a:endParaRPr kumimoji="1" lang="ja-JP" altLang="en-US"/>
        </a:p>
      </dgm:t>
    </dgm:pt>
  </dgm:ptLst>
  <dgm:cxnLst>
    <dgm:cxn modelId="{89CD4215-5FDD-4E9B-B986-F44B2FD49794}" type="presOf" srcId="{581B68B1-D972-4606-8EC8-6EC4E18CF019}" destId="{0AA9D830-0D40-461A-8FF6-B909A8FBCA92}" srcOrd="0" destOrd="0" presId="urn:microsoft.com/office/officeart/2005/8/layout/process1"/>
    <dgm:cxn modelId="{0D120659-0AA7-4D9A-8A3D-9E3BA1495F58}" srcId="{A234C25A-6D06-4F4A-903A-AEFEE88FA1EC}" destId="{581B68B1-D972-4606-8EC8-6EC4E18CF019}" srcOrd="0" destOrd="0" parTransId="{FAE9EDC6-CA10-4C91-AE98-B1F235C06B36}" sibTransId="{5138A8C7-1600-40A5-BAD9-6EFD52E7F111}"/>
    <dgm:cxn modelId="{21EA7121-77F8-441B-BBF9-729C1CBEDB66}" type="presOf" srcId="{3C4584A4-803A-413D-B1F8-3608C9D1F3FE}" destId="{B63C32EB-BDB0-4897-9093-3998872206EF}" srcOrd="0" destOrd="0" presId="urn:microsoft.com/office/officeart/2005/8/layout/process1"/>
    <dgm:cxn modelId="{A7A5B0AF-3AD7-4952-89B6-92C981943B0D}" type="presOf" srcId="{4C814B55-020E-4AD9-B5D6-8A8DC3EC4A7B}" destId="{ADC43029-752B-4A01-AEED-A7375F38F733}" srcOrd="0" destOrd="0" presId="urn:microsoft.com/office/officeart/2005/8/layout/process1"/>
    <dgm:cxn modelId="{ED01F46D-CEB3-4DBA-943C-5C259A484F29}" type="presOf" srcId="{43F9FC70-EF2C-4088-98BD-6BAFC4CB272B}" destId="{D54FE056-E13A-47F7-ABDA-C0583D465D8E}" srcOrd="1" destOrd="0" presId="urn:microsoft.com/office/officeart/2005/8/layout/process1"/>
    <dgm:cxn modelId="{ECE4098E-BB8D-4F90-A735-8324EB044747}" type="presOf" srcId="{43F9FC70-EF2C-4088-98BD-6BAFC4CB272B}" destId="{B8B43B79-5DAE-4079-99CE-6914A33CAAA4}" srcOrd="0" destOrd="0" presId="urn:microsoft.com/office/officeart/2005/8/layout/process1"/>
    <dgm:cxn modelId="{84C9E724-08A5-4C27-AC6B-A54B859A4A33}" type="presOf" srcId="{4C814B55-020E-4AD9-B5D6-8A8DC3EC4A7B}" destId="{5F6A8447-D8E9-4D6E-9460-3B28EEBC224D}" srcOrd="1" destOrd="0" presId="urn:microsoft.com/office/officeart/2005/8/layout/process1"/>
    <dgm:cxn modelId="{2B9C534B-F023-46D3-A9EC-62D790C700FB}" srcId="{A234C25A-6D06-4F4A-903A-AEFEE88FA1EC}" destId="{3C4584A4-803A-413D-B1F8-3608C9D1F3FE}" srcOrd="3" destOrd="0" parTransId="{525052F4-66A3-44D9-9E8B-B7AF6770697F}" sibTransId="{82073970-EB41-459F-8689-74FA756C9B52}"/>
    <dgm:cxn modelId="{4B6A589B-C4AE-4FCF-B6F1-00C51E394EA5}" type="presOf" srcId="{A234C25A-6D06-4F4A-903A-AEFEE88FA1EC}" destId="{BAE9007F-4649-4B06-AD40-106CE0F70D84}" srcOrd="0" destOrd="0" presId="urn:microsoft.com/office/officeart/2005/8/layout/process1"/>
    <dgm:cxn modelId="{115E511B-8524-4CA8-907A-E8BEF040CE02}" type="presOf" srcId="{5138A8C7-1600-40A5-BAD9-6EFD52E7F111}" destId="{CB5708D6-9619-4077-9EC2-5E08EA737A74}" srcOrd="0" destOrd="0" presId="urn:microsoft.com/office/officeart/2005/8/layout/process1"/>
    <dgm:cxn modelId="{FADA63BF-10AC-44DB-963C-7436CB85E591}" srcId="{A234C25A-6D06-4F4A-903A-AEFEE88FA1EC}" destId="{4725E699-9072-466C-9012-D85CF9907120}" srcOrd="1" destOrd="0" parTransId="{346AD091-8381-458F-8F8C-70E8D10EB030}" sibTransId="{43F9FC70-EF2C-4088-98BD-6BAFC4CB272B}"/>
    <dgm:cxn modelId="{844359DC-7FF3-44C4-949E-FF1BB229943F}" type="presOf" srcId="{4725E699-9072-466C-9012-D85CF9907120}" destId="{096CA568-2214-4875-B0DC-B2EA9D3DDAE6}" srcOrd="0" destOrd="0" presId="urn:microsoft.com/office/officeart/2005/8/layout/process1"/>
    <dgm:cxn modelId="{791D17CC-3467-4839-8857-0E5ADE114E76}" srcId="{A234C25A-6D06-4F4A-903A-AEFEE88FA1EC}" destId="{EDC0A18B-94F9-43D7-922D-1A65C053D699}" srcOrd="2" destOrd="0" parTransId="{6F35CA6D-AECE-4658-B648-A2EBBAA46396}" sibTransId="{4C814B55-020E-4AD9-B5D6-8A8DC3EC4A7B}"/>
    <dgm:cxn modelId="{ED876F1C-B520-4370-8B38-6A7016F90C9D}" type="presOf" srcId="{EDC0A18B-94F9-43D7-922D-1A65C053D699}" destId="{07B7AA78-64DC-461C-90AF-F58BC8470310}" srcOrd="0" destOrd="0" presId="urn:microsoft.com/office/officeart/2005/8/layout/process1"/>
    <dgm:cxn modelId="{CF23AB89-5003-47B9-8842-073667686BA7}" type="presOf" srcId="{5138A8C7-1600-40A5-BAD9-6EFD52E7F111}" destId="{EA1F525F-E19C-45E0-8AEF-FCAEDB6F7F45}" srcOrd="1" destOrd="0" presId="urn:microsoft.com/office/officeart/2005/8/layout/process1"/>
    <dgm:cxn modelId="{3D8C67C2-7730-47E3-ACE3-1A42B2248D77}" type="presParOf" srcId="{BAE9007F-4649-4B06-AD40-106CE0F70D84}" destId="{0AA9D830-0D40-461A-8FF6-B909A8FBCA92}" srcOrd="0" destOrd="0" presId="urn:microsoft.com/office/officeart/2005/8/layout/process1"/>
    <dgm:cxn modelId="{08F9EBD9-93E8-406E-905B-E8046F49BB98}" type="presParOf" srcId="{BAE9007F-4649-4B06-AD40-106CE0F70D84}" destId="{CB5708D6-9619-4077-9EC2-5E08EA737A74}" srcOrd="1" destOrd="0" presId="urn:microsoft.com/office/officeart/2005/8/layout/process1"/>
    <dgm:cxn modelId="{3F9529E7-F200-48D6-BC93-4224AD40E602}" type="presParOf" srcId="{CB5708D6-9619-4077-9EC2-5E08EA737A74}" destId="{EA1F525F-E19C-45E0-8AEF-FCAEDB6F7F45}" srcOrd="0" destOrd="0" presId="urn:microsoft.com/office/officeart/2005/8/layout/process1"/>
    <dgm:cxn modelId="{28E27B38-FEF9-4467-BA46-5FFD00E37F7F}" type="presParOf" srcId="{BAE9007F-4649-4B06-AD40-106CE0F70D84}" destId="{096CA568-2214-4875-B0DC-B2EA9D3DDAE6}" srcOrd="2" destOrd="0" presId="urn:microsoft.com/office/officeart/2005/8/layout/process1"/>
    <dgm:cxn modelId="{356C1325-7868-4518-B78E-5DAF3835CB7E}" type="presParOf" srcId="{BAE9007F-4649-4B06-AD40-106CE0F70D84}" destId="{B8B43B79-5DAE-4079-99CE-6914A33CAAA4}" srcOrd="3" destOrd="0" presId="urn:microsoft.com/office/officeart/2005/8/layout/process1"/>
    <dgm:cxn modelId="{34E3DF68-0A06-4250-850C-8C6918D4A4B7}" type="presParOf" srcId="{B8B43B79-5DAE-4079-99CE-6914A33CAAA4}" destId="{D54FE056-E13A-47F7-ABDA-C0583D465D8E}" srcOrd="0" destOrd="0" presId="urn:microsoft.com/office/officeart/2005/8/layout/process1"/>
    <dgm:cxn modelId="{7AB9422C-CDED-420A-9C48-40873660734F}" type="presParOf" srcId="{BAE9007F-4649-4B06-AD40-106CE0F70D84}" destId="{07B7AA78-64DC-461C-90AF-F58BC8470310}" srcOrd="4" destOrd="0" presId="urn:microsoft.com/office/officeart/2005/8/layout/process1"/>
    <dgm:cxn modelId="{BA5A284B-4A33-4ABA-9420-22EABA107CD7}" type="presParOf" srcId="{BAE9007F-4649-4B06-AD40-106CE0F70D84}" destId="{ADC43029-752B-4A01-AEED-A7375F38F733}" srcOrd="5" destOrd="0" presId="urn:microsoft.com/office/officeart/2005/8/layout/process1"/>
    <dgm:cxn modelId="{7F38B958-86B3-4DE2-AD9A-D56B2AAD8F6C}" type="presParOf" srcId="{ADC43029-752B-4A01-AEED-A7375F38F733}" destId="{5F6A8447-D8E9-4D6E-9460-3B28EEBC224D}" srcOrd="0" destOrd="0" presId="urn:microsoft.com/office/officeart/2005/8/layout/process1"/>
    <dgm:cxn modelId="{6C16B4BA-06E8-437B-8A33-EB71A0E17EC6}" type="presParOf" srcId="{BAE9007F-4649-4B06-AD40-106CE0F70D84}" destId="{B63C32EB-BDB0-4897-9093-3998872206EF}" srcOrd="6"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34F2717-C7CE-4852-B881-3B36CF49FD59}" type="doc">
      <dgm:prSet loTypeId="urn:microsoft.com/office/officeart/2008/layout/AscendingPictureAccentProcess" loCatId="process" qsTypeId="urn:microsoft.com/office/officeart/2005/8/quickstyle/simple3" qsCatId="simple" csTypeId="urn:microsoft.com/office/officeart/2005/8/colors/colorful3" csCatId="colorful" phldr="1"/>
      <dgm:spPr/>
      <dgm:t>
        <a:bodyPr/>
        <a:lstStyle/>
        <a:p>
          <a:endParaRPr kumimoji="1" lang="ja-JP" altLang="en-US"/>
        </a:p>
      </dgm:t>
    </dgm:pt>
    <dgm:pt modelId="{9D82C03F-113F-43D2-A915-DC02F8180791}">
      <dgm:prSet phldrT="[テキスト]" custT="1"/>
      <dgm:spPr>
        <a:solidFill>
          <a:schemeClr val="accent1">
            <a:lumMod val="20000"/>
            <a:lumOff val="80000"/>
          </a:schemeClr>
        </a:solidFill>
      </dgm:spPr>
      <dgm:t>
        <a:bodyPr/>
        <a:lstStyle/>
        <a:p>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就労移行支援　　就労継続支援</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B</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gm:t>
    </dgm:pt>
    <dgm:pt modelId="{819E0BFA-D837-4962-9A8E-1BC5593FEA6E}" type="parTrans" cxnId="{7038039C-4C71-4909-A438-C524D32036F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C70A2164-5186-4C8F-B396-7FBC3D69CB1E}" type="sibTrans" cxnId="{7038039C-4C71-4909-A438-C524D32036F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AA0BFD76-79C4-4B2B-B296-EAC30FFD542A}">
      <dgm:prSet phldrT="[テキスト]" custT="1"/>
      <dgm:spPr>
        <a:solidFill>
          <a:schemeClr val="accent1">
            <a:lumMod val="60000"/>
            <a:lumOff val="40000"/>
          </a:schemeClr>
        </a:solidFill>
      </dgm:spPr>
      <dgm:t>
        <a:bodyPr/>
        <a:lstStyle/>
        <a:p>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就労継続支援</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gm:t>
    </dgm:pt>
    <dgm:pt modelId="{29E868A9-9A53-4DE8-9CE6-40F22EC26501}" type="parTrans" cxnId="{CCFD1319-F051-4345-B42B-B3A752745D82}">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F4B1E6F-4523-48FA-8F82-908D82C8CC3C}" type="sibTrans" cxnId="{CCFD1319-F051-4345-B42B-B3A752745D82}">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229418D6-178A-4A0B-A118-E18A72A62431}">
      <dgm:prSet custT="1">
        <dgm:style>
          <a:lnRef idx="1">
            <a:schemeClr val="accent5"/>
          </a:lnRef>
          <a:fillRef idx="2">
            <a:schemeClr val="accent5"/>
          </a:fillRef>
          <a:effectRef idx="1">
            <a:schemeClr val="accent5"/>
          </a:effectRef>
          <a:fontRef idx="minor">
            <a:schemeClr val="dk1"/>
          </a:fontRef>
        </dgm:style>
      </dgm:prSet>
      <dgm:spPr>
        <a:solidFill>
          <a:schemeClr val="accent4">
            <a:lumMod val="20000"/>
            <a:lumOff val="80000"/>
          </a:schemeClr>
        </a:solidFill>
      </dgm:spPr>
      <dgm:t>
        <a:bodyPr/>
        <a:lstStyle/>
        <a:p>
          <a:r>
            <a:rPr kumimoji="1" lang="ja-JP" altLang="en-US" sz="16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重度障害者多数雇用事業所</a:t>
          </a:r>
        </a:p>
      </dgm:t>
    </dgm:pt>
    <dgm:pt modelId="{2BB21D2E-5DB8-4F22-9A2A-2BEA3D3055F8}" type="parTrans" cxnId="{C4EA70E2-B798-4A0C-8F3B-C9C0CBCA6CE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02E4DCA-91B7-4443-89FF-2254A9D0E1C8}" type="sibTrans" cxnId="{C4EA70E2-B798-4A0C-8F3B-C9C0CBCA6CE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0E6EDF1D-7D5C-498A-8033-10D19E02DF69}">
      <dgm:prSet custT="1">
        <dgm:style>
          <a:lnRef idx="1">
            <a:schemeClr val="accent5"/>
          </a:lnRef>
          <a:fillRef idx="2">
            <a:schemeClr val="accent5"/>
          </a:fillRef>
          <a:effectRef idx="1">
            <a:schemeClr val="accent5"/>
          </a:effectRef>
          <a:fontRef idx="minor">
            <a:schemeClr val="dk1"/>
          </a:fontRef>
        </dgm:style>
      </dgm:prSet>
      <dgm:spPr>
        <a:solidFill>
          <a:schemeClr val="accent4">
            <a:lumMod val="40000"/>
            <a:lumOff val="60000"/>
          </a:schemeClr>
        </a:solidFill>
      </dgm:spPr>
      <dgm:t>
        <a:bodyPr/>
        <a:lstStyle/>
        <a:p>
          <a:r>
            <a:rPr kumimoji="1" lang="ja-JP" altLang="en-US" sz="16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特例子会社</a:t>
          </a:r>
        </a:p>
      </dgm:t>
    </dgm:pt>
    <dgm:pt modelId="{B8982C2B-235B-47B7-AF5C-A8DB99479785}" type="parTrans" cxnId="{CF9909AF-A67C-4A70-BC7C-8ADC39B07EA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24F2EC09-2F28-4537-80A3-1ABCC7CE5FBF}" type="sibTrans" cxnId="{CF9909AF-A67C-4A70-BC7C-8ADC39B07EA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BB36CA01-AC53-4589-8F1E-E349DAD87840}">
      <dgm:prSet custT="1">
        <dgm:style>
          <a:lnRef idx="2">
            <a:schemeClr val="accent5"/>
          </a:lnRef>
          <a:fillRef idx="1">
            <a:schemeClr val="lt1"/>
          </a:fillRef>
          <a:effectRef idx="0">
            <a:schemeClr val="accent5"/>
          </a:effectRef>
          <a:fontRef idx="minor">
            <a:schemeClr val="dk1"/>
          </a:fontRef>
        </dgm:style>
      </dgm:prSet>
      <dgm:spPr>
        <a:solidFill>
          <a:schemeClr val="accent4">
            <a:lumMod val="60000"/>
            <a:lumOff val="40000"/>
          </a:schemeClr>
        </a:solidFill>
      </dgm:spPr>
      <dgm:t>
        <a:bodyPr/>
        <a:lstStyle/>
        <a:p>
          <a:r>
            <a:rPr kumimoji="1" lang="ja-JP" altLang="en-US" sz="16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一般の職場での障害者雇用</a:t>
          </a:r>
        </a:p>
      </dgm:t>
    </dgm:pt>
    <dgm:pt modelId="{BC0C15DC-B44F-4EEA-8B79-C66CD714984F}" type="parTrans" cxnId="{9EF26DCD-28A6-45F3-B2BA-501504244D4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9E0AC94-632F-429F-AC76-492E36CDFA69}" type="sibTrans" cxnId="{9EF26DCD-28A6-45F3-B2BA-501504244D4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B3CF660-32E5-4F79-AFE3-58267E862235}">
      <dgm:prSet custT="1"/>
      <dgm:spPr>
        <a:solidFill>
          <a:schemeClr val="accent4">
            <a:lumMod val="75000"/>
          </a:schemeClr>
        </a:solidFill>
      </dgm:spPr>
      <dgm:t>
        <a:bodyPr/>
        <a:lstStyle/>
        <a:p>
          <a:r>
            <a:rPr kumimoji="1" lang="ja-JP" altLang="en-US" sz="1600" b="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一般の職場での通常雇用</a:t>
          </a:r>
        </a:p>
      </dgm:t>
    </dgm:pt>
    <dgm:pt modelId="{9A58ED7A-18A6-475A-84B0-FF09D72EC69E}" type="parTrans" cxnId="{D9C1A2C0-3F32-4158-9361-61780C8F0FEA}">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F9649E0C-FA30-4537-AFF3-6CB6AD516460}" type="sibTrans" cxnId="{D9C1A2C0-3F32-4158-9361-61780C8F0FEA}">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C1BDD5C-924F-494A-8D5F-BA43A7774A11}" type="pres">
      <dgm:prSet presAssocID="{C34F2717-C7CE-4852-B881-3B36CF49FD59}" presName="Name0" presStyleCnt="0">
        <dgm:presLayoutVars>
          <dgm:chMax val="7"/>
          <dgm:chPref val="7"/>
          <dgm:dir/>
        </dgm:presLayoutVars>
      </dgm:prSet>
      <dgm:spPr/>
      <dgm:t>
        <a:bodyPr/>
        <a:lstStyle/>
        <a:p>
          <a:endParaRPr kumimoji="1" lang="ja-JP" altLang="en-US"/>
        </a:p>
      </dgm:t>
    </dgm:pt>
    <dgm:pt modelId="{9707CA9C-916C-4A51-86B8-3E35D95551B2}" type="pres">
      <dgm:prSet presAssocID="{C34F2717-C7CE-4852-B881-3B36CF49FD59}" presName="dot1" presStyleLbl="alignNode1" presStyleIdx="0" presStyleCnt="17"/>
      <dgm:spPr/>
    </dgm:pt>
    <dgm:pt modelId="{3342B5F9-37AB-4540-A2BF-B112086B0FD7}" type="pres">
      <dgm:prSet presAssocID="{C34F2717-C7CE-4852-B881-3B36CF49FD59}" presName="dot2" presStyleLbl="alignNode1" presStyleIdx="1" presStyleCnt="17"/>
      <dgm:spPr/>
    </dgm:pt>
    <dgm:pt modelId="{B069C1B5-F8B4-4456-8D10-7E1A4B414B51}" type="pres">
      <dgm:prSet presAssocID="{C34F2717-C7CE-4852-B881-3B36CF49FD59}" presName="dot3" presStyleLbl="alignNode1" presStyleIdx="2" presStyleCnt="17"/>
      <dgm:spPr/>
    </dgm:pt>
    <dgm:pt modelId="{6652682E-5572-4C18-88F0-761AFD0F7C60}" type="pres">
      <dgm:prSet presAssocID="{C34F2717-C7CE-4852-B881-3B36CF49FD59}" presName="dot4" presStyleLbl="alignNode1" presStyleIdx="3" presStyleCnt="17"/>
      <dgm:spPr/>
    </dgm:pt>
    <dgm:pt modelId="{E58FD203-D46E-4BDC-8BCE-6B03A3D819F0}" type="pres">
      <dgm:prSet presAssocID="{C34F2717-C7CE-4852-B881-3B36CF49FD59}" presName="dot5" presStyleLbl="alignNode1" presStyleIdx="4" presStyleCnt="17"/>
      <dgm:spPr/>
    </dgm:pt>
    <dgm:pt modelId="{3ABCDFF3-6AF4-470A-A56D-3AF48EEFAA76}" type="pres">
      <dgm:prSet presAssocID="{C34F2717-C7CE-4852-B881-3B36CF49FD59}" presName="dot6" presStyleLbl="alignNode1" presStyleIdx="5" presStyleCnt="17"/>
      <dgm:spPr/>
    </dgm:pt>
    <dgm:pt modelId="{FD96147C-CCFA-49B9-9E34-12E56EDB8D0E}" type="pres">
      <dgm:prSet presAssocID="{C34F2717-C7CE-4852-B881-3B36CF49FD59}" presName="dot7" presStyleLbl="alignNode1" presStyleIdx="6" presStyleCnt="17"/>
      <dgm:spPr/>
    </dgm:pt>
    <dgm:pt modelId="{7B47EADB-A74D-458F-8DA5-A688143B971A}" type="pres">
      <dgm:prSet presAssocID="{C34F2717-C7CE-4852-B881-3B36CF49FD59}" presName="dot8" presStyleLbl="alignNode1" presStyleIdx="7" presStyleCnt="17"/>
      <dgm:spPr/>
    </dgm:pt>
    <dgm:pt modelId="{A289A204-B9F1-4F07-B889-E25847C5533A}" type="pres">
      <dgm:prSet presAssocID="{C34F2717-C7CE-4852-B881-3B36CF49FD59}" presName="dot9" presStyleLbl="alignNode1" presStyleIdx="8" presStyleCnt="17"/>
      <dgm:spPr/>
    </dgm:pt>
    <dgm:pt modelId="{C6DFBEB7-D57B-4B18-90E8-FB15EFFB0EBF}" type="pres">
      <dgm:prSet presAssocID="{C34F2717-C7CE-4852-B881-3B36CF49FD59}" presName="dot10" presStyleLbl="alignNode1" presStyleIdx="9" presStyleCnt="17"/>
      <dgm:spPr/>
    </dgm:pt>
    <dgm:pt modelId="{25AB7324-BDB9-4ACE-9F57-DE21DEF5CFD3}" type="pres">
      <dgm:prSet presAssocID="{C34F2717-C7CE-4852-B881-3B36CF49FD59}" presName="dotArrow1" presStyleLbl="alignNode1" presStyleIdx="10" presStyleCnt="17"/>
      <dgm:spPr/>
    </dgm:pt>
    <dgm:pt modelId="{6CBDD64E-A14E-440F-97CC-985847917DD0}" type="pres">
      <dgm:prSet presAssocID="{C34F2717-C7CE-4852-B881-3B36CF49FD59}" presName="dotArrow2" presStyleLbl="alignNode1" presStyleIdx="11" presStyleCnt="17"/>
      <dgm:spPr/>
    </dgm:pt>
    <dgm:pt modelId="{EA443A87-DC93-4982-BCF1-80359434C1EF}" type="pres">
      <dgm:prSet presAssocID="{C34F2717-C7CE-4852-B881-3B36CF49FD59}" presName="dotArrow3" presStyleLbl="alignNode1" presStyleIdx="12" presStyleCnt="17"/>
      <dgm:spPr/>
    </dgm:pt>
    <dgm:pt modelId="{72002B2E-C8CA-4300-A389-216783352107}" type="pres">
      <dgm:prSet presAssocID="{C34F2717-C7CE-4852-B881-3B36CF49FD59}" presName="dotArrow4" presStyleLbl="alignNode1" presStyleIdx="13" presStyleCnt="17"/>
      <dgm:spPr/>
    </dgm:pt>
    <dgm:pt modelId="{42DBC8A3-D1C6-4C07-9E56-717E52AC707D}" type="pres">
      <dgm:prSet presAssocID="{C34F2717-C7CE-4852-B881-3B36CF49FD59}" presName="dotArrow5" presStyleLbl="alignNode1" presStyleIdx="14" presStyleCnt="17"/>
      <dgm:spPr/>
    </dgm:pt>
    <dgm:pt modelId="{19CBF223-00EE-4856-ABBC-B9BCE3CC414A}" type="pres">
      <dgm:prSet presAssocID="{C34F2717-C7CE-4852-B881-3B36CF49FD59}" presName="dotArrow6" presStyleLbl="alignNode1" presStyleIdx="15" presStyleCnt="17"/>
      <dgm:spPr/>
    </dgm:pt>
    <dgm:pt modelId="{243306E3-9B59-40DC-88DF-69D8F0B48860}" type="pres">
      <dgm:prSet presAssocID="{C34F2717-C7CE-4852-B881-3B36CF49FD59}" presName="dotArrow7" presStyleLbl="alignNode1" presStyleIdx="16" presStyleCnt="17"/>
      <dgm:spPr/>
    </dgm:pt>
    <dgm:pt modelId="{C86EA8C6-3892-4483-9D18-C8E8EBB965C8}" type="pres">
      <dgm:prSet presAssocID="{9D82C03F-113F-43D2-A915-DC02F8180791}" presName="parTx1" presStyleLbl="node1" presStyleIdx="0" presStyleCnt="6" custScaleX="137324" custScaleY="152988" custLinFactNeighborX="10968" custLinFactNeighborY="7205"/>
      <dgm:spPr/>
      <dgm:t>
        <a:bodyPr/>
        <a:lstStyle/>
        <a:p>
          <a:endParaRPr kumimoji="1" lang="ja-JP" altLang="en-US"/>
        </a:p>
      </dgm:t>
    </dgm:pt>
    <dgm:pt modelId="{EB86247A-29F4-4436-B1E2-8C37F818AD57}" type="pres">
      <dgm:prSet presAssocID="{C70A2164-5186-4C8F-B396-7FBC3D69CB1E}" presName="picture1" presStyleCnt="0"/>
      <dgm:spPr/>
    </dgm:pt>
    <dgm:pt modelId="{5C145842-3406-43F5-9624-E1F81B8D1FFB}" type="pres">
      <dgm:prSet presAssocID="{C70A2164-5186-4C8F-B396-7FBC3D69CB1E}" presName="imageRepeatNode" presStyleLbl="fgImgPlace1" presStyleIdx="0" presStyleCnt="6"/>
      <dgm:spPr/>
      <dgm:t>
        <a:bodyPr/>
        <a:lstStyle/>
        <a:p>
          <a:endParaRPr kumimoji="1" lang="ja-JP" altLang="en-US"/>
        </a:p>
      </dgm:t>
    </dgm:pt>
    <dgm:pt modelId="{6050A30B-A737-415B-8663-CE0487F60BA2}" type="pres">
      <dgm:prSet presAssocID="{AA0BFD76-79C4-4B2B-B296-EAC30FFD542A}" presName="parTx2" presStyleLbl="node1" presStyleIdx="1" presStyleCnt="6" custScaleX="137966" custLinFactNeighborX="14133" custLinFactNeighborY="-574"/>
      <dgm:spPr/>
      <dgm:t>
        <a:bodyPr/>
        <a:lstStyle/>
        <a:p>
          <a:endParaRPr kumimoji="1" lang="ja-JP" altLang="en-US"/>
        </a:p>
      </dgm:t>
    </dgm:pt>
    <dgm:pt modelId="{C2CFCC44-8C4E-446B-83C3-6B74FAFE3B0D}" type="pres">
      <dgm:prSet presAssocID="{1F4B1E6F-4523-48FA-8F82-908D82C8CC3C}" presName="picture2" presStyleCnt="0"/>
      <dgm:spPr/>
    </dgm:pt>
    <dgm:pt modelId="{F866D007-B3A7-4CF4-B823-D9E6658B7847}" type="pres">
      <dgm:prSet presAssocID="{1F4B1E6F-4523-48FA-8F82-908D82C8CC3C}" presName="imageRepeatNode" presStyleLbl="fgImgPlace1" presStyleIdx="1" presStyleCnt="6"/>
      <dgm:spPr/>
      <dgm:t>
        <a:bodyPr/>
        <a:lstStyle/>
        <a:p>
          <a:endParaRPr kumimoji="1" lang="ja-JP" altLang="en-US"/>
        </a:p>
      </dgm:t>
    </dgm:pt>
    <dgm:pt modelId="{AC88420E-EFB0-4301-977F-BC2E96E059ED}" type="pres">
      <dgm:prSet presAssocID="{229418D6-178A-4A0B-A118-E18A72A62431}" presName="parTx3" presStyleLbl="node1" presStyleIdx="2" presStyleCnt="6" custScaleX="201209" custLinFactNeighborX="52064" custLinFactNeighborY="-5393"/>
      <dgm:spPr/>
      <dgm:t>
        <a:bodyPr/>
        <a:lstStyle/>
        <a:p>
          <a:endParaRPr kumimoji="1" lang="ja-JP" altLang="en-US"/>
        </a:p>
      </dgm:t>
    </dgm:pt>
    <dgm:pt modelId="{EA054ED0-6136-4CE4-981F-09720C9DC36B}" type="pres">
      <dgm:prSet presAssocID="{602E4DCA-91B7-4443-89FF-2254A9D0E1C8}" presName="picture3" presStyleCnt="0"/>
      <dgm:spPr/>
    </dgm:pt>
    <dgm:pt modelId="{CCE35113-C8BA-49DC-9301-0C2DAE8F5269}" type="pres">
      <dgm:prSet presAssocID="{602E4DCA-91B7-4443-89FF-2254A9D0E1C8}" presName="imageRepeatNode" presStyleLbl="fgImgPlace1" presStyleIdx="2" presStyleCnt="6"/>
      <dgm:spPr/>
      <dgm:t>
        <a:bodyPr/>
        <a:lstStyle/>
        <a:p>
          <a:endParaRPr kumimoji="1" lang="ja-JP" altLang="en-US"/>
        </a:p>
      </dgm:t>
    </dgm:pt>
    <dgm:pt modelId="{25AC6702-12DB-4769-8823-CA24606AB6A2}" type="pres">
      <dgm:prSet presAssocID="{0E6EDF1D-7D5C-498A-8033-10D19E02DF69}" presName="parTx4" presStyleLbl="node1" presStyleIdx="3" presStyleCnt="6" custScaleX="110556" custLinFactNeighborX="6662" custLinFactNeighborY="6993"/>
      <dgm:spPr/>
      <dgm:t>
        <a:bodyPr/>
        <a:lstStyle/>
        <a:p>
          <a:endParaRPr kumimoji="1" lang="ja-JP" altLang="en-US"/>
        </a:p>
      </dgm:t>
    </dgm:pt>
    <dgm:pt modelId="{7C9CBB0F-6677-4823-8C3D-DB6BF5B89239}" type="pres">
      <dgm:prSet presAssocID="{24F2EC09-2F28-4537-80A3-1ABCC7CE5FBF}" presName="picture4" presStyleCnt="0"/>
      <dgm:spPr/>
    </dgm:pt>
    <dgm:pt modelId="{DA65D4D9-036D-439C-AB7C-A2C4EEEF68E8}" type="pres">
      <dgm:prSet presAssocID="{24F2EC09-2F28-4537-80A3-1ABCC7CE5FBF}" presName="imageRepeatNode" presStyleLbl="fgImgPlace1" presStyleIdx="3" presStyleCnt="6"/>
      <dgm:spPr/>
      <dgm:t>
        <a:bodyPr/>
        <a:lstStyle/>
        <a:p>
          <a:endParaRPr kumimoji="1" lang="ja-JP" altLang="en-US"/>
        </a:p>
      </dgm:t>
    </dgm:pt>
    <dgm:pt modelId="{98A656BF-DF94-4E96-AE5A-C112E5C59505}" type="pres">
      <dgm:prSet presAssocID="{BB36CA01-AC53-4589-8F1E-E349DAD87840}" presName="parTx5" presStyleLbl="node1" presStyleIdx="4" presStyleCnt="6" custScaleX="196310" custLinFactNeighborX="42782" custLinFactNeighborY="242"/>
      <dgm:spPr/>
      <dgm:t>
        <a:bodyPr/>
        <a:lstStyle/>
        <a:p>
          <a:endParaRPr kumimoji="1" lang="ja-JP" altLang="en-US"/>
        </a:p>
      </dgm:t>
    </dgm:pt>
    <dgm:pt modelId="{54D18E83-F815-40F5-8459-36427A784D84}" type="pres">
      <dgm:prSet presAssocID="{19E0AC94-632F-429F-AC76-492E36CDFA69}" presName="picture5" presStyleCnt="0"/>
      <dgm:spPr/>
    </dgm:pt>
    <dgm:pt modelId="{FC4FEF9A-DE55-4AE1-B18B-6F3788A6EFE9}" type="pres">
      <dgm:prSet presAssocID="{19E0AC94-632F-429F-AC76-492E36CDFA69}" presName="imageRepeatNode" presStyleLbl="fgImgPlace1" presStyleIdx="4" presStyleCnt="6"/>
      <dgm:spPr/>
      <dgm:t>
        <a:bodyPr/>
        <a:lstStyle/>
        <a:p>
          <a:endParaRPr kumimoji="1" lang="ja-JP" altLang="en-US"/>
        </a:p>
      </dgm:t>
    </dgm:pt>
    <dgm:pt modelId="{20EB9A0E-B68F-44FA-A1D4-572764BB2E8F}" type="pres">
      <dgm:prSet presAssocID="{1B3CF660-32E5-4F79-AFE3-58267E862235}" presName="parTx6" presStyleLbl="node1" presStyleIdx="5" presStyleCnt="6" custScaleX="181774" custLinFactNeighborX="39174" custLinFactNeighborY="-8756"/>
      <dgm:spPr/>
      <dgm:t>
        <a:bodyPr/>
        <a:lstStyle/>
        <a:p>
          <a:endParaRPr kumimoji="1" lang="ja-JP" altLang="en-US"/>
        </a:p>
      </dgm:t>
    </dgm:pt>
    <dgm:pt modelId="{D5A65FA0-45E5-496B-B905-A3D19ADE21C7}" type="pres">
      <dgm:prSet presAssocID="{F9649E0C-FA30-4537-AFF3-6CB6AD516460}" presName="picture6" presStyleCnt="0"/>
      <dgm:spPr/>
    </dgm:pt>
    <dgm:pt modelId="{BBF5EA77-5BD5-4DAA-B77A-663A6ABAFDD8}" type="pres">
      <dgm:prSet presAssocID="{F9649E0C-FA30-4537-AFF3-6CB6AD516460}" presName="imageRepeatNode" presStyleLbl="fgImgPlace1" presStyleIdx="5" presStyleCnt="6"/>
      <dgm:spPr/>
      <dgm:t>
        <a:bodyPr/>
        <a:lstStyle/>
        <a:p>
          <a:endParaRPr kumimoji="1" lang="ja-JP" altLang="en-US"/>
        </a:p>
      </dgm:t>
    </dgm:pt>
  </dgm:ptLst>
  <dgm:cxnLst>
    <dgm:cxn modelId="{C4EA70E2-B798-4A0C-8F3B-C9C0CBCA6CED}" srcId="{C34F2717-C7CE-4852-B881-3B36CF49FD59}" destId="{229418D6-178A-4A0B-A118-E18A72A62431}" srcOrd="2" destOrd="0" parTransId="{2BB21D2E-5DB8-4F22-9A2A-2BEA3D3055F8}" sibTransId="{602E4DCA-91B7-4443-89FF-2254A9D0E1C8}"/>
    <dgm:cxn modelId="{9B89C443-C364-45D9-A255-22C8200539CB}" type="presOf" srcId="{AA0BFD76-79C4-4B2B-B296-EAC30FFD542A}" destId="{6050A30B-A737-415B-8663-CE0487F60BA2}" srcOrd="0" destOrd="0" presId="urn:microsoft.com/office/officeart/2008/layout/AscendingPictureAccentProcess"/>
    <dgm:cxn modelId="{CCFD1319-F051-4345-B42B-B3A752745D82}" srcId="{C34F2717-C7CE-4852-B881-3B36CF49FD59}" destId="{AA0BFD76-79C4-4B2B-B296-EAC30FFD542A}" srcOrd="1" destOrd="0" parTransId="{29E868A9-9A53-4DE8-9CE6-40F22EC26501}" sibTransId="{1F4B1E6F-4523-48FA-8F82-908D82C8CC3C}"/>
    <dgm:cxn modelId="{9EF26DCD-28A6-45F3-B2BA-501504244D4D}" srcId="{C34F2717-C7CE-4852-B881-3B36CF49FD59}" destId="{BB36CA01-AC53-4589-8F1E-E349DAD87840}" srcOrd="4" destOrd="0" parTransId="{BC0C15DC-B44F-4EEA-8B79-C66CD714984F}" sibTransId="{19E0AC94-632F-429F-AC76-492E36CDFA69}"/>
    <dgm:cxn modelId="{D9C1A2C0-3F32-4158-9361-61780C8F0FEA}" srcId="{C34F2717-C7CE-4852-B881-3B36CF49FD59}" destId="{1B3CF660-32E5-4F79-AFE3-58267E862235}" srcOrd="5" destOrd="0" parTransId="{9A58ED7A-18A6-475A-84B0-FF09D72EC69E}" sibTransId="{F9649E0C-FA30-4537-AFF3-6CB6AD516460}"/>
    <dgm:cxn modelId="{EE4D23F0-DC4C-4877-9F61-15318C227CD2}" type="presOf" srcId="{C34F2717-C7CE-4852-B881-3B36CF49FD59}" destId="{6C1BDD5C-924F-494A-8D5F-BA43A7774A11}" srcOrd="0" destOrd="0" presId="urn:microsoft.com/office/officeart/2008/layout/AscendingPictureAccentProcess"/>
    <dgm:cxn modelId="{BDB72C24-CD31-467F-857F-4A18ABE1C8F6}" type="presOf" srcId="{1B3CF660-32E5-4F79-AFE3-58267E862235}" destId="{20EB9A0E-B68F-44FA-A1D4-572764BB2E8F}" srcOrd="0" destOrd="0" presId="urn:microsoft.com/office/officeart/2008/layout/AscendingPictureAccentProcess"/>
    <dgm:cxn modelId="{C3E13C57-DDE8-4C96-B220-F3044A83BACF}" type="presOf" srcId="{0E6EDF1D-7D5C-498A-8033-10D19E02DF69}" destId="{25AC6702-12DB-4769-8823-CA24606AB6A2}" srcOrd="0" destOrd="0" presId="urn:microsoft.com/office/officeart/2008/layout/AscendingPictureAccentProcess"/>
    <dgm:cxn modelId="{D05DFE32-8D69-44F8-83E0-A6DEF9B54E66}" type="presOf" srcId="{24F2EC09-2F28-4537-80A3-1ABCC7CE5FBF}" destId="{DA65D4D9-036D-439C-AB7C-A2C4EEEF68E8}" srcOrd="0" destOrd="0" presId="urn:microsoft.com/office/officeart/2008/layout/AscendingPictureAccentProcess"/>
    <dgm:cxn modelId="{AB9449E9-9ADC-4EC5-8E09-952215A14288}" type="presOf" srcId="{602E4DCA-91B7-4443-89FF-2254A9D0E1C8}" destId="{CCE35113-C8BA-49DC-9301-0C2DAE8F5269}" srcOrd="0" destOrd="0" presId="urn:microsoft.com/office/officeart/2008/layout/AscendingPictureAccentProcess"/>
    <dgm:cxn modelId="{CF9909AF-A67C-4A70-BC7C-8ADC39B07EAB}" srcId="{C34F2717-C7CE-4852-B881-3B36CF49FD59}" destId="{0E6EDF1D-7D5C-498A-8033-10D19E02DF69}" srcOrd="3" destOrd="0" parTransId="{B8982C2B-235B-47B7-AF5C-A8DB99479785}" sibTransId="{24F2EC09-2F28-4537-80A3-1ABCC7CE5FBF}"/>
    <dgm:cxn modelId="{F4D7222E-0596-43CA-B398-AD028F25D721}" type="presOf" srcId="{F9649E0C-FA30-4537-AFF3-6CB6AD516460}" destId="{BBF5EA77-5BD5-4DAA-B77A-663A6ABAFDD8}" srcOrd="0" destOrd="0" presId="urn:microsoft.com/office/officeart/2008/layout/AscendingPictureAccentProcess"/>
    <dgm:cxn modelId="{FF6658CA-4FF8-4E06-A631-EAB48849CD67}" type="presOf" srcId="{C70A2164-5186-4C8F-B396-7FBC3D69CB1E}" destId="{5C145842-3406-43F5-9624-E1F81B8D1FFB}" srcOrd="0" destOrd="0" presId="urn:microsoft.com/office/officeart/2008/layout/AscendingPictureAccentProcess"/>
    <dgm:cxn modelId="{5F7EE629-7B1B-4CF1-A354-604E6AE2D9BE}" type="presOf" srcId="{9D82C03F-113F-43D2-A915-DC02F8180791}" destId="{C86EA8C6-3892-4483-9D18-C8E8EBB965C8}" srcOrd="0" destOrd="0" presId="urn:microsoft.com/office/officeart/2008/layout/AscendingPictureAccentProcess"/>
    <dgm:cxn modelId="{EB774A49-7E14-46B1-B1A4-BFE8BBF6E7B9}" type="presOf" srcId="{BB36CA01-AC53-4589-8F1E-E349DAD87840}" destId="{98A656BF-DF94-4E96-AE5A-C112E5C59505}" srcOrd="0" destOrd="0" presId="urn:microsoft.com/office/officeart/2008/layout/AscendingPictureAccentProcess"/>
    <dgm:cxn modelId="{7038039C-4C71-4909-A438-C524D32036FB}" srcId="{C34F2717-C7CE-4852-B881-3B36CF49FD59}" destId="{9D82C03F-113F-43D2-A915-DC02F8180791}" srcOrd="0" destOrd="0" parTransId="{819E0BFA-D837-4962-9A8E-1BC5593FEA6E}" sibTransId="{C70A2164-5186-4C8F-B396-7FBC3D69CB1E}"/>
    <dgm:cxn modelId="{0FA00305-E68E-4E05-9EF9-13B2F39BED78}" type="presOf" srcId="{1F4B1E6F-4523-48FA-8F82-908D82C8CC3C}" destId="{F866D007-B3A7-4CF4-B823-D9E6658B7847}" srcOrd="0" destOrd="0" presId="urn:microsoft.com/office/officeart/2008/layout/AscendingPictureAccentProcess"/>
    <dgm:cxn modelId="{461A3D7B-E865-4F3D-BFBA-539D295FB177}" type="presOf" srcId="{229418D6-178A-4A0B-A118-E18A72A62431}" destId="{AC88420E-EFB0-4301-977F-BC2E96E059ED}" srcOrd="0" destOrd="0" presId="urn:microsoft.com/office/officeart/2008/layout/AscendingPictureAccentProcess"/>
    <dgm:cxn modelId="{054522A9-6510-41E3-B6D6-A05E3E29CCAC}" type="presOf" srcId="{19E0AC94-632F-429F-AC76-492E36CDFA69}" destId="{FC4FEF9A-DE55-4AE1-B18B-6F3788A6EFE9}" srcOrd="0" destOrd="0" presId="urn:microsoft.com/office/officeart/2008/layout/AscendingPictureAccentProcess"/>
    <dgm:cxn modelId="{E87A10D3-098F-4014-BD2D-86740A6AE990}" type="presParOf" srcId="{6C1BDD5C-924F-494A-8D5F-BA43A7774A11}" destId="{9707CA9C-916C-4A51-86B8-3E35D95551B2}" srcOrd="0" destOrd="0" presId="urn:microsoft.com/office/officeart/2008/layout/AscendingPictureAccentProcess"/>
    <dgm:cxn modelId="{E838A3F3-2E6C-4FAD-A19C-EB6530647CFE}" type="presParOf" srcId="{6C1BDD5C-924F-494A-8D5F-BA43A7774A11}" destId="{3342B5F9-37AB-4540-A2BF-B112086B0FD7}" srcOrd="1" destOrd="0" presId="urn:microsoft.com/office/officeart/2008/layout/AscendingPictureAccentProcess"/>
    <dgm:cxn modelId="{CA3AC5CD-AD21-42B1-975A-3E419E1131A1}" type="presParOf" srcId="{6C1BDD5C-924F-494A-8D5F-BA43A7774A11}" destId="{B069C1B5-F8B4-4456-8D10-7E1A4B414B51}" srcOrd="2" destOrd="0" presId="urn:microsoft.com/office/officeart/2008/layout/AscendingPictureAccentProcess"/>
    <dgm:cxn modelId="{441CAA6C-1684-47ED-81C1-6F2BBF56DC1C}" type="presParOf" srcId="{6C1BDD5C-924F-494A-8D5F-BA43A7774A11}" destId="{6652682E-5572-4C18-88F0-761AFD0F7C60}" srcOrd="3" destOrd="0" presId="urn:microsoft.com/office/officeart/2008/layout/AscendingPictureAccentProcess"/>
    <dgm:cxn modelId="{2E975626-997E-4596-B2DE-DA848073F0DB}" type="presParOf" srcId="{6C1BDD5C-924F-494A-8D5F-BA43A7774A11}" destId="{E58FD203-D46E-4BDC-8BCE-6B03A3D819F0}" srcOrd="4" destOrd="0" presId="urn:microsoft.com/office/officeart/2008/layout/AscendingPictureAccentProcess"/>
    <dgm:cxn modelId="{B8861C2A-4875-4D93-80EB-939165E0B53C}" type="presParOf" srcId="{6C1BDD5C-924F-494A-8D5F-BA43A7774A11}" destId="{3ABCDFF3-6AF4-470A-A56D-3AF48EEFAA76}" srcOrd="5" destOrd="0" presId="urn:microsoft.com/office/officeart/2008/layout/AscendingPictureAccentProcess"/>
    <dgm:cxn modelId="{0A83BB9E-7BB8-4930-9E06-42BC1B60EDD6}" type="presParOf" srcId="{6C1BDD5C-924F-494A-8D5F-BA43A7774A11}" destId="{FD96147C-CCFA-49B9-9E34-12E56EDB8D0E}" srcOrd="6" destOrd="0" presId="urn:microsoft.com/office/officeart/2008/layout/AscendingPictureAccentProcess"/>
    <dgm:cxn modelId="{E2A408A3-75B7-4956-AD20-1B194BCABACF}" type="presParOf" srcId="{6C1BDD5C-924F-494A-8D5F-BA43A7774A11}" destId="{7B47EADB-A74D-458F-8DA5-A688143B971A}" srcOrd="7" destOrd="0" presId="urn:microsoft.com/office/officeart/2008/layout/AscendingPictureAccentProcess"/>
    <dgm:cxn modelId="{94F4ACC2-261C-4768-9BA6-620B6FE8F919}" type="presParOf" srcId="{6C1BDD5C-924F-494A-8D5F-BA43A7774A11}" destId="{A289A204-B9F1-4F07-B889-E25847C5533A}" srcOrd="8" destOrd="0" presId="urn:microsoft.com/office/officeart/2008/layout/AscendingPictureAccentProcess"/>
    <dgm:cxn modelId="{ED5E4466-4CC6-4D66-B950-5B2BA3E4B0A8}" type="presParOf" srcId="{6C1BDD5C-924F-494A-8D5F-BA43A7774A11}" destId="{C6DFBEB7-D57B-4B18-90E8-FB15EFFB0EBF}" srcOrd="9" destOrd="0" presId="urn:microsoft.com/office/officeart/2008/layout/AscendingPictureAccentProcess"/>
    <dgm:cxn modelId="{020D1E7E-B7FD-42BC-8915-35F9B3A9130F}" type="presParOf" srcId="{6C1BDD5C-924F-494A-8D5F-BA43A7774A11}" destId="{25AB7324-BDB9-4ACE-9F57-DE21DEF5CFD3}" srcOrd="10" destOrd="0" presId="urn:microsoft.com/office/officeart/2008/layout/AscendingPictureAccentProcess"/>
    <dgm:cxn modelId="{AF9A8999-DD8D-471D-93D2-C80865764E5E}" type="presParOf" srcId="{6C1BDD5C-924F-494A-8D5F-BA43A7774A11}" destId="{6CBDD64E-A14E-440F-97CC-985847917DD0}" srcOrd="11" destOrd="0" presId="urn:microsoft.com/office/officeart/2008/layout/AscendingPictureAccentProcess"/>
    <dgm:cxn modelId="{739887D0-75E6-414C-9292-F1591F48E4A8}" type="presParOf" srcId="{6C1BDD5C-924F-494A-8D5F-BA43A7774A11}" destId="{EA443A87-DC93-4982-BCF1-80359434C1EF}" srcOrd="12" destOrd="0" presId="urn:microsoft.com/office/officeart/2008/layout/AscendingPictureAccentProcess"/>
    <dgm:cxn modelId="{97DD84CA-DFF7-4B52-B501-977FF926CA88}" type="presParOf" srcId="{6C1BDD5C-924F-494A-8D5F-BA43A7774A11}" destId="{72002B2E-C8CA-4300-A389-216783352107}" srcOrd="13" destOrd="0" presId="urn:microsoft.com/office/officeart/2008/layout/AscendingPictureAccentProcess"/>
    <dgm:cxn modelId="{F9830CA5-D76D-49C4-9EA4-8E0F6FA5644B}" type="presParOf" srcId="{6C1BDD5C-924F-494A-8D5F-BA43A7774A11}" destId="{42DBC8A3-D1C6-4C07-9E56-717E52AC707D}" srcOrd="14" destOrd="0" presId="urn:microsoft.com/office/officeart/2008/layout/AscendingPictureAccentProcess"/>
    <dgm:cxn modelId="{162D15D5-8C05-4340-94C7-947E3529B991}" type="presParOf" srcId="{6C1BDD5C-924F-494A-8D5F-BA43A7774A11}" destId="{19CBF223-00EE-4856-ABBC-B9BCE3CC414A}" srcOrd="15" destOrd="0" presId="urn:microsoft.com/office/officeart/2008/layout/AscendingPictureAccentProcess"/>
    <dgm:cxn modelId="{2B492FE6-9D4E-4FC8-AB1C-B9AAEB09438F}" type="presParOf" srcId="{6C1BDD5C-924F-494A-8D5F-BA43A7774A11}" destId="{243306E3-9B59-40DC-88DF-69D8F0B48860}" srcOrd="16" destOrd="0" presId="urn:microsoft.com/office/officeart/2008/layout/AscendingPictureAccentProcess"/>
    <dgm:cxn modelId="{DE7575F3-806E-4E08-A562-384DEFAEFED7}" type="presParOf" srcId="{6C1BDD5C-924F-494A-8D5F-BA43A7774A11}" destId="{C86EA8C6-3892-4483-9D18-C8E8EBB965C8}" srcOrd="17" destOrd="0" presId="urn:microsoft.com/office/officeart/2008/layout/AscendingPictureAccentProcess"/>
    <dgm:cxn modelId="{D5E11F98-31D0-482E-B06F-2B9CF0F7A024}" type="presParOf" srcId="{6C1BDD5C-924F-494A-8D5F-BA43A7774A11}" destId="{EB86247A-29F4-4436-B1E2-8C37F818AD57}" srcOrd="18" destOrd="0" presId="urn:microsoft.com/office/officeart/2008/layout/AscendingPictureAccentProcess"/>
    <dgm:cxn modelId="{68AEC31E-2599-4D94-8637-43F54DD64E04}" type="presParOf" srcId="{EB86247A-29F4-4436-B1E2-8C37F818AD57}" destId="{5C145842-3406-43F5-9624-E1F81B8D1FFB}" srcOrd="0" destOrd="0" presId="urn:microsoft.com/office/officeart/2008/layout/AscendingPictureAccentProcess"/>
    <dgm:cxn modelId="{E2C74BB1-0EA8-4983-9967-32C8E5A2AC50}" type="presParOf" srcId="{6C1BDD5C-924F-494A-8D5F-BA43A7774A11}" destId="{6050A30B-A737-415B-8663-CE0487F60BA2}" srcOrd="19" destOrd="0" presId="urn:microsoft.com/office/officeart/2008/layout/AscendingPictureAccentProcess"/>
    <dgm:cxn modelId="{EB2F7A09-F86D-49AB-9768-926DBA9BC7F1}" type="presParOf" srcId="{6C1BDD5C-924F-494A-8D5F-BA43A7774A11}" destId="{C2CFCC44-8C4E-446B-83C3-6B74FAFE3B0D}" srcOrd="20" destOrd="0" presId="urn:microsoft.com/office/officeart/2008/layout/AscendingPictureAccentProcess"/>
    <dgm:cxn modelId="{206AEC74-87C2-43E4-BD50-11235FF5F5F1}" type="presParOf" srcId="{C2CFCC44-8C4E-446B-83C3-6B74FAFE3B0D}" destId="{F866D007-B3A7-4CF4-B823-D9E6658B7847}" srcOrd="0" destOrd="0" presId="urn:microsoft.com/office/officeart/2008/layout/AscendingPictureAccentProcess"/>
    <dgm:cxn modelId="{A65D5150-931A-4540-A08F-11F13F47AD38}" type="presParOf" srcId="{6C1BDD5C-924F-494A-8D5F-BA43A7774A11}" destId="{AC88420E-EFB0-4301-977F-BC2E96E059ED}" srcOrd="21" destOrd="0" presId="urn:microsoft.com/office/officeart/2008/layout/AscendingPictureAccentProcess"/>
    <dgm:cxn modelId="{DFE6FE1D-34CD-48C0-AFF1-9C81841F6470}" type="presParOf" srcId="{6C1BDD5C-924F-494A-8D5F-BA43A7774A11}" destId="{EA054ED0-6136-4CE4-981F-09720C9DC36B}" srcOrd="22" destOrd="0" presId="urn:microsoft.com/office/officeart/2008/layout/AscendingPictureAccentProcess"/>
    <dgm:cxn modelId="{2188DE4A-DA0D-4BD4-B904-BC96032CD7DF}" type="presParOf" srcId="{EA054ED0-6136-4CE4-981F-09720C9DC36B}" destId="{CCE35113-C8BA-49DC-9301-0C2DAE8F5269}" srcOrd="0" destOrd="0" presId="urn:microsoft.com/office/officeart/2008/layout/AscendingPictureAccentProcess"/>
    <dgm:cxn modelId="{AE2967A5-6C96-4C6B-B4C6-D3B9101F4068}" type="presParOf" srcId="{6C1BDD5C-924F-494A-8D5F-BA43A7774A11}" destId="{25AC6702-12DB-4769-8823-CA24606AB6A2}" srcOrd="23" destOrd="0" presId="urn:microsoft.com/office/officeart/2008/layout/AscendingPictureAccentProcess"/>
    <dgm:cxn modelId="{675EDA31-BE80-40FC-9845-5680917D9779}" type="presParOf" srcId="{6C1BDD5C-924F-494A-8D5F-BA43A7774A11}" destId="{7C9CBB0F-6677-4823-8C3D-DB6BF5B89239}" srcOrd="24" destOrd="0" presId="urn:microsoft.com/office/officeart/2008/layout/AscendingPictureAccentProcess"/>
    <dgm:cxn modelId="{1785C5AE-6959-4663-BBAC-DCDE76064493}" type="presParOf" srcId="{7C9CBB0F-6677-4823-8C3D-DB6BF5B89239}" destId="{DA65D4D9-036D-439C-AB7C-A2C4EEEF68E8}" srcOrd="0" destOrd="0" presId="urn:microsoft.com/office/officeart/2008/layout/AscendingPictureAccentProcess"/>
    <dgm:cxn modelId="{B93B6833-F1C9-4387-9D31-23EDD8C5B856}" type="presParOf" srcId="{6C1BDD5C-924F-494A-8D5F-BA43A7774A11}" destId="{98A656BF-DF94-4E96-AE5A-C112E5C59505}" srcOrd="25" destOrd="0" presId="urn:microsoft.com/office/officeart/2008/layout/AscendingPictureAccentProcess"/>
    <dgm:cxn modelId="{9A17A364-AB09-45E3-8113-7A801C548646}" type="presParOf" srcId="{6C1BDD5C-924F-494A-8D5F-BA43A7774A11}" destId="{54D18E83-F815-40F5-8459-36427A784D84}" srcOrd="26" destOrd="0" presId="urn:microsoft.com/office/officeart/2008/layout/AscendingPictureAccentProcess"/>
    <dgm:cxn modelId="{9EB64F8A-80E3-48FC-82EC-7D9F3F467B6F}" type="presParOf" srcId="{54D18E83-F815-40F5-8459-36427A784D84}" destId="{FC4FEF9A-DE55-4AE1-B18B-6F3788A6EFE9}" srcOrd="0" destOrd="0" presId="urn:microsoft.com/office/officeart/2008/layout/AscendingPictureAccentProcess"/>
    <dgm:cxn modelId="{B21CCBD0-9209-4790-BA69-5903B1A82D2C}" type="presParOf" srcId="{6C1BDD5C-924F-494A-8D5F-BA43A7774A11}" destId="{20EB9A0E-B68F-44FA-A1D4-572764BB2E8F}" srcOrd="27" destOrd="0" presId="urn:microsoft.com/office/officeart/2008/layout/AscendingPictureAccentProcess"/>
    <dgm:cxn modelId="{A72FFCB5-56D8-4655-A171-07B29EFD8F08}" type="presParOf" srcId="{6C1BDD5C-924F-494A-8D5F-BA43A7774A11}" destId="{D5A65FA0-45E5-496B-B905-A3D19ADE21C7}" srcOrd="28" destOrd="0" presId="urn:microsoft.com/office/officeart/2008/layout/AscendingPictureAccentProcess"/>
    <dgm:cxn modelId="{54B29822-1E72-4711-ABF9-BF6D7D0C05DF}" type="presParOf" srcId="{D5A65FA0-45E5-496B-B905-A3D19ADE21C7}" destId="{BBF5EA77-5BD5-4DAA-B77A-663A6ABAFDD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92D75-333D-4C25-8731-9E1D0C853461}" type="doc">
      <dgm:prSet loTypeId="urn:microsoft.com/office/officeart/2005/8/layout/pyramid1" loCatId="pyramid" qsTypeId="urn:microsoft.com/office/officeart/2005/8/quickstyle/simple3" qsCatId="simple" csTypeId="urn:microsoft.com/office/officeart/2005/8/colors/accent5_5" csCatId="accent5" phldr="1"/>
      <dgm:spPr/>
    </dgm:pt>
    <dgm:pt modelId="{1179F90D-0AB3-47B4-9BA4-6B7A6ABF94C3}">
      <dgm:prSet phldrT="[テキスト]" custT="1"/>
      <dgm:spPr/>
      <dgm:t>
        <a:bodyPr/>
        <a:lstStyle/>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職業適性</a:t>
          </a:r>
        </a:p>
      </dgm:t>
    </dgm:pt>
    <dgm:pt modelId="{7D77D6D7-9B70-4CAA-AA58-6D7664603C8C}" type="parTrans" cxnId="{2094D2FE-DD3C-4152-90EA-25F6819D6DEF}">
      <dgm:prSet/>
      <dgm:spPr/>
      <dgm:t>
        <a:bodyPr/>
        <a:lstStyle/>
        <a:p>
          <a:endPar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9012936F-AF81-414D-AFBD-9A3A99E66C92}" type="sibTrans" cxnId="{2094D2FE-DD3C-4152-90EA-25F6819D6DEF}">
      <dgm:prSet/>
      <dgm:spPr/>
      <dgm:t>
        <a:bodyPr/>
        <a:lstStyle/>
        <a:p>
          <a:endPar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739390D6-01CB-435E-AE1B-6FA9F1BEC723}">
      <dgm:prSet phldrT="[テキスト]" custT="1"/>
      <dgm:spPr/>
      <dgm:t>
        <a:bodyPr/>
        <a:lstStyle/>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基本的　　　　労働習慣</a:t>
          </a:r>
        </a:p>
      </dgm:t>
    </dgm:pt>
    <dgm:pt modelId="{0791041F-8C0C-405B-BB00-89DB87E821E5}" type="parTrans" cxnId="{6BFA74E7-067F-45AF-AF7C-BB88248ED17D}">
      <dgm:prSet/>
      <dgm:spPr/>
      <dgm:t>
        <a:bodyPr/>
        <a:lstStyle/>
        <a:p>
          <a:endPar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F65AAD30-8936-4DAF-8835-CB8C0536B08A}" type="sibTrans" cxnId="{6BFA74E7-067F-45AF-AF7C-BB88248ED17D}">
      <dgm:prSet/>
      <dgm:spPr/>
      <dgm:t>
        <a:bodyPr/>
        <a:lstStyle/>
        <a:p>
          <a:endPar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5A215672-9A20-4A92-A64A-3D253701E2AC}">
      <dgm:prSet phldrT="[テキスト]" custT="1"/>
      <dgm:spPr/>
      <dgm:t>
        <a:bodyPr/>
        <a:lstStyle/>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社会生活能力・　　　　対人技能</a:t>
          </a:r>
        </a:p>
      </dgm:t>
    </dgm:pt>
    <dgm:pt modelId="{6D5FC4A3-D880-43C0-A3FE-BA4E5404186E}" type="parTrans" cxnId="{F0EDD459-845A-4110-B8CB-A15580649CD3}">
      <dgm:prSet/>
      <dgm:spPr/>
      <dgm:t>
        <a:bodyPr/>
        <a:lstStyle/>
        <a:p>
          <a:endPar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96046170-DB18-481B-897B-A164AB88C81D}" type="sibTrans" cxnId="{F0EDD459-845A-4110-B8CB-A15580649CD3}">
      <dgm:prSet/>
      <dgm:spPr/>
      <dgm:t>
        <a:bodyPr/>
        <a:lstStyle/>
        <a:p>
          <a:endPar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F4424421-1D7B-4F5A-A1AE-D378F9A23400}">
      <dgm:prSet custT="1"/>
      <dgm:spPr/>
      <dgm:t>
        <a:bodyPr/>
        <a:lstStyle/>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日常生活管理・　　　　　　　　　基本的な生活リズム</a:t>
          </a:r>
        </a:p>
      </dgm:t>
    </dgm:pt>
    <dgm:pt modelId="{05172F96-8DD7-4BDC-A566-34E4A301845C}" type="parTrans" cxnId="{7F604729-3E82-4861-8AA1-67D7FCB349A6}">
      <dgm:prSet/>
      <dgm:spPr/>
      <dgm:t>
        <a:bodyPr/>
        <a:lstStyle/>
        <a:p>
          <a:endPar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E63CE0E5-679B-47C8-AFB5-E81DD6C3D2DC}" type="sibTrans" cxnId="{7F604729-3E82-4861-8AA1-67D7FCB349A6}">
      <dgm:prSet/>
      <dgm:spPr/>
      <dgm:t>
        <a:bodyPr/>
        <a:lstStyle/>
        <a:p>
          <a:endPar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409D412B-83CC-4D15-95D2-3D01A8841B96}">
      <dgm:prSet custT="1"/>
      <dgm:spPr/>
      <dgm:t>
        <a:bodyPr/>
        <a:lstStyle/>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心と体の健康管理（病状管理）</a:t>
          </a:r>
        </a:p>
      </dgm:t>
    </dgm:pt>
    <dgm:pt modelId="{D67CCEB0-4B33-4E9C-8C4B-86E12CC162EF}" type="parTrans" cxnId="{5763ED96-C1CC-4B12-9DC8-D78F269F9EA3}">
      <dgm:prSet/>
      <dgm:spPr/>
      <dgm:t>
        <a:bodyPr/>
        <a:lstStyle/>
        <a:p>
          <a:endPar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BF59C851-17BB-4F94-94CE-234EA4816E4D}" type="sibTrans" cxnId="{5763ED96-C1CC-4B12-9DC8-D78F269F9EA3}">
      <dgm:prSet/>
      <dgm:spPr/>
      <dgm:t>
        <a:bodyPr/>
        <a:lstStyle/>
        <a:p>
          <a:endPar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CB097D69-4DD7-4C2C-A6CB-6AFA97325433}" type="pres">
      <dgm:prSet presAssocID="{80792D75-333D-4C25-8731-9E1D0C853461}" presName="Name0" presStyleCnt="0">
        <dgm:presLayoutVars>
          <dgm:dir/>
          <dgm:animLvl val="lvl"/>
          <dgm:resizeHandles val="exact"/>
        </dgm:presLayoutVars>
      </dgm:prSet>
      <dgm:spPr/>
    </dgm:pt>
    <dgm:pt modelId="{B8E57C3D-4E24-41BF-B00D-E86C30F990BA}" type="pres">
      <dgm:prSet presAssocID="{1179F90D-0AB3-47B4-9BA4-6B7A6ABF94C3}" presName="Name8" presStyleCnt="0"/>
      <dgm:spPr/>
    </dgm:pt>
    <dgm:pt modelId="{9599F2D3-228C-4660-913D-DCB78EB98021}" type="pres">
      <dgm:prSet presAssocID="{1179F90D-0AB3-47B4-9BA4-6B7A6ABF94C3}" presName="level" presStyleLbl="node1" presStyleIdx="0" presStyleCnt="5">
        <dgm:presLayoutVars>
          <dgm:chMax val="1"/>
          <dgm:bulletEnabled val="1"/>
        </dgm:presLayoutVars>
      </dgm:prSet>
      <dgm:spPr/>
      <dgm:t>
        <a:bodyPr/>
        <a:lstStyle/>
        <a:p>
          <a:endParaRPr kumimoji="1" lang="ja-JP" altLang="en-US"/>
        </a:p>
      </dgm:t>
    </dgm:pt>
    <dgm:pt modelId="{2024B43C-5F4D-441A-B976-5B0E6AF75877}" type="pres">
      <dgm:prSet presAssocID="{1179F90D-0AB3-47B4-9BA4-6B7A6ABF94C3}" presName="levelTx" presStyleLbl="revTx" presStyleIdx="0" presStyleCnt="0">
        <dgm:presLayoutVars>
          <dgm:chMax val="1"/>
          <dgm:bulletEnabled val="1"/>
        </dgm:presLayoutVars>
      </dgm:prSet>
      <dgm:spPr/>
      <dgm:t>
        <a:bodyPr/>
        <a:lstStyle/>
        <a:p>
          <a:endParaRPr kumimoji="1" lang="ja-JP" altLang="en-US"/>
        </a:p>
      </dgm:t>
    </dgm:pt>
    <dgm:pt modelId="{A70B1CBC-3857-4259-A0BD-4372F311C249}" type="pres">
      <dgm:prSet presAssocID="{739390D6-01CB-435E-AE1B-6FA9F1BEC723}" presName="Name8" presStyleCnt="0"/>
      <dgm:spPr/>
    </dgm:pt>
    <dgm:pt modelId="{5B512ACB-52CB-469F-8A94-A0EA7BCF6C7D}" type="pres">
      <dgm:prSet presAssocID="{739390D6-01CB-435E-AE1B-6FA9F1BEC723}" presName="level" presStyleLbl="node1" presStyleIdx="1" presStyleCnt="5">
        <dgm:presLayoutVars>
          <dgm:chMax val="1"/>
          <dgm:bulletEnabled val="1"/>
        </dgm:presLayoutVars>
      </dgm:prSet>
      <dgm:spPr/>
      <dgm:t>
        <a:bodyPr/>
        <a:lstStyle/>
        <a:p>
          <a:endParaRPr kumimoji="1" lang="ja-JP" altLang="en-US"/>
        </a:p>
      </dgm:t>
    </dgm:pt>
    <dgm:pt modelId="{FF207756-162C-4374-90B9-998EFC778486}" type="pres">
      <dgm:prSet presAssocID="{739390D6-01CB-435E-AE1B-6FA9F1BEC723}" presName="levelTx" presStyleLbl="revTx" presStyleIdx="0" presStyleCnt="0">
        <dgm:presLayoutVars>
          <dgm:chMax val="1"/>
          <dgm:bulletEnabled val="1"/>
        </dgm:presLayoutVars>
      </dgm:prSet>
      <dgm:spPr/>
      <dgm:t>
        <a:bodyPr/>
        <a:lstStyle/>
        <a:p>
          <a:endParaRPr kumimoji="1" lang="ja-JP" altLang="en-US"/>
        </a:p>
      </dgm:t>
    </dgm:pt>
    <dgm:pt modelId="{7B29CAC5-CEC3-44E7-8F24-7C2CBD4F1E77}" type="pres">
      <dgm:prSet presAssocID="{5A215672-9A20-4A92-A64A-3D253701E2AC}" presName="Name8" presStyleCnt="0"/>
      <dgm:spPr/>
    </dgm:pt>
    <dgm:pt modelId="{864BE1F6-61A6-48ED-9F3D-347A0A492D40}" type="pres">
      <dgm:prSet presAssocID="{5A215672-9A20-4A92-A64A-3D253701E2AC}" presName="level" presStyleLbl="node1" presStyleIdx="2" presStyleCnt="5">
        <dgm:presLayoutVars>
          <dgm:chMax val="1"/>
          <dgm:bulletEnabled val="1"/>
        </dgm:presLayoutVars>
      </dgm:prSet>
      <dgm:spPr/>
      <dgm:t>
        <a:bodyPr/>
        <a:lstStyle/>
        <a:p>
          <a:endParaRPr kumimoji="1" lang="ja-JP" altLang="en-US"/>
        </a:p>
      </dgm:t>
    </dgm:pt>
    <dgm:pt modelId="{F49288EE-8754-450D-AFE7-00276E5F04A6}" type="pres">
      <dgm:prSet presAssocID="{5A215672-9A20-4A92-A64A-3D253701E2AC}" presName="levelTx" presStyleLbl="revTx" presStyleIdx="0" presStyleCnt="0">
        <dgm:presLayoutVars>
          <dgm:chMax val="1"/>
          <dgm:bulletEnabled val="1"/>
        </dgm:presLayoutVars>
      </dgm:prSet>
      <dgm:spPr/>
      <dgm:t>
        <a:bodyPr/>
        <a:lstStyle/>
        <a:p>
          <a:endParaRPr kumimoji="1" lang="ja-JP" altLang="en-US"/>
        </a:p>
      </dgm:t>
    </dgm:pt>
    <dgm:pt modelId="{FF0A7D1B-C627-476F-B2AB-32624A55FA5B}" type="pres">
      <dgm:prSet presAssocID="{F4424421-1D7B-4F5A-A1AE-D378F9A23400}" presName="Name8" presStyleCnt="0"/>
      <dgm:spPr/>
    </dgm:pt>
    <dgm:pt modelId="{19BFF7F0-3A35-474C-91BB-4136B3A53D5B}" type="pres">
      <dgm:prSet presAssocID="{F4424421-1D7B-4F5A-A1AE-D378F9A23400}" presName="level" presStyleLbl="node1" presStyleIdx="3" presStyleCnt="5">
        <dgm:presLayoutVars>
          <dgm:chMax val="1"/>
          <dgm:bulletEnabled val="1"/>
        </dgm:presLayoutVars>
      </dgm:prSet>
      <dgm:spPr/>
      <dgm:t>
        <a:bodyPr/>
        <a:lstStyle/>
        <a:p>
          <a:endParaRPr kumimoji="1" lang="ja-JP" altLang="en-US"/>
        </a:p>
      </dgm:t>
    </dgm:pt>
    <dgm:pt modelId="{4A4EB911-59A5-4889-BB51-1D4D19269054}" type="pres">
      <dgm:prSet presAssocID="{F4424421-1D7B-4F5A-A1AE-D378F9A23400}" presName="levelTx" presStyleLbl="revTx" presStyleIdx="0" presStyleCnt="0">
        <dgm:presLayoutVars>
          <dgm:chMax val="1"/>
          <dgm:bulletEnabled val="1"/>
        </dgm:presLayoutVars>
      </dgm:prSet>
      <dgm:spPr/>
      <dgm:t>
        <a:bodyPr/>
        <a:lstStyle/>
        <a:p>
          <a:endParaRPr kumimoji="1" lang="ja-JP" altLang="en-US"/>
        </a:p>
      </dgm:t>
    </dgm:pt>
    <dgm:pt modelId="{49A7BAD5-649C-41B2-A3C1-2B7D1912F29C}" type="pres">
      <dgm:prSet presAssocID="{409D412B-83CC-4D15-95D2-3D01A8841B96}" presName="Name8" presStyleCnt="0"/>
      <dgm:spPr/>
    </dgm:pt>
    <dgm:pt modelId="{32F9E886-1580-4E0C-830E-CB19A51CDA32}" type="pres">
      <dgm:prSet presAssocID="{409D412B-83CC-4D15-95D2-3D01A8841B96}" presName="level" presStyleLbl="node1" presStyleIdx="4" presStyleCnt="5">
        <dgm:presLayoutVars>
          <dgm:chMax val="1"/>
          <dgm:bulletEnabled val="1"/>
        </dgm:presLayoutVars>
      </dgm:prSet>
      <dgm:spPr/>
      <dgm:t>
        <a:bodyPr/>
        <a:lstStyle/>
        <a:p>
          <a:endParaRPr kumimoji="1" lang="ja-JP" altLang="en-US"/>
        </a:p>
      </dgm:t>
    </dgm:pt>
    <dgm:pt modelId="{3D470F1F-CB8C-4C41-B2F6-0BD25E7C85E8}" type="pres">
      <dgm:prSet presAssocID="{409D412B-83CC-4D15-95D2-3D01A8841B96}" presName="levelTx" presStyleLbl="revTx" presStyleIdx="0" presStyleCnt="0">
        <dgm:presLayoutVars>
          <dgm:chMax val="1"/>
          <dgm:bulletEnabled val="1"/>
        </dgm:presLayoutVars>
      </dgm:prSet>
      <dgm:spPr/>
      <dgm:t>
        <a:bodyPr/>
        <a:lstStyle/>
        <a:p>
          <a:endParaRPr kumimoji="1" lang="ja-JP" altLang="en-US"/>
        </a:p>
      </dgm:t>
    </dgm:pt>
  </dgm:ptLst>
  <dgm:cxnLst>
    <dgm:cxn modelId="{9EDFC01A-73AB-4218-B954-604616F2E59F}" type="presOf" srcId="{1179F90D-0AB3-47B4-9BA4-6B7A6ABF94C3}" destId="{9599F2D3-228C-4660-913D-DCB78EB98021}" srcOrd="0" destOrd="0" presId="urn:microsoft.com/office/officeart/2005/8/layout/pyramid1"/>
    <dgm:cxn modelId="{07A7577C-3D4F-4490-BC66-0A5E6DB849D4}" type="presOf" srcId="{739390D6-01CB-435E-AE1B-6FA9F1BEC723}" destId="{5B512ACB-52CB-469F-8A94-A0EA7BCF6C7D}" srcOrd="0" destOrd="0" presId="urn:microsoft.com/office/officeart/2005/8/layout/pyramid1"/>
    <dgm:cxn modelId="{EED0BFD6-0B6E-474E-A933-1C6772885A08}" type="presOf" srcId="{1179F90D-0AB3-47B4-9BA4-6B7A6ABF94C3}" destId="{2024B43C-5F4D-441A-B976-5B0E6AF75877}" srcOrd="1" destOrd="0" presId="urn:microsoft.com/office/officeart/2005/8/layout/pyramid1"/>
    <dgm:cxn modelId="{97B43225-2FA1-49F6-9AA2-ADF2C688C476}" type="presOf" srcId="{739390D6-01CB-435E-AE1B-6FA9F1BEC723}" destId="{FF207756-162C-4374-90B9-998EFC778486}" srcOrd="1" destOrd="0" presId="urn:microsoft.com/office/officeart/2005/8/layout/pyramid1"/>
    <dgm:cxn modelId="{C65A342E-E61A-447C-8890-4F77CE351846}" type="presOf" srcId="{5A215672-9A20-4A92-A64A-3D253701E2AC}" destId="{864BE1F6-61A6-48ED-9F3D-347A0A492D40}" srcOrd="0" destOrd="0" presId="urn:microsoft.com/office/officeart/2005/8/layout/pyramid1"/>
    <dgm:cxn modelId="{256603D0-43D9-464A-B9F5-3A6844FD239B}" type="presOf" srcId="{80792D75-333D-4C25-8731-9E1D0C853461}" destId="{CB097D69-4DD7-4C2C-A6CB-6AFA97325433}" srcOrd="0" destOrd="0" presId="urn:microsoft.com/office/officeart/2005/8/layout/pyramid1"/>
    <dgm:cxn modelId="{6BFA74E7-067F-45AF-AF7C-BB88248ED17D}" srcId="{80792D75-333D-4C25-8731-9E1D0C853461}" destId="{739390D6-01CB-435E-AE1B-6FA9F1BEC723}" srcOrd="1" destOrd="0" parTransId="{0791041F-8C0C-405B-BB00-89DB87E821E5}" sibTransId="{F65AAD30-8936-4DAF-8835-CB8C0536B08A}"/>
    <dgm:cxn modelId="{1CB29656-2330-41FC-8293-C5D1185633F4}" type="presOf" srcId="{F4424421-1D7B-4F5A-A1AE-D378F9A23400}" destId="{19BFF7F0-3A35-474C-91BB-4136B3A53D5B}" srcOrd="0" destOrd="0" presId="urn:microsoft.com/office/officeart/2005/8/layout/pyramid1"/>
    <dgm:cxn modelId="{5A32C64A-308B-4A96-8AC6-A8D11279648F}" type="presOf" srcId="{F4424421-1D7B-4F5A-A1AE-D378F9A23400}" destId="{4A4EB911-59A5-4889-BB51-1D4D19269054}" srcOrd="1" destOrd="0" presId="urn:microsoft.com/office/officeart/2005/8/layout/pyramid1"/>
    <dgm:cxn modelId="{954C93A8-04CF-491C-9D53-93D8A0216677}" type="presOf" srcId="{5A215672-9A20-4A92-A64A-3D253701E2AC}" destId="{F49288EE-8754-450D-AFE7-00276E5F04A6}" srcOrd="1" destOrd="0" presId="urn:microsoft.com/office/officeart/2005/8/layout/pyramid1"/>
    <dgm:cxn modelId="{5763ED96-C1CC-4B12-9DC8-D78F269F9EA3}" srcId="{80792D75-333D-4C25-8731-9E1D0C853461}" destId="{409D412B-83CC-4D15-95D2-3D01A8841B96}" srcOrd="4" destOrd="0" parTransId="{D67CCEB0-4B33-4E9C-8C4B-86E12CC162EF}" sibTransId="{BF59C851-17BB-4F94-94CE-234EA4816E4D}"/>
    <dgm:cxn modelId="{BDAABEF7-C1AF-4A82-9D65-D1BD4AF60063}" type="presOf" srcId="{409D412B-83CC-4D15-95D2-3D01A8841B96}" destId="{32F9E886-1580-4E0C-830E-CB19A51CDA32}" srcOrd="0" destOrd="0" presId="urn:microsoft.com/office/officeart/2005/8/layout/pyramid1"/>
    <dgm:cxn modelId="{F0EDD459-845A-4110-B8CB-A15580649CD3}" srcId="{80792D75-333D-4C25-8731-9E1D0C853461}" destId="{5A215672-9A20-4A92-A64A-3D253701E2AC}" srcOrd="2" destOrd="0" parTransId="{6D5FC4A3-D880-43C0-A3FE-BA4E5404186E}" sibTransId="{96046170-DB18-481B-897B-A164AB88C81D}"/>
    <dgm:cxn modelId="{82ADB0AF-01F8-43E2-8C29-AA6AB7A40C4C}" type="presOf" srcId="{409D412B-83CC-4D15-95D2-3D01A8841B96}" destId="{3D470F1F-CB8C-4C41-B2F6-0BD25E7C85E8}" srcOrd="1" destOrd="0" presId="urn:microsoft.com/office/officeart/2005/8/layout/pyramid1"/>
    <dgm:cxn modelId="{2094D2FE-DD3C-4152-90EA-25F6819D6DEF}" srcId="{80792D75-333D-4C25-8731-9E1D0C853461}" destId="{1179F90D-0AB3-47B4-9BA4-6B7A6ABF94C3}" srcOrd="0" destOrd="0" parTransId="{7D77D6D7-9B70-4CAA-AA58-6D7664603C8C}" sibTransId="{9012936F-AF81-414D-AFBD-9A3A99E66C92}"/>
    <dgm:cxn modelId="{7F604729-3E82-4861-8AA1-67D7FCB349A6}" srcId="{80792D75-333D-4C25-8731-9E1D0C853461}" destId="{F4424421-1D7B-4F5A-A1AE-D378F9A23400}" srcOrd="3" destOrd="0" parTransId="{05172F96-8DD7-4BDC-A566-34E4A301845C}" sibTransId="{E63CE0E5-679B-47C8-AFB5-E81DD6C3D2DC}"/>
    <dgm:cxn modelId="{7C65A096-548F-468C-A729-9B44D7EF6D23}" type="presParOf" srcId="{CB097D69-4DD7-4C2C-A6CB-6AFA97325433}" destId="{B8E57C3D-4E24-41BF-B00D-E86C30F990BA}" srcOrd="0" destOrd="0" presId="urn:microsoft.com/office/officeart/2005/8/layout/pyramid1"/>
    <dgm:cxn modelId="{CA8FA7D8-77D0-4E9F-8BE2-02B33103DDC1}" type="presParOf" srcId="{B8E57C3D-4E24-41BF-B00D-E86C30F990BA}" destId="{9599F2D3-228C-4660-913D-DCB78EB98021}" srcOrd="0" destOrd="0" presId="urn:microsoft.com/office/officeart/2005/8/layout/pyramid1"/>
    <dgm:cxn modelId="{4372E64B-AC50-4092-A9C9-C09E2D3CFD8C}" type="presParOf" srcId="{B8E57C3D-4E24-41BF-B00D-E86C30F990BA}" destId="{2024B43C-5F4D-441A-B976-5B0E6AF75877}" srcOrd="1" destOrd="0" presId="urn:microsoft.com/office/officeart/2005/8/layout/pyramid1"/>
    <dgm:cxn modelId="{9A362FAF-25F0-457E-96BD-DC193BB440B1}" type="presParOf" srcId="{CB097D69-4DD7-4C2C-A6CB-6AFA97325433}" destId="{A70B1CBC-3857-4259-A0BD-4372F311C249}" srcOrd="1" destOrd="0" presId="urn:microsoft.com/office/officeart/2005/8/layout/pyramid1"/>
    <dgm:cxn modelId="{FFEC3D9E-40D2-4AC5-9BC6-91DB96262A4E}" type="presParOf" srcId="{A70B1CBC-3857-4259-A0BD-4372F311C249}" destId="{5B512ACB-52CB-469F-8A94-A0EA7BCF6C7D}" srcOrd="0" destOrd="0" presId="urn:microsoft.com/office/officeart/2005/8/layout/pyramid1"/>
    <dgm:cxn modelId="{DFA66402-BDEA-4BB5-869F-EBB24F07C26C}" type="presParOf" srcId="{A70B1CBC-3857-4259-A0BD-4372F311C249}" destId="{FF207756-162C-4374-90B9-998EFC778486}" srcOrd="1" destOrd="0" presId="urn:microsoft.com/office/officeart/2005/8/layout/pyramid1"/>
    <dgm:cxn modelId="{5FAEBAC2-D2D2-42DE-A45F-976C2EB0C9E8}" type="presParOf" srcId="{CB097D69-4DD7-4C2C-A6CB-6AFA97325433}" destId="{7B29CAC5-CEC3-44E7-8F24-7C2CBD4F1E77}" srcOrd="2" destOrd="0" presId="urn:microsoft.com/office/officeart/2005/8/layout/pyramid1"/>
    <dgm:cxn modelId="{B6D6D1B9-3FA6-4C35-9F50-3C92B9837F70}" type="presParOf" srcId="{7B29CAC5-CEC3-44E7-8F24-7C2CBD4F1E77}" destId="{864BE1F6-61A6-48ED-9F3D-347A0A492D40}" srcOrd="0" destOrd="0" presId="urn:microsoft.com/office/officeart/2005/8/layout/pyramid1"/>
    <dgm:cxn modelId="{AA0DEB04-2728-4A83-AEEB-FBA7265FCE81}" type="presParOf" srcId="{7B29CAC5-CEC3-44E7-8F24-7C2CBD4F1E77}" destId="{F49288EE-8754-450D-AFE7-00276E5F04A6}" srcOrd="1" destOrd="0" presId="urn:microsoft.com/office/officeart/2005/8/layout/pyramid1"/>
    <dgm:cxn modelId="{7800C6D3-32B3-4114-AE3D-5D79B963C032}" type="presParOf" srcId="{CB097D69-4DD7-4C2C-A6CB-6AFA97325433}" destId="{FF0A7D1B-C627-476F-B2AB-32624A55FA5B}" srcOrd="3" destOrd="0" presId="urn:microsoft.com/office/officeart/2005/8/layout/pyramid1"/>
    <dgm:cxn modelId="{D777179C-EC9B-451B-B02B-E88A58F8330F}" type="presParOf" srcId="{FF0A7D1B-C627-476F-B2AB-32624A55FA5B}" destId="{19BFF7F0-3A35-474C-91BB-4136B3A53D5B}" srcOrd="0" destOrd="0" presId="urn:microsoft.com/office/officeart/2005/8/layout/pyramid1"/>
    <dgm:cxn modelId="{9E0D5AC1-C707-49B8-9710-D51BAE7D6357}" type="presParOf" srcId="{FF0A7D1B-C627-476F-B2AB-32624A55FA5B}" destId="{4A4EB911-59A5-4889-BB51-1D4D19269054}" srcOrd="1" destOrd="0" presId="urn:microsoft.com/office/officeart/2005/8/layout/pyramid1"/>
    <dgm:cxn modelId="{48FAC8C8-FEE0-46E8-B9BB-95CBB52BA465}" type="presParOf" srcId="{CB097D69-4DD7-4C2C-A6CB-6AFA97325433}" destId="{49A7BAD5-649C-41B2-A3C1-2B7D1912F29C}" srcOrd="4" destOrd="0" presId="urn:microsoft.com/office/officeart/2005/8/layout/pyramid1"/>
    <dgm:cxn modelId="{EA70D7FE-7373-419C-ADF6-FFFA3964E6CD}" type="presParOf" srcId="{49A7BAD5-649C-41B2-A3C1-2B7D1912F29C}" destId="{32F9E886-1580-4E0C-830E-CB19A51CDA32}" srcOrd="0" destOrd="0" presId="urn:microsoft.com/office/officeart/2005/8/layout/pyramid1"/>
    <dgm:cxn modelId="{C6EC28C5-A56F-4A21-BE07-16B1FE4CB0C6}" type="presParOf" srcId="{49A7BAD5-649C-41B2-A3C1-2B7D1912F29C}" destId="{3D470F1F-CB8C-4C41-B2F6-0BD25E7C85E8}"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31EDFF-702A-49B2-B961-04AF716298BF}" type="doc">
      <dgm:prSet loTypeId="urn:microsoft.com/office/officeart/2008/layout/VerticalCurvedList" loCatId="list" qsTypeId="urn:microsoft.com/office/officeart/2005/8/quickstyle/simple3" qsCatId="simple" csTypeId="urn:microsoft.com/office/officeart/2005/8/colors/accent4_1" csCatId="accent4" phldr="1"/>
      <dgm:spPr/>
      <dgm:t>
        <a:bodyPr/>
        <a:lstStyle/>
        <a:p>
          <a:endParaRPr kumimoji="1" lang="ja-JP" altLang="en-US"/>
        </a:p>
      </dgm:t>
    </dgm:pt>
    <dgm:pt modelId="{401449CB-2B54-4D31-998B-7A4346F3E813}">
      <dgm:prSet phldrT="[テキスト]" custT="1"/>
      <dgm:spPr/>
      <dgm:t>
        <a:bodyPr/>
        <a:lstStyle/>
        <a:p>
          <a:r>
            <a:rPr kumimoji="1" lang="ja-JP" altLang="en-US" sz="1100" b="0" dirty="0">
              <a:latin typeface="UD デジタル 教科書体 NK-R" panose="02020400000000000000" pitchFamily="18" charset="-128"/>
              <a:ea typeface="UD デジタル 教科書体 NK-R" panose="02020400000000000000" pitchFamily="18" charset="-128"/>
            </a:rPr>
            <a:t>一般的な職場ルールの理解促進</a:t>
          </a:r>
        </a:p>
      </dgm:t>
    </dgm:pt>
    <dgm:pt modelId="{6B3257BD-F872-4B19-A002-0420BE514974}" type="parTrans" cxnId="{721BE202-03CF-47C1-85E5-D6D8082ADABA}">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73DB1F7E-4FB5-4926-8BF9-FD1C1407AF55}" type="sibTrans" cxnId="{721BE202-03CF-47C1-85E5-D6D8082ADABA}">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4C796800-974A-45E2-9467-A74DEF141096}">
      <dgm:prSet phldrT="[テキスト]" custT="1"/>
      <dgm:spPr/>
      <dgm:t>
        <a:bodyPr/>
        <a:lstStyle/>
        <a:p>
          <a:r>
            <a:rPr kumimoji="1" lang="ja-JP" altLang="en-US" sz="1100" b="0">
              <a:latin typeface="UD デジタル 教科書体 NK-R" panose="02020400000000000000" pitchFamily="18" charset="-128"/>
              <a:ea typeface="UD デジタル 教科書体 NK-R" panose="02020400000000000000" pitchFamily="18" charset="-128"/>
            </a:rPr>
            <a:t>症状や病状の理解促進</a:t>
          </a:r>
          <a:endParaRPr kumimoji="1" lang="ja-JP" altLang="en-US" sz="1100" b="0" dirty="0">
            <a:latin typeface="UD デジタル 教科書体 NK-R" panose="02020400000000000000" pitchFamily="18" charset="-128"/>
            <a:ea typeface="UD デジタル 教科書体 NK-R" panose="02020400000000000000" pitchFamily="18" charset="-128"/>
          </a:endParaRPr>
        </a:p>
      </dgm:t>
    </dgm:pt>
    <dgm:pt modelId="{6A0A3762-1471-4516-B03D-5C9A55079C76}" type="parTrans" cxnId="{9A34326C-794C-4060-A3AD-6B24B78771D8}">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C6CC78AA-3DDE-41E7-822D-B0915CCCF11C}" type="sibTrans" cxnId="{9A34326C-794C-4060-A3AD-6B24B78771D8}">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EC34D569-B40F-463E-B666-06C7E657A322}">
      <dgm:prSet phldrT="[テキスト]" custT="1"/>
      <dgm:spPr/>
      <dgm:t>
        <a:bodyPr/>
        <a:lstStyle/>
        <a:p>
          <a:r>
            <a:rPr kumimoji="1" lang="ja-JP" altLang="en-US" sz="1100" b="0">
              <a:latin typeface="UD デジタル 教科書体 NK-R" panose="02020400000000000000" pitchFamily="18" charset="-128"/>
              <a:ea typeface="UD デジタル 教科書体 NK-R" panose="02020400000000000000" pitchFamily="18" charset="-128"/>
            </a:rPr>
            <a:t>基礎体力の向上・健康増進の習慣</a:t>
          </a:r>
          <a:endParaRPr kumimoji="1" lang="ja-JP" altLang="en-US" sz="1100" b="0" dirty="0">
            <a:latin typeface="UD デジタル 教科書体 NK-R" panose="02020400000000000000" pitchFamily="18" charset="-128"/>
            <a:ea typeface="UD デジタル 教科書体 NK-R" panose="02020400000000000000" pitchFamily="18" charset="-128"/>
          </a:endParaRPr>
        </a:p>
      </dgm:t>
    </dgm:pt>
    <dgm:pt modelId="{F63E2A02-25A6-4835-9871-99C63CAF7803}" type="parTrans" cxnId="{F9B78116-CC90-4239-B571-CB9ACA0E8A4A}">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B76CFBD1-EDDE-4DBC-9A90-850E40FBEFC5}" type="sibTrans" cxnId="{F9B78116-CC90-4239-B571-CB9ACA0E8A4A}">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8BFDFD11-EFD9-44EE-949B-9C7F2A2F64BF}">
      <dgm:prSet custT="1"/>
      <dgm:spPr/>
      <dgm:t>
        <a:bodyPr/>
        <a:lstStyle/>
        <a:p>
          <a:r>
            <a:rPr kumimoji="1" lang="ja-JP" altLang="en-US" sz="1100" b="0">
              <a:latin typeface="UD デジタル 教科書体 NK-R" panose="02020400000000000000" pitchFamily="18" charset="-128"/>
              <a:ea typeface="UD デジタル 教科書体 NK-R" panose="02020400000000000000" pitchFamily="18" charset="-128"/>
            </a:rPr>
            <a:t>就業に対する自信の回復</a:t>
          </a:r>
          <a:endParaRPr kumimoji="1" lang="ja-JP" altLang="en-US" sz="1100" b="0" dirty="0">
            <a:latin typeface="UD デジタル 教科書体 NK-R" panose="02020400000000000000" pitchFamily="18" charset="-128"/>
            <a:ea typeface="UD デジタル 教科書体 NK-R" panose="02020400000000000000" pitchFamily="18" charset="-128"/>
          </a:endParaRPr>
        </a:p>
      </dgm:t>
    </dgm:pt>
    <dgm:pt modelId="{B99B749C-C7DD-4FF9-8720-0F931EE516FB}" type="parTrans" cxnId="{910C1BE1-8BC1-44DD-A754-789A853CB8C3}">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F490ABD7-D97D-4AAB-9C4D-6F23DD7E2EA5}" type="sibTrans" cxnId="{910C1BE1-8BC1-44DD-A754-789A853CB8C3}">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630A3C6E-30E4-4E8D-A209-6CFA53033F47}">
      <dgm:prSet custT="1"/>
      <dgm:spPr/>
      <dgm:t>
        <a:bodyPr/>
        <a:lstStyle/>
        <a:p>
          <a:r>
            <a:rPr kumimoji="1" lang="ja-JP" altLang="en-US" sz="1100" b="0">
              <a:latin typeface="UD デジタル 教科書体 NK-R" panose="02020400000000000000" pitchFamily="18" charset="-128"/>
              <a:ea typeface="UD デジタル 教科書体 NK-R" panose="02020400000000000000" pitchFamily="18" charset="-128"/>
            </a:rPr>
            <a:t>就業イメージの明確化</a:t>
          </a:r>
          <a:endParaRPr kumimoji="1" lang="ja-JP" altLang="en-US" sz="1100" b="0" dirty="0">
            <a:latin typeface="UD デジタル 教科書体 NK-R" panose="02020400000000000000" pitchFamily="18" charset="-128"/>
            <a:ea typeface="UD デジタル 教科書体 NK-R" panose="02020400000000000000" pitchFamily="18" charset="-128"/>
          </a:endParaRPr>
        </a:p>
      </dgm:t>
    </dgm:pt>
    <dgm:pt modelId="{8C1A6E3F-3A84-4508-B526-B2E8E212482B}" type="parTrans" cxnId="{55324DDA-8BF5-4EBF-94CA-0518DFD714CA}">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B1260A2F-AAF3-425F-B2BC-74F1D53A69C6}" type="sibTrans" cxnId="{55324DDA-8BF5-4EBF-94CA-0518DFD714CA}">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DBF6A093-348D-4950-B6D4-287FAD8F273D}">
      <dgm:prSet custT="1"/>
      <dgm:spPr/>
      <dgm:t>
        <a:bodyPr/>
        <a:lstStyle/>
        <a:p>
          <a:r>
            <a:rPr kumimoji="1" lang="ja-JP" altLang="en-US" sz="1100" b="0">
              <a:latin typeface="UD デジタル 教科書体 NK-R" panose="02020400000000000000" pitchFamily="18" charset="-128"/>
              <a:ea typeface="UD デジタル 教科書体 NK-R" panose="02020400000000000000" pitchFamily="18" charset="-128"/>
            </a:rPr>
            <a:t>基礎的な作業能力の向上</a:t>
          </a:r>
          <a:endParaRPr kumimoji="1" lang="ja-JP" altLang="en-US" sz="1100" b="0" dirty="0">
            <a:latin typeface="UD デジタル 教科書体 NK-R" panose="02020400000000000000" pitchFamily="18" charset="-128"/>
            <a:ea typeface="UD デジタル 教科書体 NK-R" panose="02020400000000000000" pitchFamily="18" charset="-128"/>
          </a:endParaRPr>
        </a:p>
      </dgm:t>
    </dgm:pt>
    <dgm:pt modelId="{1304E770-D52C-483C-917C-03670793C1AF}" type="parTrans" cxnId="{D882430E-47F4-48D4-A143-8E9C430F38A5}">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8B823FBC-397F-4A7B-AE7E-B0275DBA0ADA}" type="sibTrans" cxnId="{D882430E-47F4-48D4-A143-8E9C430F38A5}">
      <dgm:prSet/>
      <dgm:spPr/>
      <dgm:t>
        <a:bodyPr/>
        <a:lstStyle/>
        <a:p>
          <a:endParaRPr kumimoji="1" lang="ja-JP" altLang="en-US" sz="1100" b="0">
            <a:solidFill>
              <a:schemeClr val="tx1"/>
            </a:solidFill>
            <a:latin typeface="UD デジタル 教科書体 NK-R" panose="02020400000000000000" pitchFamily="18" charset="-128"/>
            <a:ea typeface="UD デジタル 教科書体 NK-R" panose="02020400000000000000" pitchFamily="18" charset="-128"/>
          </a:endParaRPr>
        </a:p>
      </dgm:t>
    </dgm:pt>
    <dgm:pt modelId="{B6F713BE-1BD5-4ACB-98EA-5D355A26FE5F}" type="pres">
      <dgm:prSet presAssocID="{F431EDFF-702A-49B2-B961-04AF716298BF}" presName="Name0" presStyleCnt="0">
        <dgm:presLayoutVars>
          <dgm:chMax val="7"/>
          <dgm:chPref val="7"/>
          <dgm:dir/>
        </dgm:presLayoutVars>
      </dgm:prSet>
      <dgm:spPr/>
      <dgm:t>
        <a:bodyPr/>
        <a:lstStyle/>
        <a:p>
          <a:endParaRPr kumimoji="1" lang="ja-JP" altLang="en-US"/>
        </a:p>
      </dgm:t>
    </dgm:pt>
    <dgm:pt modelId="{90B18C39-0EA5-439E-AB0A-E3CC8BF7CD3D}" type="pres">
      <dgm:prSet presAssocID="{F431EDFF-702A-49B2-B961-04AF716298BF}" presName="Name1" presStyleCnt="0"/>
      <dgm:spPr/>
    </dgm:pt>
    <dgm:pt modelId="{25BF6B3A-0025-427D-84AB-0B961E49902D}" type="pres">
      <dgm:prSet presAssocID="{F431EDFF-702A-49B2-B961-04AF716298BF}" presName="cycle" presStyleCnt="0"/>
      <dgm:spPr/>
    </dgm:pt>
    <dgm:pt modelId="{58EA7B58-DA96-4891-80FB-31D9C432D32E}" type="pres">
      <dgm:prSet presAssocID="{F431EDFF-702A-49B2-B961-04AF716298BF}" presName="srcNode" presStyleLbl="node1" presStyleIdx="0" presStyleCnt="6"/>
      <dgm:spPr/>
    </dgm:pt>
    <dgm:pt modelId="{7CB08804-A1CA-446F-8276-999173B2D211}" type="pres">
      <dgm:prSet presAssocID="{F431EDFF-702A-49B2-B961-04AF716298BF}" presName="conn" presStyleLbl="parChTrans1D2" presStyleIdx="0" presStyleCnt="1"/>
      <dgm:spPr/>
      <dgm:t>
        <a:bodyPr/>
        <a:lstStyle/>
        <a:p>
          <a:endParaRPr kumimoji="1" lang="ja-JP" altLang="en-US"/>
        </a:p>
      </dgm:t>
    </dgm:pt>
    <dgm:pt modelId="{55BA60ED-0715-4FA6-BFE2-AE8BA6259999}" type="pres">
      <dgm:prSet presAssocID="{F431EDFF-702A-49B2-B961-04AF716298BF}" presName="extraNode" presStyleLbl="node1" presStyleIdx="0" presStyleCnt="6"/>
      <dgm:spPr/>
    </dgm:pt>
    <dgm:pt modelId="{6B666046-2F16-45A6-A9F4-10F210CE5E0A}" type="pres">
      <dgm:prSet presAssocID="{F431EDFF-702A-49B2-B961-04AF716298BF}" presName="dstNode" presStyleLbl="node1" presStyleIdx="0" presStyleCnt="6"/>
      <dgm:spPr/>
    </dgm:pt>
    <dgm:pt modelId="{4A348CAF-E9C9-43DF-B2E8-1166ED568696}" type="pres">
      <dgm:prSet presAssocID="{401449CB-2B54-4D31-998B-7A4346F3E813}" presName="text_1" presStyleLbl="node1" presStyleIdx="0" presStyleCnt="6">
        <dgm:presLayoutVars>
          <dgm:bulletEnabled val="1"/>
        </dgm:presLayoutVars>
      </dgm:prSet>
      <dgm:spPr/>
      <dgm:t>
        <a:bodyPr/>
        <a:lstStyle/>
        <a:p>
          <a:endParaRPr kumimoji="1" lang="ja-JP" altLang="en-US"/>
        </a:p>
      </dgm:t>
    </dgm:pt>
    <dgm:pt modelId="{777B110C-1DAC-47F5-9DA9-F654C7DA1547}" type="pres">
      <dgm:prSet presAssocID="{401449CB-2B54-4D31-998B-7A4346F3E813}" presName="accent_1" presStyleCnt="0"/>
      <dgm:spPr/>
    </dgm:pt>
    <dgm:pt modelId="{59BE279F-2E2D-4E2C-A3D3-2F3C2855EF70}" type="pres">
      <dgm:prSet presAssocID="{401449CB-2B54-4D31-998B-7A4346F3E813}" presName="accentRepeatNode" presStyleLbl="solidFgAcc1" presStyleIdx="0" presStyleCnt="6"/>
      <dgm:spPr/>
    </dgm:pt>
    <dgm:pt modelId="{3E61A27B-D401-4060-8FD3-105909EFB09F}" type="pres">
      <dgm:prSet presAssocID="{8BFDFD11-EFD9-44EE-949B-9C7F2A2F64BF}" presName="text_2" presStyleLbl="node1" presStyleIdx="1" presStyleCnt="6">
        <dgm:presLayoutVars>
          <dgm:bulletEnabled val="1"/>
        </dgm:presLayoutVars>
      </dgm:prSet>
      <dgm:spPr/>
      <dgm:t>
        <a:bodyPr/>
        <a:lstStyle/>
        <a:p>
          <a:endParaRPr kumimoji="1" lang="ja-JP" altLang="en-US"/>
        </a:p>
      </dgm:t>
    </dgm:pt>
    <dgm:pt modelId="{C7EFC128-8B7D-4CE3-B012-5C366F1F9D9D}" type="pres">
      <dgm:prSet presAssocID="{8BFDFD11-EFD9-44EE-949B-9C7F2A2F64BF}" presName="accent_2" presStyleCnt="0"/>
      <dgm:spPr/>
    </dgm:pt>
    <dgm:pt modelId="{FAB9A3E6-5A1A-4A5A-AD77-7E686548EFEE}" type="pres">
      <dgm:prSet presAssocID="{8BFDFD11-EFD9-44EE-949B-9C7F2A2F64BF}" presName="accentRepeatNode" presStyleLbl="solidFgAcc1" presStyleIdx="1" presStyleCnt="6"/>
      <dgm:spPr/>
    </dgm:pt>
    <dgm:pt modelId="{22ABA804-5BC8-4D56-8A99-BFAE5BC79A93}" type="pres">
      <dgm:prSet presAssocID="{630A3C6E-30E4-4E8D-A209-6CFA53033F47}" presName="text_3" presStyleLbl="node1" presStyleIdx="2" presStyleCnt="6">
        <dgm:presLayoutVars>
          <dgm:bulletEnabled val="1"/>
        </dgm:presLayoutVars>
      </dgm:prSet>
      <dgm:spPr/>
      <dgm:t>
        <a:bodyPr/>
        <a:lstStyle/>
        <a:p>
          <a:endParaRPr kumimoji="1" lang="ja-JP" altLang="en-US"/>
        </a:p>
      </dgm:t>
    </dgm:pt>
    <dgm:pt modelId="{C27B041F-2E26-4CAA-8B93-539155847CCE}" type="pres">
      <dgm:prSet presAssocID="{630A3C6E-30E4-4E8D-A209-6CFA53033F47}" presName="accent_3" presStyleCnt="0"/>
      <dgm:spPr/>
    </dgm:pt>
    <dgm:pt modelId="{DB198B77-46A6-4647-8375-871E83332BAF}" type="pres">
      <dgm:prSet presAssocID="{630A3C6E-30E4-4E8D-A209-6CFA53033F47}" presName="accentRepeatNode" presStyleLbl="solidFgAcc1" presStyleIdx="2" presStyleCnt="6"/>
      <dgm:spPr/>
    </dgm:pt>
    <dgm:pt modelId="{6D976D05-2969-4ABB-AE0A-192092AB7567}" type="pres">
      <dgm:prSet presAssocID="{DBF6A093-348D-4950-B6D4-287FAD8F273D}" presName="text_4" presStyleLbl="node1" presStyleIdx="3" presStyleCnt="6">
        <dgm:presLayoutVars>
          <dgm:bulletEnabled val="1"/>
        </dgm:presLayoutVars>
      </dgm:prSet>
      <dgm:spPr/>
      <dgm:t>
        <a:bodyPr/>
        <a:lstStyle/>
        <a:p>
          <a:endParaRPr kumimoji="1" lang="ja-JP" altLang="en-US"/>
        </a:p>
      </dgm:t>
    </dgm:pt>
    <dgm:pt modelId="{22E65D8D-36C7-4822-BA2D-3B44DEE2D8B0}" type="pres">
      <dgm:prSet presAssocID="{DBF6A093-348D-4950-B6D4-287FAD8F273D}" presName="accent_4" presStyleCnt="0"/>
      <dgm:spPr/>
    </dgm:pt>
    <dgm:pt modelId="{C9FBA278-E937-4DB9-B91B-99D902A33759}" type="pres">
      <dgm:prSet presAssocID="{DBF6A093-348D-4950-B6D4-287FAD8F273D}" presName="accentRepeatNode" presStyleLbl="solidFgAcc1" presStyleIdx="3" presStyleCnt="6"/>
      <dgm:spPr/>
    </dgm:pt>
    <dgm:pt modelId="{2D2DF869-3215-4E47-AEF3-03511856AA92}" type="pres">
      <dgm:prSet presAssocID="{4C796800-974A-45E2-9467-A74DEF141096}" presName="text_5" presStyleLbl="node1" presStyleIdx="4" presStyleCnt="6">
        <dgm:presLayoutVars>
          <dgm:bulletEnabled val="1"/>
        </dgm:presLayoutVars>
      </dgm:prSet>
      <dgm:spPr/>
      <dgm:t>
        <a:bodyPr/>
        <a:lstStyle/>
        <a:p>
          <a:endParaRPr kumimoji="1" lang="ja-JP" altLang="en-US"/>
        </a:p>
      </dgm:t>
    </dgm:pt>
    <dgm:pt modelId="{EA8E4E66-CE70-468D-91D0-A38BD234F5BD}" type="pres">
      <dgm:prSet presAssocID="{4C796800-974A-45E2-9467-A74DEF141096}" presName="accent_5" presStyleCnt="0"/>
      <dgm:spPr/>
    </dgm:pt>
    <dgm:pt modelId="{43D45654-1478-473B-8554-32D613E08624}" type="pres">
      <dgm:prSet presAssocID="{4C796800-974A-45E2-9467-A74DEF141096}" presName="accentRepeatNode" presStyleLbl="solidFgAcc1" presStyleIdx="4" presStyleCnt="6"/>
      <dgm:spPr/>
    </dgm:pt>
    <dgm:pt modelId="{B49B1CAB-C5D7-4CEC-83F9-A829DDD4F7BA}" type="pres">
      <dgm:prSet presAssocID="{EC34D569-B40F-463E-B666-06C7E657A322}" presName="text_6" presStyleLbl="node1" presStyleIdx="5" presStyleCnt="6">
        <dgm:presLayoutVars>
          <dgm:bulletEnabled val="1"/>
        </dgm:presLayoutVars>
      </dgm:prSet>
      <dgm:spPr/>
      <dgm:t>
        <a:bodyPr/>
        <a:lstStyle/>
        <a:p>
          <a:endParaRPr kumimoji="1" lang="ja-JP" altLang="en-US"/>
        </a:p>
      </dgm:t>
    </dgm:pt>
    <dgm:pt modelId="{4B643C0E-83F5-4666-87A0-7AB56F49C15F}" type="pres">
      <dgm:prSet presAssocID="{EC34D569-B40F-463E-B666-06C7E657A322}" presName="accent_6" presStyleCnt="0"/>
      <dgm:spPr/>
    </dgm:pt>
    <dgm:pt modelId="{E0B9CD99-8815-471D-A723-9931A28E292C}" type="pres">
      <dgm:prSet presAssocID="{EC34D569-B40F-463E-B666-06C7E657A322}" presName="accentRepeatNode" presStyleLbl="solidFgAcc1" presStyleIdx="5" presStyleCnt="6"/>
      <dgm:spPr/>
    </dgm:pt>
  </dgm:ptLst>
  <dgm:cxnLst>
    <dgm:cxn modelId="{910C1BE1-8BC1-44DD-A754-789A853CB8C3}" srcId="{F431EDFF-702A-49B2-B961-04AF716298BF}" destId="{8BFDFD11-EFD9-44EE-949B-9C7F2A2F64BF}" srcOrd="1" destOrd="0" parTransId="{B99B749C-C7DD-4FF9-8720-0F931EE516FB}" sibTransId="{F490ABD7-D97D-4AAB-9C4D-6F23DD7E2EA5}"/>
    <dgm:cxn modelId="{D882430E-47F4-48D4-A143-8E9C430F38A5}" srcId="{F431EDFF-702A-49B2-B961-04AF716298BF}" destId="{DBF6A093-348D-4950-B6D4-287FAD8F273D}" srcOrd="3" destOrd="0" parTransId="{1304E770-D52C-483C-917C-03670793C1AF}" sibTransId="{8B823FBC-397F-4A7B-AE7E-B0275DBA0ADA}"/>
    <dgm:cxn modelId="{A576AB79-2E89-479B-91DD-2D568BD0732A}" type="presOf" srcId="{DBF6A093-348D-4950-B6D4-287FAD8F273D}" destId="{6D976D05-2969-4ABB-AE0A-192092AB7567}" srcOrd="0" destOrd="0" presId="urn:microsoft.com/office/officeart/2008/layout/VerticalCurvedList"/>
    <dgm:cxn modelId="{F9B78116-CC90-4239-B571-CB9ACA0E8A4A}" srcId="{F431EDFF-702A-49B2-B961-04AF716298BF}" destId="{EC34D569-B40F-463E-B666-06C7E657A322}" srcOrd="5" destOrd="0" parTransId="{F63E2A02-25A6-4835-9871-99C63CAF7803}" sibTransId="{B76CFBD1-EDDE-4DBC-9A90-850E40FBEFC5}"/>
    <dgm:cxn modelId="{E237DFC5-04CD-4D8B-B177-5F0C0D6A636A}" type="presOf" srcId="{401449CB-2B54-4D31-998B-7A4346F3E813}" destId="{4A348CAF-E9C9-43DF-B2E8-1166ED568696}" srcOrd="0" destOrd="0" presId="urn:microsoft.com/office/officeart/2008/layout/VerticalCurvedList"/>
    <dgm:cxn modelId="{3821E25E-6141-4CE4-93E6-A411FD4787F8}" type="presOf" srcId="{F431EDFF-702A-49B2-B961-04AF716298BF}" destId="{B6F713BE-1BD5-4ACB-98EA-5D355A26FE5F}" srcOrd="0" destOrd="0" presId="urn:microsoft.com/office/officeart/2008/layout/VerticalCurvedList"/>
    <dgm:cxn modelId="{55324DDA-8BF5-4EBF-94CA-0518DFD714CA}" srcId="{F431EDFF-702A-49B2-B961-04AF716298BF}" destId="{630A3C6E-30E4-4E8D-A209-6CFA53033F47}" srcOrd="2" destOrd="0" parTransId="{8C1A6E3F-3A84-4508-B526-B2E8E212482B}" sibTransId="{B1260A2F-AAF3-425F-B2BC-74F1D53A69C6}"/>
    <dgm:cxn modelId="{9A34326C-794C-4060-A3AD-6B24B78771D8}" srcId="{F431EDFF-702A-49B2-B961-04AF716298BF}" destId="{4C796800-974A-45E2-9467-A74DEF141096}" srcOrd="4" destOrd="0" parTransId="{6A0A3762-1471-4516-B03D-5C9A55079C76}" sibTransId="{C6CC78AA-3DDE-41E7-822D-B0915CCCF11C}"/>
    <dgm:cxn modelId="{4BBCD21A-1C4B-4DD8-A7A8-527A86B8637C}" type="presOf" srcId="{8BFDFD11-EFD9-44EE-949B-9C7F2A2F64BF}" destId="{3E61A27B-D401-4060-8FD3-105909EFB09F}" srcOrd="0" destOrd="0" presId="urn:microsoft.com/office/officeart/2008/layout/VerticalCurvedList"/>
    <dgm:cxn modelId="{5D444ED9-A3A1-4B16-9942-612F533B0FB9}" type="presOf" srcId="{EC34D569-B40F-463E-B666-06C7E657A322}" destId="{B49B1CAB-C5D7-4CEC-83F9-A829DDD4F7BA}" srcOrd="0" destOrd="0" presId="urn:microsoft.com/office/officeart/2008/layout/VerticalCurvedList"/>
    <dgm:cxn modelId="{BFBA23BA-231A-4AFE-BFF3-D106B6C8C6A5}" type="presOf" srcId="{630A3C6E-30E4-4E8D-A209-6CFA53033F47}" destId="{22ABA804-5BC8-4D56-8A99-BFAE5BC79A93}" srcOrd="0" destOrd="0" presId="urn:microsoft.com/office/officeart/2008/layout/VerticalCurvedList"/>
    <dgm:cxn modelId="{553B4BC1-2EF7-49ED-AFB6-EB85F7EEBE43}" type="presOf" srcId="{73DB1F7E-4FB5-4926-8BF9-FD1C1407AF55}" destId="{7CB08804-A1CA-446F-8276-999173B2D211}" srcOrd="0" destOrd="0" presId="urn:microsoft.com/office/officeart/2008/layout/VerticalCurvedList"/>
    <dgm:cxn modelId="{F553044E-983C-41E1-9BAE-7D4BD74741E6}" type="presOf" srcId="{4C796800-974A-45E2-9467-A74DEF141096}" destId="{2D2DF869-3215-4E47-AEF3-03511856AA92}" srcOrd="0" destOrd="0" presId="urn:microsoft.com/office/officeart/2008/layout/VerticalCurvedList"/>
    <dgm:cxn modelId="{721BE202-03CF-47C1-85E5-D6D8082ADABA}" srcId="{F431EDFF-702A-49B2-B961-04AF716298BF}" destId="{401449CB-2B54-4D31-998B-7A4346F3E813}" srcOrd="0" destOrd="0" parTransId="{6B3257BD-F872-4B19-A002-0420BE514974}" sibTransId="{73DB1F7E-4FB5-4926-8BF9-FD1C1407AF55}"/>
    <dgm:cxn modelId="{3DDDC142-985B-4F85-89E4-F64EB5F307D6}" type="presParOf" srcId="{B6F713BE-1BD5-4ACB-98EA-5D355A26FE5F}" destId="{90B18C39-0EA5-439E-AB0A-E3CC8BF7CD3D}" srcOrd="0" destOrd="0" presId="urn:microsoft.com/office/officeart/2008/layout/VerticalCurvedList"/>
    <dgm:cxn modelId="{0B0A3D09-9C72-4B56-BF2C-5D5DAC018887}" type="presParOf" srcId="{90B18C39-0EA5-439E-AB0A-E3CC8BF7CD3D}" destId="{25BF6B3A-0025-427D-84AB-0B961E49902D}" srcOrd="0" destOrd="0" presId="urn:microsoft.com/office/officeart/2008/layout/VerticalCurvedList"/>
    <dgm:cxn modelId="{63097316-18B9-4711-A8FB-02CFB98AB827}" type="presParOf" srcId="{25BF6B3A-0025-427D-84AB-0B961E49902D}" destId="{58EA7B58-DA96-4891-80FB-31D9C432D32E}" srcOrd="0" destOrd="0" presId="urn:microsoft.com/office/officeart/2008/layout/VerticalCurvedList"/>
    <dgm:cxn modelId="{FED1EE78-AC55-422C-9135-5D8CF3135C8B}" type="presParOf" srcId="{25BF6B3A-0025-427D-84AB-0B961E49902D}" destId="{7CB08804-A1CA-446F-8276-999173B2D211}" srcOrd="1" destOrd="0" presId="urn:microsoft.com/office/officeart/2008/layout/VerticalCurvedList"/>
    <dgm:cxn modelId="{FB2D2834-7F00-4AC3-8E66-ED5A1CB8ADC7}" type="presParOf" srcId="{25BF6B3A-0025-427D-84AB-0B961E49902D}" destId="{55BA60ED-0715-4FA6-BFE2-AE8BA6259999}" srcOrd="2" destOrd="0" presId="urn:microsoft.com/office/officeart/2008/layout/VerticalCurvedList"/>
    <dgm:cxn modelId="{302B8FAC-5C2E-460F-B806-DBA066D571E2}" type="presParOf" srcId="{25BF6B3A-0025-427D-84AB-0B961E49902D}" destId="{6B666046-2F16-45A6-A9F4-10F210CE5E0A}" srcOrd="3" destOrd="0" presId="urn:microsoft.com/office/officeart/2008/layout/VerticalCurvedList"/>
    <dgm:cxn modelId="{14F671D1-08AB-47BD-9E3E-8950AECC8DD8}" type="presParOf" srcId="{90B18C39-0EA5-439E-AB0A-E3CC8BF7CD3D}" destId="{4A348CAF-E9C9-43DF-B2E8-1166ED568696}" srcOrd="1" destOrd="0" presId="urn:microsoft.com/office/officeart/2008/layout/VerticalCurvedList"/>
    <dgm:cxn modelId="{153254E2-907E-4CE0-9EC7-961B0A19FE65}" type="presParOf" srcId="{90B18C39-0EA5-439E-AB0A-E3CC8BF7CD3D}" destId="{777B110C-1DAC-47F5-9DA9-F654C7DA1547}" srcOrd="2" destOrd="0" presId="urn:microsoft.com/office/officeart/2008/layout/VerticalCurvedList"/>
    <dgm:cxn modelId="{A9E26DFA-4C9E-4885-A583-61184D5F44AD}" type="presParOf" srcId="{777B110C-1DAC-47F5-9DA9-F654C7DA1547}" destId="{59BE279F-2E2D-4E2C-A3D3-2F3C2855EF70}" srcOrd="0" destOrd="0" presId="urn:microsoft.com/office/officeart/2008/layout/VerticalCurvedList"/>
    <dgm:cxn modelId="{C08AFD03-EBC6-4496-AC7A-49EDCAA6FCFD}" type="presParOf" srcId="{90B18C39-0EA5-439E-AB0A-E3CC8BF7CD3D}" destId="{3E61A27B-D401-4060-8FD3-105909EFB09F}" srcOrd="3" destOrd="0" presId="urn:microsoft.com/office/officeart/2008/layout/VerticalCurvedList"/>
    <dgm:cxn modelId="{4E521409-BCE1-4360-8000-21EAD105A99E}" type="presParOf" srcId="{90B18C39-0EA5-439E-AB0A-E3CC8BF7CD3D}" destId="{C7EFC128-8B7D-4CE3-B012-5C366F1F9D9D}" srcOrd="4" destOrd="0" presId="urn:microsoft.com/office/officeart/2008/layout/VerticalCurvedList"/>
    <dgm:cxn modelId="{8394FAF0-4224-449C-9521-7A13FCEC40DB}" type="presParOf" srcId="{C7EFC128-8B7D-4CE3-B012-5C366F1F9D9D}" destId="{FAB9A3E6-5A1A-4A5A-AD77-7E686548EFEE}" srcOrd="0" destOrd="0" presId="urn:microsoft.com/office/officeart/2008/layout/VerticalCurvedList"/>
    <dgm:cxn modelId="{42D6507D-51A5-4F1C-A3F3-FD6259C4E2EA}" type="presParOf" srcId="{90B18C39-0EA5-439E-AB0A-E3CC8BF7CD3D}" destId="{22ABA804-5BC8-4D56-8A99-BFAE5BC79A93}" srcOrd="5" destOrd="0" presId="urn:microsoft.com/office/officeart/2008/layout/VerticalCurvedList"/>
    <dgm:cxn modelId="{E6554404-EC76-4D32-9A8F-F781576935F7}" type="presParOf" srcId="{90B18C39-0EA5-439E-AB0A-E3CC8BF7CD3D}" destId="{C27B041F-2E26-4CAA-8B93-539155847CCE}" srcOrd="6" destOrd="0" presId="urn:microsoft.com/office/officeart/2008/layout/VerticalCurvedList"/>
    <dgm:cxn modelId="{17D47E5A-E9DA-44C2-B75D-63C416C9101A}" type="presParOf" srcId="{C27B041F-2E26-4CAA-8B93-539155847CCE}" destId="{DB198B77-46A6-4647-8375-871E83332BAF}" srcOrd="0" destOrd="0" presId="urn:microsoft.com/office/officeart/2008/layout/VerticalCurvedList"/>
    <dgm:cxn modelId="{EEEEB6EA-602B-4BB8-AC53-A2349DFFEF2E}" type="presParOf" srcId="{90B18C39-0EA5-439E-AB0A-E3CC8BF7CD3D}" destId="{6D976D05-2969-4ABB-AE0A-192092AB7567}" srcOrd="7" destOrd="0" presId="urn:microsoft.com/office/officeart/2008/layout/VerticalCurvedList"/>
    <dgm:cxn modelId="{52828312-A6E7-42E1-8DC5-A37F3E02C177}" type="presParOf" srcId="{90B18C39-0EA5-439E-AB0A-E3CC8BF7CD3D}" destId="{22E65D8D-36C7-4822-BA2D-3B44DEE2D8B0}" srcOrd="8" destOrd="0" presId="urn:microsoft.com/office/officeart/2008/layout/VerticalCurvedList"/>
    <dgm:cxn modelId="{836F9FA2-8164-44CA-80A7-BFE57C555908}" type="presParOf" srcId="{22E65D8D-36C7-4822-BA2D-3B44DEE2D8B0}" destId="{C9FBA278-E937-4DB9-B91B-99D902A33759}" srcOrd="0" destOrd="0" presId="urn:microsoft.com/office/officeart/2008/layout/VerticalCurvedList"/>
    <dgm:cxn modelId="{D01D2799-2669-4214-850B-D87C60CCD4F9}" type="presParOf" srcId="{90B18C39-0EA5-439E-AB0A-E3CC8BF7CD3D}" destId="{2D2DF869-3215-4E47-AEF3-03511856AA92}" srcOrd="9" destOrd="0" presId="urn:microsoft.com/office/officeart/2008/layout/VerticalCurvedList"/>
    <dgm:cxn modelId="{39B523FD-356E-4CFB-BFD6-95221A2410BD}" type="presParOf" srcId="{90B18C39-0EA5-439E-AB0A-E3CC8BF7CD3D}" destId="{EA8E4E66-CE70-468D-91D0-A38BD234F5BD}" srcOrd="10" destOrd="0" presId="urn:microsoft.com/office/officeart/2008/layout/VerticalCurvedList"/>
    <dgm:cxn modelId="{1B7BC5A0-C27F-4D7E-89CE-03995FC247F2}" type="presParOf" srcId="{EA8E4E66-CE70-468D-91D0-A38BD234F5BD}" destId="{43D45654-1478-473B-8554-32D613E08624}" srcOrd="0" destOrd="0" presId="urn:microsoft.com/office/officeart/2008/layout/VerticalCurvedList"/>
    <dgm:cxn modelId="{A3531FA7-A731-471F-9145-B42D7172F195}" type="presParOf" srcId="{90B18C39-0EA5-439E-AB0A-E3CC8BF7CD3D}" destId="{B49B1CAB-C5D7-4CEC-83F9-A829DDD4F7BA}" srcOrd="11" destOrd="0" presId="urn:microsoft.com/office/officeart/2008/layout/VerticalCurvedList"/>
    <dgm:cxn modelId="{0C599326-F115-4558-9AEB-483060C7D978}" type="presParOf" srcId="{90B18C39-0EA5-439E-AB0A-E3CC8BF7CD3D}" destId="{4B643C0E-83F5-4666-87A0-7AB56F49C15F}" srcOrd="12" destOrd="0" presId="urn:microsoft.com/office/officeart/2008/layout/VerticalCurvedList"/>
    <dgm:cxn modelId="{71CFDDA8-9805-4A22-B987-AE10141FA7E7}" type="presParOf" srcId="{4B643C0E-83F5-4666-87A0-7AB56F49C15F}" destId="{E0B9CD99-8815-471D-A723-9931A28E292C}"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C220B3-E715-4252-BEE5-63CFA7FF0E4C}" type="doc">
      <dgm:prSet loTypeId="urn:microsoft.com/office/officeart/2009/3/layout/IncreasingArrowsProcess" loCatId="process" qsTypeId="urn:microsoft.com/office/officeart/2005/8/quickstyle/simple3" qsCatId="simple" csTypeId="urn:microsoft.com/office/officeart/2005/8/colors/accent4_3" csCatId="accent4" phldr="1"/>
      <dgm:spPr/>
      <dgm:t>
        <a:bodyPr/>
        <a:lstStyle/>
        <a:p>
          <a:endParaRPr kumimoji="1" lang="ja-JP" altLang="en-US"/>
        </a:p>
      </dgm:t>
    </dgm:pt>
    <dgm:pt modelId="{DB29D3B7-9582-4469-95DC-242C1525F099}">
      <dgm:prSet phldrT="[テキスト]" custT="1"/>
      <dgm:spPr/>
      <dgm:t>
        <a:bodyPr/>
        <a:lstStyle/>
        <a:p>
          <a:r>
            <a:rPr kumimoji="1" lang="ja-JP" altLang="en-US" sz="1800" b="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基本的な情報</a:t>
          </a:r>
          <a:endParaRPr kumimoji="1" lang="ja-JP" altLang="en-US" sz="18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495AD6A6-5BB6-48BC-BA88-888B3D0DFFFD}" type="parTrans" cxnId="{85D74AC0-972F-4C92-8D0E-CE606324DE9E}">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B62CBC65-87E8-419B-83C9-B3B765F40A62}" type="sibTrans" cxnId="{85D74AC0-972F-4C92-8D0E-CE606324DE9E}">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6C9DBD8-0434-4B52-91DF-8C9B44D89EB3}">
      <dgm:prSet phldrT="[テキスト]" custT="1"/>
      <dgm:spPr/>
      <dgm:t>
        <a:bodyPr lIns="0" rIns="0"/>
        <a:lstStyle/>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・障害種類・程度</a:t>
          </a:r>
          <a:endParaRPr kumimoji="1" lang="en-US" altLang="ja-JP"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・医療情報</a:t>
          </a:r>
        </a:p>
      </dgm:t>
    </dgm:pt>
    <dgm:pt modelId="{4A74BDE8-4E6F-4973-A3E8-B16B347004EE}" type="parTrans" cxnId="{FE40495A-5BB9-4371-90CB-8A2FD2AA360E}">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351D3FA1-C2E3-4F2D-B329-AEC98E7644F4}" type="sibTrans" cxnId="{FE40495A-5BB9-4371-90CB-8A2FD2AA360E}">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2C6B290-239E-44BD-A26E-C8F0A7EE37D1}">
      <dgm:prSet phldrT="[テキスト]" custT="1"/>
      <dgm:spPr/>
      <dgm:t>
        <a:bodyPr/>
        <a:lstStyle/>
        <a:p>
          <a:r>
            <a:rPr kumimoji="1" lang="ja-JP" altLang="en-US" sz="1800" b="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現在情報</a:t>
          </a:r>
          <a:endParaRPr kumimoji="1" lang="en-US" altLang="ja-JP" sz="18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C74FBE2-1D24-422D-9B25-62006F7C3D17}" type="parTrans" cxnId="{F84E4F0C-514C-4DB9-929A-D043928CC93D}">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7D68F3DA-ED81-4280-A5DD-E2E2BBF7F189}" type="sibTrans" cxnId="{F84E4F0C-514C-4DB9-929A-D043928CC93D}">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5E1AE762-9A4D-4CC6-B8D0-CDD0FA83C337}">
      <dgm:prSet phldrT="[テキスト]" custT="1"/>
      <dgm:spPr/>
      <dgm:t>
        <a:bodyPr/>
        <a:lstStyle/>
        <a:p>
          <a:r>
            <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・訓練施設や家庭での状況</a:t>
          </a:r>
          <a:endParaRPr kumimoji="1" lang="en-US" altLang="ja-JP"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・地域での状況</a:t>
          </a:r>
          <a:endPar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90170666-1487-46DA-9958-D2503297FD6A}" type="parTrans" cxnId="{00F7A6C3-7B45-447E-8F99-0CCD90580775}">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C0DA5EF9-A536-4DEA-A488-D148DA6D6B92}" type="sibTrans" cxnId="{00F7A6C3-7B45-447E-8F99-0CCD90580775}">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AE9236D6-7B09-4CFC-A7C1-94E621546DB6}">
      <dgm:prSet phldrT="[テキスト]" custT="1"/>
      <dgm:spPr/>
      <dgm:t>
        <a:bodyPr/>
        <a:lstStyle/>
        <a:p>
          <a:r>
            <a:rPr kumimoji="1" lang="ja-JP" altLang="en-US" sz="1800" b="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過去情報</a:t>
          </a:r>
          <a:endParaRPr kumimoji="1" lang="ja-JP" altLang="en-US" sz="18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B853893-202F-4B34-B095-4D7EDC0F08CD}" type="parTrans" cxnId="{85657D6F-25DB-4953-A53B-32989683ECC4}">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EA824549-FEF9-4250-A964-FDE1A45A0E0A}" type="sibTrans" cxnId="{85657D6F-25DB-4953-A53B-32989683ECC4}">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EA6A68F9-8850-4867-B31B-0A765EB966E8}">
      <dgm:prSet phldrT="[テキスト]" custT="1"/>
      <dgm:spPr/>
      <dgm:t>
        <a:bodyPr/>
        <a:lstStyle/>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・経験した仕事やそれらの具体的な内容</a:t>
          </a:r>
        </a:p>
      </dgm:t>
    </dgm:pt>
    <dgm:pt modelId="{078FCA4C-2673-4AF7-B9C9-7A09BCF71467}" type="parTrans" cxnId="{F75F1146-89D2-4C67-BA4F-2B9F98931455}">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06C35D83-DCE0-480B-AA64-D0170463E45A}" type="sibTrans" cxnId="{F75F1146-89D2-4C67-BA4F-2B9F98931455}">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0DAA9A5A-497F-4E67-8470-EF063EC1C241}">
      <dgm:prSet phldrT="[テキスト]" custT="1"/>
      <dgm:spPr/>
      <dgm:t>
        <a:bodyPr/>
        <a:lstStyle/>
        <a:p>
          <a:r>
            <a:rPr kumimoji="1" lang="ja-JP" altLang="en-US" sz="1800" b="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未来情報</a:t>
          </a:r>
          <a:endParaRPr kumimoji="1" lang="ja-JP" altLang="en-US" sz="18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34D8A2AD-D2D2-4C21-8BCB-9974FB3AD394}" type="parTrans" cxnId="{65AC14C5-1970-4649-8C70-6779610654CB}">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FD4A443E-8A87-4089-B96F-FA0311184357}" type="sibTrans" cxnId="{65AC14C5-1970-4649-8C70-6779610654CB}">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7F9B4109-ABE5-432C-BEA0-9EC04614DC3F}">
      <dgm:prSet phldrT="[テキスト]" custT="1"/>
      <dgm:spPr/>
      <dgm:t>
        <a:bodyPr/>
        <a:lstStyle/>
        <a:p>
          <a:r>
            <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・希望する仕事、職種、労働条件</a:t>
          </a:r>
          <a:endPar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026FB5A4-8D54-4312-AACC-156C7C0474DF}" type="parTrans" cxnId="{E84E4B21-BBD0-42BC-A68A-90EA9F929465}">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84408F5-034D-4034-9F8F-698BBD8A0C8C}" type="sibTrans" cxnId="{E84E4B21-BBD0-42BC-A68A-90EA9F929465}">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38F0264C-CE2F-424F-9948-76278F4F0072}">
      <dgm:prSet phldrT="[テキスト]" custT="1"/>
      <dgm:spPr/>
      <dgm:t>
        <a:bodyPr lIns="0" rIns="0"/>
        <a:lstStyle/>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・家族関係や学歴、　　　　　</a:t>
          </a:r>
          <a:endParaRPr kumimoji="1" lang="en-US" altLang="ja-JP"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職歴、年金受給</a:t>
          </a:r>
        </a:p>
      </dgm:t>
    </dgm:pt>
    <dgm:pt modelId="{6ABDF8D1-8681-416E-B102-01D14B53117B}" type="parTrans" cxnId="{7B14C8C9-8C3B-49A2-BB8B-CEE42B9383FA}">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E0C7BBF3-14AF-42A6-B7E3-4C33E3945C66}" type="sibTrans" cxnId="{7B14C8C9-8C3B-49A2-BB8B-CEE42B9383FA}">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04AE113-AAA0-445A-A9C1-C095BE433471}">
      <dgm:prSet phldrT="[テキスト]" custT="1"/>
      <dgm:spPr/>
      <dgm:t>
        <a:bodyPr/>
        <a:lstStyle/>
        <a:p>
          <a:r>
            <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・希望する生活</a:t>
          </a:r>
          <a:endPar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D51D4A11-F01C-4DC9-9AD7-35F8ED05CDB5}" type="parTrans" cxnId="{7B489608-B231-414D-9C86-C0CA5B3B6C4A}">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C3139C58-41EC-4623-B72B-B0245C45C2DE}" type="sibTrans" cxnId="{7B489608-B231-414D-9C86-C0CA5B3B6C4A}">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86EB384-CE52-4D38-A530-1B0F50569D50}">
      <dgm:prSet phldrT="[テキスト]" custT="1"/>
      <dgm:spPr/>
      <dgm:t>
        <a:bodyPr/>
        <a:lstStyle/>
        <a:p>
          <a:r>
            <a:rPr kumimoji="1" lang="ja-JP" altLang="en-US" sz="1400" b="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・希望支援内容</a:t>
          </a:r>
          <a:endPar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74CF4ADA-58B8-430A-89DE-F071035EB29A}" type="parTrans" cxnId="{2ACD1CAF-C776-4305-8A53-A6202CA4049C}">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41A85209-BDCF-4196-B3F2-8129F9AE63DC}" type="sibTrans" cxnId="{2ACD1CAF-C776-4305-8A53-A6202CA4049C}">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05692FBC-544B-47CD-B37A-42672382F2AD}">
      <dgm:prSet phldrT="[テキスト]" custT="1"/>
      <dgm:spPr/>
      <dgm:t>
        <a:bodyPr/>
        <a:lstStyle/>
        <a:p>
          <a:r>
            <a:rPr kumimoji="1" lang="ja-JP" altLang="en-US"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・得意だった仕事や苦手な仕事とその内容</a:t>
          </a:r>
          <a:endParaRPr kumimoji="1" lang="en-US" altLang="ja-JP" sz="14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931B07E8-EDD2-4971-85D4-BEBC2B9EA14D}" type="parTrans" cxnId="{04AF60D3-0350-49DA-BE47-29A53BEF127F}">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E7AF5A2C-CE6C-4BC5-AAF4-20D926712F9D}" type="sibTrans" cxnId="{04AF60D3-0350-49DA-BE47-29A53BEF127F}">
      <dgm:prSet/>
      <dgm:spPr/>
      <dgm:t>
        <a:bodyPr/>
        <a:lstStyle/>
        <a:p>
          <a:endParaRPr kumimoji="1" lang="ja-JP" altLang="en-US" sz="2000" b="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3396545F-17BC-4DC7-93C3-89EAD2D44C24}" type="pres">
      <dgm:prSet presAssocID="{7CC220B3-E715-4252-BEE5-63CFA7FF0E4C}" presName="Name0" presStyleCnt="0">
        <dgm:presLayoutVars>
          <dgm:chMax val="5"/>
          <dgm:chPref val="5"/>
          <dgm:dir/>
          <dgm:animLvl val="lvl"/>
        </dgm:presLayoutVars>
      </dgm:prSet>
      <dgm:spPr/>
      <dgm:t>
        <a:bodyPr/>
        <a:lstStyle/>
        <a:p>
          <a:endParaRPr kumimoji="1" lang="ja-JP" altLang="en-US"/>
        </a:p>
      </dgm:t>
    </dgm:pt>
    <dgm:pt modelId="{F851F1AE-4211-460D-9BC9-62E0F3EB6CAF}" type="pres">
      <dgm:prSet presAssocID="{DB29D3B7-9582-4469-95DC-242C1525F099}" presName="parentText1" presStyleLbl="node1" presStyleIdx="0" presStyleCnt="4">
        <dgm:presLayoutVars>
          <dgm:chMax/>
          <dgm:chPref val="3"/>
          <dgm:bulletEnabled val="1"/>
        </dgm:presLayoutVars>
      </dgm:prSet>
      <dgm:spPr/>
      <dgm:t>
        <a:bodyPr/>
        <a:lstStyle/>
        <a:p>
          <a:endParaRPr kumimoji="1" lang="ja-JP" altLang="en-US"/>
        </a:p>
      </dgm:t>
    </dgm:pt>
    <dgm:pt modelId="{3563E803-255E-4C40-837C-4053132F6432}" type="pres">
      <dgm:prSet presAssocID="{DB29D3B7-9582-4469-95DC-242C1525F099}" presName="childText1" presStyleLbl="solidAlignAcc1" presStyleIdx="0" presStyleCnt="4">
        <dgm:presLayoutVars>
          <dgm:chMax val="0"/>
          <dgm:chPref val="0"/>
          <dgm:bulletEnabled val="1"/>
        </dgm:presLayoutVars>
      </dgm:prSet>
      <dgm:spPr/>
      <dgm:t>
        <a:bodyPr/>
        <a:lstStyle/>
        <a:p>
          <a:endParaRPr kumimoji="1" lang="ja-JP" altLang="en-US"/>
        </a:p>
      </dgm:t>
    </dgm:pt>
    <dgm:pt modelId="{059BC666-987E-40D6-A9C5-348A7226A700}" type="pres">
      <dgm:prSet presAssocID="{12C6B290-239E-44BD-A26E-C8F0A7EE37D1}" presName="parentText2" presStyleLbl="node1" presStyleIdx="1" presStyleCnt="4">
        <dgm:presLayoutVars>
          <dgm:chMax/>
          <dgm:chPref val="3"/>
          <dgm:bulletEnabled val="1"/>
        </dgm:presLayoutVars>
      </dgm:prSet>
      <dgm:spPr/>
      <dgm:t>
        <a:bodyPr/>
        <a:lstStyle/>
        <a:p>
          <a:endParaRPr kumimoji="1" lang="ja-JP" altLang="en-US"/>
        </a:p>
      </dgm:t>
    </dgm:pt>
    <dgm:pt modelId="{F944C883-1A49-469C-8774-9108195177E8}" type="pres">
      <dgm:prSet presAssocID="{12C6B290-239E-44BD-A26E-C8F0A7EE37D1}" presName="childText2" presStyleLbl="solidAlignAcc1" presStyleIdx="1" presStyleCnt="4">
        <dgm:presLayoutVars>
          <dgm:chMax val="0"/>
          <dgm:chPref val="0"/>
          <dgm:bulletEnabled val="1"/>
        </dgm:presLayoutVars>
      </dgm:prSet>
      <dgm:spPr/>
      <dgm:t>
        <a:bodyPr/>
        <a:lstStyle/>
        <a:p>
          <a:endParaRPr kumimoji="1" lang="ja-JP" altLang="en-US"/>
        </a:p>
      </dgm:t>
    </dgm:pt>
    <dgm:pt modelId="{7CF5CB55-0C35-44D6-A101-C925FEA551DC}" type="pres">
      <dgm:prSet presAssocID="{AE9236D6-7B09-4CFC-A7C1-94E621546DB6}" presName="parentText3" presStyleLbl="node1" presStyleIdx="2" presStyleCnt="4">
        <dgm:presLayoutVars>
          <dgm:chMax/>
          <dgm:chPref val="3"/>
          <dgm:bulletEnabled val="1"/>
        </dgm:presLayoutVars>
      </dgm:prSet>
      <dgm:spPr/>
      <dgm:t>
        <a:bodyPr/>
        <a:lstStyle/>
        <a:p>
          <a:endParaRPr kumimoji="1" lang="ja-JP" altLang="en-US"/>
        </a:p>
      </dgm:t>
    </dgm:pt>
    <dgm:pt modelId="{D3C0D58C-8612-40A7-9CA9-FD3D5C051D3B}" type="pres">
      <dgm:prSet presAssocID="{AE9236D6-7B09-4CFC-A7C1-94E621546DB6}" presName="childText3" presStyleLbl="solidAlignAcc1" presStyleIdx="2" presStyleCnt="4">
        <dgm:presLayoutVars>
          <dgm:chMax val="0"/>
          <dgm:chPref val="0"/>
          <dgm:bulletEnabled val="1"/>
        </dgm:presLayoutVars>
      </dgm:prSet>
      <dgm:spPr/>
      <dgm:t>
        <a:bodyPr/>
        <a:lstStyle/>
        <a:p>
          <a:endParaRPr kumimoji="1" lang="ja-JP" altLang="en-US"/>
        </a:p>
      </dgm:t>
    </dgm:pt>
    <dgm:pt modelId="{B5B7A9EF-24C5-4C77-8671-706C8B5B6442}" type="pres">
      <dgm:prSet presAssocID="{0DAA9A5A-497F-4E67-8470-EF063EC1C241}" presName="parentText4" presStyleLbl="node1" presStyleIdx="3" presStyleCnt="4">
        <dgm:presLayoutVars>
          <dgm:chMax/>
          <dgm:chPref val="3"/>
          <dgm:bulletEnabled val="1"/>
        </dgm:presLayoutVars>
      </dgm:prSet>
      <dgm:spPr/>
      <dgm:t>
        <a:bodyPr/>
        <a:lstStyle/>
        <a:p>
          <a:endParaRPr kumimoji="1" lang="ja-JP" altLang="en-US"/>
        </a:p>
      </dgm:t>
    </dgm:pt>
    <dgm:pt modelId="{EE6371D6-2A80-4352-B01B-CCDF0778625C}" type="pres">
      <dgm:prSet presAssocID="{0DAA9A5A-497F-4E67-8470-EF063EC1C241}" presName="childText4" presStyleLbl="solidAlignAcc1" presStyleIdx="3" presStyleCnt="4">
        <dgm:presLayoutVars>
          <dgm:chMax val="0"/>
          <dgm:chPref val="0"/>
          <dgm:bulletEnabled val="1"/>
        </dgm:presLayoutVars>
      </dgm:prSet>
      <dgm:spPr/>
      <dgm:t>
        <a:bodyPr/>
        <a:lstStyle/>
        <a:p>
          <a:endParaRPr kumimoji="1" lang="ja-JP" altLang="en-US"/>
        </a:p>
      </dgm:t>
    </dgm:pt>
  </dgm:ptLst>
  <dgm:cxnLst>
    <dgm:cxn modelId="{2ACD1CAF-C776-4305-8A53-A6202CA4049C}" srcId="{0DAA9A5A-497F-4E67-8470-EF063EC1C241}" destId="{686EB384-CE52-4D38-A530-1B0F50569D50}" srcOrd="2" destOrd="0" parTransId="{74CF4ADA-58B8-430A-89DE-F071035EB29A}" sibTransId="{41A85209-BDCF-4196-B3F2-8129F9AE63DC}"/>
    <dgm:cxn modelId="{7B489608-B231-414D-9C86-C0CA5B3B6C4A}" srcId="{0DAA9A5A-497F-4E67-8470-EF063EC1C241}" destId="{604AE113-AAA0-445A-A9C1-C095BE433471}" srcOrd="1" destOrd="0" parTransId="{D51D4A11-F01C-4DC9-9AD7-35F8ED05CDB5}" sibTransId="{C3139C58-41EC-4623-B72B-B0245C45C2DE}"/>
    <dgm:cxn modelId="{8DA5D34D-0B74-4D85-97CA-6D79EDF66017}" type="presOf" srcId="{0DAA9A5A-497F-4E67-8470-EF063EC1C241}" destId="{B5B7A9EF-24C5-4C77-8671-706C8B5B6442}" srcOrd="0" destOrd="0" presId="urn:microsoft.com/office/officeart/2009/3/layout/IncreasingArrowsProcess"/>
    <dgm:cxn modelId="{901C6123-B23E-4780-BAAE-9BF53454018B}" type="presOf" srcId="{604AE113-AAA0-445A-A9C1-C095BE433471}" destId="{EE6371D6-2A80-4352-B01B-CCDF0778625C}" srcOrd="0" destOrd="1" presId="urn:microsoft.com/office/officeart/2009/3/layout/IncreasingArrowsProcess"/>
    <dgm:cxn modelId="{77AC7B31-613E-4BED-A4D3-B1D2EDDE1037}" type="presOf" srcId="{7CC220B3-E715-4252-BEE5-63CFA7FF0E4C}" destId="{3396545F-17BC-4DC7-93C3-89EAD2D44C24}" srcOrd="0" destOrd="0" presId="urn:microsoft.com/office/officeart/2009/3/layout/IncreasingArrowsProcess"/>
    <dgm:cxn modelId="{85D74AC0-972F-4C92-8D0E-CE606324DE9E}" srcId="{7CC220B3-E715-4252-BEE5-63CFA7FF0E4C}" destId="{DB29D3B7-9582-4469-95DC-242C1525F099}" srcOrd="0" destOrd="0" parTransId="{495AD6A6-5BB6-48BC-BA88-888B3D0DFFFD}" sibTransId="{B62CBC65-87E8-419B-83C9-B3B765F40A62}"/>
    <dgm:cxn modelId="{77F5CAD9-2F76-47F1-A2E3-D4DF60006EC1}" type="presOf" srcId="{05692FBC-544B-47CD-B37A-42672382F2AD}" destId="{D3C0D58C-8612-40A7-9CA9-FD3D5C051D3B}" srcOrd="0" destOrd="1" presId="urn:microsoft.com/office/officeart/2009/3/layout/IncreasingArrowsProcess"/>
    <dgm:cxn modelId="{E588F8A3-199B-49A7-8109-F5344EB07B10}" type="presOf" srcId="{686EB384-CE52-4D38-A530-1B0F50569D50}" destId="{EE6371D6-2A80-4352-B01B-CCDF0778625C}" srcOrd="0" destOrd="2" presId="urn:microsoft.com/office/officeart/2009/3/layout/IncreasingArrowsProcess"/>
    <dgm:cxn modelId="{64CD544D-674A-4C1A-B80F-151CA597108D}" type="presOf" srcId="{EA6A68F9-8850-4867-B31B-0A765EB966E8}" destId="{D3C0D58C-8612-40A7-9CA9-FD3D5C051D3B}" srcOrd="0" destOrd="0" presId="urn:microsoft.com/office/officeart/2009/3/layout/IncreasingArrowsProcess"/>
    <dgm:cxn modelId="{7B14C8C9-8C3B-49A2-BB8B-CEE42B9383FA}" srcId="{DB29D3B7-9582-4469-95DC-242C1525F099}" destId="{38F0264C-CE2F-424F-9948-76278F4F0072}" srcOrd="1" destOrd="0" parTransId="{6ABDF8D1-8681-416E-B102-01D14B53117B}" sibTransId="{E0C7BBF3-14AF-42A6-B7E3-4C33E3945C66}"/>
    <dgm:cxn modelId="{E84E4B21-BBD0-42BC-A68A-90EA9F929465}" srcId="{0DAA9A5A-497F-4E67-8470-EF063EC1C241}" destId="{7F9B4109-ABE5-432C-BEA0-9EC04614DC3F}" srcOrd="0" destOrd="0" parTransId="{026FB5A4-8D54-4312-AACC-156C7C0474DF}" sibTransId="{684408F5-034D-4034-9F8F-698BBD8A0C8C}"/>
    <dgm:cxn modelId="{A24182C2-9E2D-4A03-A8B2-E1BE97480347}" type="presOf" srcId="{38F0264C-CE2F-424F-9948-76278F4F0072}" destId="{3563E803-255E-4C40-837C-4053132F6432}" srcOrd="0" destOrd="1" presId="urn:microsoft.com/office/officeart/2009/3/layout/IncreasingArrowsProcess"/>
    <dgm:cxn modelId="{FE40495A-5BB9-4371-90CB-8A2FD2AA360E}" srcId="{DB29D3B7-9582-4469-95DC-242C1525F099}" destId="{66C9DBD8-0434-4B52-91DF-8C9B44D89EB3}" srcOrd="0" destOrd="0" parTransId="{4A74BDE8-4E6F-4973-A3E8-B16B347004EE}" sibTransId="{351D3FA1-C2E3-4F2D-B329-AEC98E7644F4}"/>
    <dgm:cxn modelId="{85657D6F-25DB-4953-A53B-32989683ECC4}" srcId="{7CC220B3-E715-4252-BEE5-63CFA7FF0E4C}" destId="{AE9236D6-7B09-4CFC-A7C1-94E621546DB6}" srcOrd="2" destOrd="0" parTransId="{1B853893-202F-4B34-B095-4D7EDC0F08CD}" sibTransId="{EA824549-FEF9-4250-A964-FDE1A45A0E0A}"/>
    <dgm:cxn modelId="{08BE9DF8-C9BA-4273-875E-0FDB148C2730}" type="presOf" srcId="{12C6B290-239E-44BD-A26E-C8F0A7EE37D1}" destId="{059BC666-987E-40D6-A9C5-348A7226A700}" srcOrd="0" destOrd="0" presId="urn:microsoft.com/office/officeart/2009/3/layout/IncreasingArrowsProcess"/>
    <dgm:cxn modelId="{F75F1146-89D2-4C67-BA4F-2B9F98931455}" srcId="{AE9236D6-7B09-4CFC-A7C1-94E621546DB6}" destId="{EA6A68F9-8850-4867-B31B-0A765EB966E8}" srcOrd="0" destOrd="0" parTransId="{078FCA4C-2673-4AF7-B9C9-7A09BCF71467}" sibTransId="{06C35D83-DCE0-480B-AA64-D0170463E45A}"/>
    <dgm:cxn modelId="{F84E4F0C-514C-4DB9-929A-D043928CC93D}" srcId="{7CC220B3-E715-4252-BEE5-63CFA7FF0E4C}" destId="{12C6B290-239E-44BD-A26E-C8F0A7EE37D1}" srcOrd="1" destOrd="0" parTransId="{6C74FBE2-1D24-422D-9B25-62006F7C3D17}" sibTransId="{7D68F3DA-ED81-4280-A5DD-E2E2BBF7F189}"/>
    <dgm:cxn modelId="{90E624D1-2D50-4DA0-BB02-E9949E7CE340}" type="presOf" srcId="{7F9B4109-ABE5-432C-BEA0-9EC04614DC3F}" destId="{EE6371D6-2A80-4352-B01B-CCDF0778625C}" srcOrd="0" destOrd="0" presId="urn:microsoft.com/office/officeart/2009/3/layout/IncreasingArrowsProcess"/>
    <dgm:cxn modelId="{00F7A6C3-7B45-447E-8F99-0CCD90580775}" srcId="{12C6B290-239E-44BD-A26E-C8F0A7EE37D1}" destId="{5E1AE762-9A4D-4CC6-B8D0-CDD0FA83C337}" srcOrd="0" destOrd="0" parTransId="{90170666-1487-46DA-9958-D2503297FD6A}" sibTransId="{C0DA5EF9-A536-4DEA-A488-D148DA6D6B92}"/>
    <dgm:cxn modelId="{5255CB1A-E4BC-4746-820A-CB86A7C73B2B}" type="presOf" srcId="{5E1AE762-9A4D-4CC6-B8D0-CDD0FA83C337}" destId="{F944C883-1A49-469C-8774-9108195177E8}" srcOrd="0" destOrd="0" presId="urn:microsoft.com/office/officeart/2009/3/layout/IncreasingArrowsProcess"/>
    <dgm:cxn modelId="{3ADA38AB-E1E3-47B3-B241-CB8BEB41AE8F}" type="presOf" srcId="{AE9236D6-7B09-4CFC-A7C1-94E621546DB6}" destId="{7CF5CB55-0C35-44D6-A101-C925FEA551DC}" srcOrd="0" destOrd="0" presId="urn:microsoft.com/office/officeart/2009/3/layout/IncreasingArrowsProcess"/>
    <dgm:cxn modelId="{65AC14C5-1970-4649-8C70-6779610654CB}" srcId="{7CC220B3-E715-4252-BEE5-63CFA7FF0E4C}" destId="{0DAA9A5A-497F-4E67-8470-EF063EC1C241}" srcOrd="3" destOrd="0" parTransId="{34D8A2AD-D2D2-4C21-8BCB-9974FB3AD394}" sibTransId="{FD4A443E-8A87-4089-B96F-FA0311184357}"/>
    <dgm:cxn modelId="{86FAC5F7-3EA1-49ED-9797-2E2E3A4DA5BE}" type="presOf" srcId="{66C9DBD8-0434-4B52-91DF-8C9B44D89EB3}" destId="{3563E803-255E-4C40-837C-4053132F6432}" srcOrd="0" destOrd="0" presId="urn:microsoft.com/office/officeart/2009/3/layout/IncreasingArrowsProcess"/>
    <dgm:cxn modelId="{84529C31-DAF8-4045-85D6-4130347EE4A4}" type="presOf" srcId="{DB29D3B7-9582-4469-95DC-242C1525F099}" destId="{F851F1AE-4211-460D-9BC9-62E0F3EB6CAF}" srcOrd="0" destOrd="0" presId="urn:microsoft.com/office/officeart/2009/3/layout/IncreasingArrowsProcess"/>
    <dgm:cxn modelId="{04AF60D3-0350-49DA-BE47-29A53BEF127F}" srcId="{AE9236D6-7B09-4CFC-A7C1-94E621546DB6}" destId="{05692FBC-544B-47CD-B37A-42672382F2AD}" srcOrd="1" destOrd="0" parTransId="{931B07E8-EDD2-4971-85D4-BEBC2B9EA14D}" sibTransId="{E7AF5A2C-CE6C-4BC5-AAF4-20D926712F9D}"/>
    <dgm:cxn modelId="{67FF94F8-B9CA-4646-99F9-0776A083C23B}" type="presParOf" srcId="{3396545F-17BC-4DC7-93C3-89EAD2D44C24}" destId="{F851F1AE-4211-460D-9BC9-62E0F3EB6CAF}" srcOrd="0" destOrd="0" presId="urn:microsoft.com/office/officeart/2009/3/layout/IncreasingArrowsProcess"/>
    <dgm:cxn modelId="{1925C847-CFFE-41DE-A25F-2E92E77F39C8}" type="presParOf" srcId="{3396545F-17BC-4DC7-93C3-89EAD2D44C24}" destId="{3563E803-255E-4C40-837C-4053132F6432}" srcOrd="1" destOrd="0" presId="urn:microsoft.com/office/officeart/2009/3/layout/IncreasingArrowsProcess"/>
    <dgm:cxn modelId="{CF21D00D-80D9-4CC1-88A5-757295BFED27}" type="presParOf" srcId="{3396545F-17BC-4DC7-93C3-89EAD2D44C24}" destId="{059BC666-987E-40D6-A9C5-348A7226A700}" srcOrd="2" destOrd="0" presId="urn:microsoft.com/office/officeart/2009/3/layout/IncreasingArrowsProcess"/>
    <dgm:cxn modelId="{6B865911-2004-4EBF-84C6-6FB77EC7A9C4}" type="presParOf" srcId="{3396545F-17BC-4DC7-93C3-89EAD2D44C24}" destId="{F944C883-1A49-469C-8774-9108195177E8}" srcOrd="3" destOrd="0" presId="urn:microsoft.com/office/officeart/2009/3/layout/IncreasingArrowsProcess"/>
    <dgm:cxn modelId="{11CBDD94-3488-4494-AD97-A47154CA20F1}" type="presParOf" srcId="{3396545F-17BC-4DC7-93C3-89EAD2D44C24}" destId="{7CF5CB55-0C35-44D6-A101-C925FEA551DC}" srcOrd="4" destOrd="0" presId="urn:microsoft.com/office/officeart/2009/3/layout/IncreasingArrowsProcess"/>
    <dgm:cxn modelId="{9ED22BAB-3B21-48C3-A8B7-3950A6D179A5}" type="presParOf" srcId="{3396545F-17BC-4DC7-93C3-89EAD2D44C24}" destId="{D3C0D58C-8612-40A7-9CA9-FD3D5C051D3B}" srcOrd="5" destOrd="0" presId="urn:microsoft.com/office/officeart/2009/3/layout/IncreasingArrowsProcess"/>
    <dgm:cxn modelId="{DBFA3CCF-5108-4E32-A619-25CC7594B198}" type="presParOf" srcId="{3396545F-17BC-4DC7-93C3-89EAD2D44C24}" destId="{B5B7A9EF-24C5-4C77-8671-706C8B5B6442}" srcOrd="6" destOrd="0" presId="urn:microsoft.com/office/officeart/2009/3/layout/IncreasingArrowsProcess"/>
    <dgm:cxn modelId="{9BC1BAB1-E93C-4D60-960E-4797FCAB6FAD}" type="presParOf" srcId="{3396545F-17BC-4DC7-93C3-89EAD2D44C24}" destId="{EE6371D6-2A80-4352-B01B-CCDF0778625C}"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1" dirty="0">
              <a:solidFill>
                <a:srgbClr val="FF0000"/>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dirty="0">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dirty="0">
              <a:latin typeface="UD デジタル 教科書体 NK-R" panose="02020400000000000000" pitchFamily="18" charset="-128"/>
              <a:ea typeface="UD デジタル 教科書体 NK-R" panose="02020400000000000000" pitchFamily="18" charset="-128"/>
            </a:rPr>
            <a:t>職業紹介</a:t>
          </a: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t>
        <a:bodyPr/>
        <a:lstStyle/>
        <a:p>
          <a:endParaRPr kumimoji="1" lang="ja-JP" altLang="en-US"/>
        </a:p>
      </dgm:t>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t>
        <a:bodyPr/>
        <a:lstStyle/>
        <a:p>
          <a:endParaRPr kumimoji="1" lang="ja-JP" altLang="en-US"/>
        </a:p>
      </dgm:t>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t>
        <a:bodyPr/>
        <a:lstStyle/>
        <a:p>
          <a:endParaRPr kumimoji="1" lang="ja-JP" altLang="en-US"/>
        </a:p>
      </dgm:t>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t>
        <a:bodyPr/>
        <a:lstStyle/>
        <a:p>
          <a:endParaRPr kumimoji="1" lang="ja-JP" altLang="en-US"/>
        </a:p>
      </dgm:t>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t>
        <a:bodyPr/>
        <a:lstStyle/>
        <a:p>
          <a:endParaRPr kumimoji="1" lang="ja-JP" altLang="en-US"/>
        </a:p>
      </dgm:t>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t>
        <a:bodyPr/>
        <a:lstStyle/>
        <a:p>
          <a:endParaRPr kumimoji="1" lang="ja-JP" altLang="en-US"/>
        </a:p>
      </dgm:t>
    </dgm:pt>
  </dgm:ptLst>
  <dgm:cxnLst>
    <dgm:cxn modelId="{24351E5D-DEA7-4C64-9B7E-B5DE1BD79A4A}" type="presOf" srcId="{0861C690-3F6C-4183-9E4A-EAE7A91CEE71}" destId="{7D7759C8-F61F-41F9-9903-DE9AD1AD9070}"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0ED18E83-8B7B-414C-BDF7-64D8F0D5771F}" srcId="{0861C690-3F6C-4183-9E4A-EAE7A91CEE71}" destId="{13A7F6C0-75F0-4D29-8B64-64ECD5E7AB02}" srcOrd="3" destOrd="0" parTransId="{6C12BD19-9DF4-49C2-A570-8355ECF39180}" sibTransId="{206BE26B-0281-477B-8DDE-390361A2CFA3}"/>
    <dgm:cxn modelId="{D7318701-E0B1-471F-84A2-2FBE18739604}" type="presOf" srcId="{13A7F6C0-75F0-4D29-8B64-64ECD5E7AB02}" destId="{9E18A122-0ECA-4A42-A971-89DF48F6FE1B}"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2926FFE6-54CB-484F-BE08-D2F76C320EA7}" type="presOf" srcId="{46261DA7-B5E5-4538-9A1D-2D830D1A7367}" destId="{54CFA4EE-E04E-4215-8F09-21618A7449C4}"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CA9C5046-15A7-48E2-8447-B1973FE86B43}" type="presOf" srcId="{D0EC1D43-B54D-43B9-86CB-E8F6112554C1}" destId="{ADA18083-85B5-48DC-BE71-5A78FE501EAA}" srcOrd="0" destOrd="0" presId="urn:microsoft.com/office/officeart/2005/8/layout/hProcess9"/>
    <dgm:cxn modelId="{98C3C58A-B8AF-42FE-8FE5-4D8C9733FABD}" srcId="{0861C690-3F6C-4183-9E4A-EAE7A91CEE71}" destId="{3A1C9CB2-0247-4F2C-95D5-7F8D276E8413}" srcOrd="4" destOrd="0" parTransId="{10EB6788-8F1E-4343-95A7-6582FB366FF2}" sibTransId="{DA53E5BF-39C0-448A-9628-32F901F9770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E66654-40E3-41F4-ADDD-C97BE17797C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0611A7B0-65DD-49E2-BC2F-EDDC714EBA79}">
      <dgm:prSet phldrT="[テキスト]" custT="1"/>
      <dgm:spPr/>
      <dgm:t>
        <a:bodyPr anchor="t"/>
        <a:lstStyle/>
        <a:p>
          <a:pPr>
            <a:lnSpc>
              <a:spcPct val="100000"/>
            </a:lnSpc>
          </a:pPr>
          <a:r>
            <a:rPr kumimoji="1" lang="ja-JP" altLang="en-US" sz="1600" b="0" dirty="0">
              <a:effectLst/>
              <a:highlight>
                <a:srgbClr val="C0C0C0"/>
              </a:highlight>
              <a:latin typeface="UD デジタル 教科書体 NK-R" panose="02020400000000000000" pitchFamily="18" charset="-128"/>
              <a:ea typeface="UD デジタル 教科書体 NK-R" panose="02020400000000000000" pitchFamily="18" charset="-128"/>
            </a:rPr>
            <a:t>相談者の行動・思考・認識</a:t>
          </a:r>
        </a:p>
      </dgm:t>
    </dgm:pt>
    <dgm:pt modelId="{066CABCA-0E63-4EC3-AF23-406423C5C2D3}" type="parTrans" cxnId="{A39273C8-B7A3-4141-83E9-51303935F106}">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6E4A2471-E845-4372-8097-1D9DED649932}" type="sibTrans" cxnId="{A39273C8-B7A3-4141-83E9-51303935F106}">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5783B292-E061-49F0-B398-976209DE9FF4}">
      <dgm:prSet phldrT="[テキスト]" custT="1"/>
      <dgm:spPr>
        <a:solidFill>
          <a:schemeClr val="accent4">
            <a:lumMod val="20000"/>
            <a:lumOff val="80000"/>
          </a:schemeClr>
        </a:solidFill>
        <a:ln>
          <a:solidFill>
            <a:schemeClr val="accent4">
              <a:lumMod val="75000"/>
            </a:schemeClr>
          </a:solidFill>
        </a:ln>
      </dgm:spPr>
      <dgm:t>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②自分と自分のおかれている状況について振り返り、判断し、考えていることを表現</a:t>
          </a:r>
        </a:p>
      </dgm:t>
    </dgm:pt>
    <dgm:pt modelId="{72714C77-98CE-4234-A44B-EDCC50B17012}" type="parTrans" cxnId="{45B3C2A5-AFC7-45C0-8422-97C0221DF926}">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5292B400-6A73-4ABC-A23D-8881BA1607EB}" type="sibTrans" cxnId="{45B3C2A5-AFC7-45C0-8422-97C0221DF926}">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07F4CFEF-0BAF-4E13-89B7-DEDBCC10BECB}">
      <dgm:prSet phldrT="[テキスト]" custT="1"/>
      <dgm:spPr>
        <a:solidFill>
          <a:schemeClr val="accent4">
            <a:lumMod val="20000"/>
            <a:lumOff val="80000"/>
          </a:schemeClr>
        </a:solidFill>
        <a:ln>
          <a:solidFill>
            <a:schemeClr val="accent4">
              <a:lumMod val="75000"/>
            </a:schemeClr>
          </a:solidFill>
        </a:ln>
      </dgm:spPr>
      <dgm:t>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⑥支援者の見解を聞き、再度振り返り、判断し、さらに支援者へフィードバック</a:t>
          </a:r>
        </a:p>
      </dgm:t>
    </dgm:pt>
    <dgm:pt modelId="{B99C9F4E-4372-4FD0-9204-38A3F4B279BD}" type="parTrans" cxnId="{0F9C9D78-36D8-4522-8FE7-292FE5E0DCCE}">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8841A058-5C5E-4E77-BDA4-4503C10D3578}" type="sibTrans" cxnId="{0F9C9D78-36D8-4522-8FE7-292FE5E0DCCE}">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6E54E461-8C8E-4D84-AC93-832F96032F54}">
      <dgm:prSet phldrT="[テキスト]" custT="1"/>
      <dgm:spPr/>
      <dgm:t>
        <a:bodyPr anchor="t"/>
        <a:lstStyle/>
        <a:p>
          <a:pPr>
            <a:lnSpc>
              <a:spcPct val="100000"/>
            </a:lnSpc>
          </a:pPr>
          <a:r>
            <a:rPr kumimoji="1" lang="ja-JP" altLang="en-US" sz="1600" b="0" dirty="0">
              <a:effectLst/>
              <a:highlight>
                <a:srgbClr val="C0C0C0"/>
              </a:highlight>
              <a:latin typeface="UD デジタル 教科書体 NK-R" panose="02020400000000000000" pitchFamily="18" charset="-128"/>
              <a:ea typeface="UD デジタル 教科書体 NK-R" panose="02020400000000000000" pitchFamily="18" charset="-128"/>
            </a:rPr>
            <a:t>支援者の行動</a:t>
          </a:r>
        </a:p>
      </dgm:t>
    </dgm:pt>
    <dgm:pt modelId="{1903C2B7-3C50-4A64-9EAC-3259B1F07513}" type="parTrans" cxnId="{89A73733-AADF-4D95-A069-80173166EB30}">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7BFCDA17-41BE-4D8A-B0A9-DCAA8A58596D}" type="sibTrans" cxnId="{89A73733-AADF-4D95-A069-80173166EB30}">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6CF70DC9-2D8A-49B2-B6DD-94EA6D93D4C1}">
      <dgm:prSet phldrT="[テキスト]" custT="1"/>
      <dgm:spPr>
        <a:solidFill>
          <a:schemeClr val="accent4">
            <a:lumMod val="20000"/>
            <a:lumOff val="80000"/>
          </a:schemeClr>
        </a:solidFill>
        <a:ln>
          <a:solidFill>
            <a:schemeClr val="accent4">
              <a:lumMod val="75000"/>
            </a:schemeClr>
          </a:solidFill>
        </a:ln>
      </dgm:spPr>
      <dgm:t>
        <a:bodyPr/>
        <a:lstStyle/>
        <a:p>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準備★　＞</a:t>
          </a:r>
        </a:p>
      </dgm:t>
    </dgm:pt>
    <dgm:pt modelId="{4B89CE9A-B8E7-462E-B516-55D5EA3C8703}" type="parTrans" cxnId="{91F59CDD-9AC8-433F-8BED-F5FC4D5D3618}">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A4789D17-D68E-437E-9022-F232CE4193B5}" type="sibTrans" cxnId="{91F59CDD-9AC8-433F-8BED-F5FC4D5D3618}">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FF0A8267-507D-42CC-B659-04E1B9608F12}">
      <dgm:prSet phldrT="[テキスト]" custT="1"/>
      <dgm:spPr>
        <a:solidFill>
          <a:schemeClr val="accent4">
            <a:lumMod val="20000"/>
            <a:lumOff val="80000"/>
          </a:schemeClr>
        </a:solidFill>
        <a:ln>
          <a:solidFill>
            <a:schemeClr val="accent4">
              <a:lumMod val="75000"/>
            </a:schemeClr>
          </a:solidFill>
        </a:ln>
      </dgm:spPr>
      <dgm:t>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①仮説を立てながら多様な情報源からの収集</a:t>
          </a:r>
        </a:p>
      </dgm:t>
    </dgm:pt>
    <dgm:pt modelId="{C272AEFD-0C93-4D54-BE02-6033C728ECAB}" type="parTrans" cxnId="{C5480409-5B18-477A-AC4F-11629771A0A0}">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3E7E27F5-9A51-4B7F-AEDD-82A0BAEFD56A}" type="sibTrans" cxnId="{C5480409-5B18-477A-AC4F-11629771A0A0}">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F7B6E7E9-3F48-43F5-9EDB-E8F143E10A80}">
      <dgm:prSet phldrT="[テキスト]" custT="1"/>
      <dgm:spPr/>
      <dgm:t>
        <a:bodyPr anchor="t"/>
        <a:lstStyle/>
        <a:p>
          <a:pPr>
            <a:lnSpc>
              <a:spcPct val="100000"/>
            </a:lnSpc>
          </a:pPr>
          <a:r>
            <a:rPr kumimoji="1" lang="ja-JP" altLang="en-US" sz="1600" b="0" dirty="0">
              <a:effectLst/>
              <a:highlight>
                <a:srgbClr val="C0C0C0"/>
              </a:highlight>
              <a:latin typeface="UD デジタル 教科書体 NK-R" panose="02020400000000000000" pitchFamily="18" charset="-128"/>
              <a:ea typeface="UD デジタル 教科書体 NK-R" panose="02020400000000000000" pitchFamily="18" charset="-128"/>
            </a:rPr>
            <a:t>支援者の思考・認識</a:t>
          </a:r>
        </a:p>
      </dgm:t>
    </dgm:pt>
    <dgm:pt modelId="{A35B0EBE-A99B-4E1D-9D76-704BA078624E}" type="parTrans" cxnId="{CD298EE5-561C-49D5-A088-7328FA845D74}">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3409B279-AB95-40E5-ABCE-587889D6EA03}" type="sibTrans" cxnId="{CD298EE5-561C-49D5-A088-7328FA845D74}">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FDFDB7FE-D279-44EE-ABDB-F5243B151606}">
      <dgm:prSet phldrT="[テキスト]" custT="1"/>
      <dgm:spPr>
        <a:solidFill>
          <a:schemeClr val="accent4">
            <a:lumMod val="20000"/>
            <a:lumOff val="80000"/>
          </a:schemeClr>
        </a:solidFill>
        <a:ln>
          <a:solidFill>
            <a:schemeClr val="accent4">
              <a:lumMod val="75000"/>
            </a:schemeClr>
          </a:solidFill>
        </a:ln>
      </dgm:spPr>
      <dgm:t>
        <a:bodyPr/>
        <a:lstStyle/>
        <a:p>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③仮説を検証をしながら分析</a:t>
          </a:r>
        </a:p>
      </dgm:t>
    </dgm:pt>
    <dgm:pt modelId="{608D9281-0765-433A-8B08-5A189A234812}" type="parTrans" cxnId="{CBBC22FC-022F-48CA-91C3-6B1B388E1C09}">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734A23D2-880B-41DA-8F07-AFB0A8FFCB73}" type="sibTrans" cxnId="{CBBC22FC-022F-48CA-91C3-6B1B388E1C09}">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50465EFC-8BE1-4051-A7C8-4282AD446C10}">
      <dgm:prSet phldrT="[テキスト]" custT="1"/>
      <dgm:spPr>
        <a:solidFill>
          <a:schemeClr val="accent4">
            <a:lumMod val="20000"/>
            <a:lumOff val="80000"/>
          </a:schemeClr>
        </a:solidFill>
        <a:ln>
          <a:solidFill>
            <a:schemeClr val="accent4">
              <a:lumMod val="75000"/>
            </a:schemeClr>
          </a:solidFill>
        </a:ln>
      </dgm:spPr>
      <dgm:t>
        <a:bodyPr/>
        <a:lstStyle/>
        <a:p>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④判断</a:t>
          </a:r>
        </a:p>
      </dgm:t>
    </dgm:pt>
    <dgm:pt modelId="{CE29098A-263D-47F5-80D5-E6E1BA087271}" type="parTrans" cxnId="{50F0D6B5-10BA-405A-BC51-039453F4B5F3}">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2DCDF54E-0E87-49C3-9C35-92B3BA56A74F}" type="sibTrans" cxnId="{50F0D6B5-10BA-405A-BC51-039453F4B5F3}">
      <dgm:prSet/>
      <dgm:spPr/>
      <dgm:t>
        <a:bodyPr/>
        <a:lstStyle/>
        <a:p>
          <a:endParaRPr kumimoji="1" lang="ja-JP" altLang="en-US" sz="1050">
            <a:latin typeface="UD デジタル 教科書体 NK-R" panose="02020400000000000000" pitchFamily="18" charset="-128"/>
            <a:ea typeface="UD デジタル 教科書体 NK-R" panose="02020400000000000000" pitchFamily="18" charset="-128"/>
          </a:endParaRPr>
        </a:p>
      </dgm:t>
    </dgm:pt>
    <dgm:pt modelId="{C8125FA3-69E6-4C49-834A-701029A99CE7}">
      <dgm:prSet custT="1"/>
      <dgm:spPr>
        <a:solidFill>
          <a:schemeClr val="accent4">
            <a:lumMod val="20000"/>
            <a:lumOff val="80000"/>
          </a:schemeClr>
        </a:solidFill>
        <a:ln>
          <a:solidFill>
            <a:schemeClr val="accent4">
              <a:lumMod val="75000"/>
            </a:schemeClr>
          </a:solidFill>
        </a:ln>
      </dgm:spPr>
      <dgm:t>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⑪支援者の理解を聞いて、振り返り、判断し、支援者へフィードバック</a:t>
          </a:r>
        </a:p>
      </dgm:t>
    </dgm:pt>
    <dgm:pt modelId="{29BD3193-2864-4720-89B3-CABF17CB93C4}" type="parTrans" cxnId="{09419C58-6D86-45C6-AB72-79E16FC76DE9}">
      <dgm:prSet/>
      <dgm:spPr/>
      <dgm:t>
        <a:bodyPr/>
        <a:lstStyle/>
        <a:p>
          <a:endParaRPr kumimoji="1" lang="ja-JP" altLang="en-US"/>
        </a:p>
      </dgm:t>
    </dgm:pt>
    <dgm:pt modelId="{7FC295D6-521B-4D22-98E6-CF6EECD68C74}" type="sibTrans" cxnId="{09419C58-6D86-45C6-AB72-79E16FC76DE9}">
      <dgm:prSet/>
      <dgm:spPr/>
      <dgm:t>
        <a:bodyPr/>
        <a:lstStyle/>
        <a:p>
          <a:endParaRPr kumimoji="1" lang="ja-JP" altLang="en-US"/>
        </a:p>
      </dgm:t>
    </dgm:pt>
    <dgm:pt modelId="{30C66F4A-FAE2-4F07-9B5C-9A62D158A7CC}">
      <dgm:prSet custT="1"/>
      <dgm:spPr>
        <a:solidFill>
          <a:schemeClr val="accent4">
            <a:lumMod val="20000"/>
            <a:lumOff val="80000"/>
          </a:schemeClr>
        </a:solidFill>
        <a:ln>
          <a:solidFill>
            <a:schemeClr val="accent4">
              <a:lumMod val="75000"/>
            </a:schemeClr>
          </a:solidFill>
        </a:ln>
      </dgm:spPr>
      <dgm:t>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⑤相談者へ判断を伝える</a:t>
          </a:r>
        </a:p>
      </dgm:t>
    </dgm:pt>
    <dgm:pt modelId="{AD505E97-C0E6-4F87-BB4D-386CC396B9D9}" type="parTrans" cxnId="{0B43053E-921C-4BFA-9A9E-D3B8F4E1CA56}">
      <dgm:prSet/>
      <dgm:spPr/>
      <dgm:t>
        <a:bodyPr/>
        <a:lstStyle/>
        <a:p>
          <a:endParaRPr kumimoji="1" lang="ja-JP" altLang="en-US"/>
        </a:p>
      </dgm:t>
    </dgm:pt>
    <dgm:pt modelId="{6B6BFE84-1EA7-4EC0-A459-71452E1D5278}" type="sibTrans" cxnId="{0B43053E-921C-4BFA-9A9E-D3B8F4E1CA56}">
      <dgm:prSet/>
      <dgm:spPr/>
      <dgm:t>
        <a:bodyPr/>
        <a:lstStyle/>
        <a:p>
          <a:endParaRPr kumimoji="1" lang="ja-JP" altLang="en-US"/>
        </a:p>
      </dgm:t>
    </dgm:pt>
    <dgm:pt modelId="{EF62D2FF-FEBC-48FB-9A9A-035CB06E5335}">
      <dgm:prSet custT="1"/>
      <dgm:spPr>
        <a:solidFill>
          <a:schemeClr val="accent4">
            <a:lumMod val="20000"/>
            <a:lumOff val="80000"/>
          </a:schemeClr>
        </a:solidFill>
        <a:ln>
          <a:solidFill>
            <a:schemeClr val="accent4">
              <a:lumMod val="75000"/>
            </a:schemeClr>
          </a:solidFill>
        </a:ln>
      </dgm:spPr>
      <dgm:t>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⑦相談者からのフィードバックを受け、さらなる情報の収集</a:t>
          </a:r>
        </a:p>
      </dgm:t>
    </dgm:pt>
    <dgm:pt modelId="{38EB46D5-D081-40FB-89E6-581AAC02B7B7}" type="parTrans" cxnId="{5286D6A6-4B24-4E04-AA40-7361EC8D98C0}">
      <dgm:prSet/>
      <dgm:spPr/>
      <dgm:t>
        <a:bodyPr/>
        <a:lstStyle/>
        <a:p>
          <a:endParaRPr kumimoji="1" lang="ja-JP" altLang="en-US"/>
        </a:p>
      </dgm:t>
    </dgm:pt>
    <dgm:pt modelId="{BD3C39EE-5A5A-4DAD-9D79-9E689AC3BC88}" type="sibTrans" cxnId="{5286D6A6-4B24-4E04-AA40-7361EC8D98C0}">
      <dgm:prSet/>
      <dgm:spPr/>
      <dgm:t>
        <a:bodyPr/>
        <a:lstStyle/>
        <a:p>
          <a:endParaRPr kumimoji="1" lang="ja-JP" altLang="en-US"/>
        </a:p>
      </dgm:t>
    </dgm:pt>
    <dgm:pt modelId="{E47A32D6-F8D2-4281-8D02-09349E0E45F4}">
      <dgm:prSet custT="1"/>
      <dgm:spPr>
        <a:solidFill>
          <a:schemeClr val="accent4">
            <a:lumMod val="20000"/>
            <a:lumOff val="80000"/>
          </a:schemeClr>
        </a:solidFill>
        <a:ln>
          <a:solidFill>
            <a:schemeClr val="accent4">
              <a:lumMod val="75000"/>
            </a:schemeClr>
          </a:solidFill>
        </a:ln>
      </dgm:spPr>
      <dgm:t>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⑩支援者の理解を相談者に伝える</a:t>
          </a:r>
        </a:p>
      </dgm:t>
    </dgm:pt>
    <dgm:pt modelId="{C2AFF495-162C-426B-AEEC-4537FDCE31BE}" type="parTrans" cxnId="{F027CDCB-0284-4B33-B377-847D7FC22094}">
      <dgm:prSet/>
      <dgm:spPr/>
      <dgm:t>
        <a:bodyPr/>
        <a:lstStyle/>
        <a:p>
          <a:endParaRPr kumimoji="1" lang="ja-JP" altLang="en-US"/>
        </a:p>
      </dgm:t>
    </dgm:pt>
    <dgm:pt modelId="{0C4EFFA8-4A11-406E-A03D-E7CEE9403815}" type="sibTrans" cxnId="{F027CDCB-0284-4B33-B377-847D7FC22094}">
      <dgm:prSet/>
      <dgm:spPr/>
      <dgm:t>
        <a:bodyPr/>
        <a:lstStyle/>
        <a:p>
          <a:endParaRPr kumimoji="1" lang="ja-JP" altLang="en-US"/>
        </a:p>
      </dgm:t>
    </dgm:pt>
    <dgm:pt modelId="{4792D349-1EF8-4357-956F-12CDE301BDCB}">
      <dgm:prSet custT="1"/>
      <dgm:spPr>
        <a:solidFill>
          <a:schemeClr val="accent4">
            <a:lumMod val="20000"/>
            <a:lumOff val="80000"/>
          </a:schemeClr>
        </a:solidFill>
        <a:ln>
          <a:solidFill>
            <a:schemeClr val="accent4">
              <a:lumMod val="75000"/>
            </a:schemeClr>
          </a:solidFill>
        </a:ln>
      </dgm:spPr>
      <dgm:t>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⑫アセスメントの作成・共有</a:t>
          </a:r>
        </a:p>
      </dgm:t>
    </dgm:pt>
    <dgm:pt modelId="{0E5AD26A-1427-406D-AA27-E3C37A57E997}" type="parTrans" cxnId="{9E7F6AD2-DC62-4341-8EBF-3909B2468101}">
      <dgm:prSet/>
      <dgm:spPr/>
      <dgm:t>
        <a:bodyPr/>
        <a:lstStyle/>
        <a:p>
          <a:endParaRPr kumimoji="1" lang="ja-JP" altLang="en-US"/>
        </a:p>
      </dgm:t>
    </dgm:pt>
    <dgm:pt modelId="{D8BF357A-F4EF-40A2-B1DE-430291AD6AEA}" type="sibTrans" cxnId="{9E7F6AD2-DC62-4341-8EBF-3909B2468101}">
      <dgm:prSet/>
      <dgm:spPr/>
      <dgm:t>
        <a:bodyPr/>
        <a:lstStyle/>
        <a:p>
          <a:endParaRPr kumimoji="1" lang="ja-JP" altLang="en-US"/>
        </a:p>
      </dgm:t>
    </dgm:pt>
    <dgm:pt modelId="{0E7E8B43-6AE0-4B34-9CAF-36467C80BEB6}">
      <dgm:prSet custT="1"/>
      <dgm:spPr>
        <a:solidFill>
          <a:schemeClr val="accent4">
            <a:lumMod val="20000"/>
            <a:lumOff val="80000"/>
          </a:schemeClr>
        </a:solidFill>
        <a:ln>
          <a:solidFill>
            <a:schemeClr val="accent4">
              <a:lumMod val="75000"/>
            </a:schemeClr>
          </a:solidFill>
        </a:ln>
      </dgm:spPr>
      <dgm:t>
        <a:bodyPr/>
        <a:lstStyle/>
        <a:p>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⑧再度、仮説を検証をしながら、さらなる情報の整理と分析</a:t>
          </a:r>
        </a:p>
      </dgm:t>
    </dgm:pt>
    <dgm:pt modelId="{79D3A075-8450-42C7-8890-A3F4A78DBC62}" type="parTrans" cxnId="{25D771D4-1F67-4FB0-80CE-E8E4D880A384}">
      <dgm:prSet/>
      <dgm:spPr/>
      <dgm:t>
        <a:bodyPr/>
        <a:lstStyle/>
        <a:p>
          <a:endParaRPr kumimoji="1" lang="ja-JP" altLang="en-US"/>
        </a:p>
      </dgm:t>
    </dgm:pt>
    <dgm:pt modelId="{B80AE2E4-DD5D-4ED4-AE30-4956E89DC4CC}" type="sibTrans" cxnId="{25D771D4-1F67-4FB0-80CE-E8E4D880A384}">
      <dgm:prSet/>
      <dgm:spPr/>
      <dgm:t>
        <a:bodyPr/>
        <a:lstStyle/>
        <a:p>
          <a:endParaRPr kumimoji="1" lang="ja-JP" altLang="en-US"/>
        </a:p>
      </dgm:t>
    </dgm:pt>
    <dgm:pt modelId="{DB57643F-3AF6-4B41-88A9-6B9A097D8385}">
      <dgm:prSet custT="1"/>
      <dgm:spPr>
        <a:solidFill>
          <a:schemeClr val="accent4">
            <a:lumMod val="20000"/>
            <a:lumOff val="80000"/>
          </a:schemeClr>
        </a:solidFill>
        <a:ln>
          <a:solidFill>
            <a:schemeClr val="accent4">
              <a:lumMod val="75000"/>
            </a:schemeClr>
          </a:solidFill>
        </a:ln>
      </dgm:spPr>
      <dgm:t>
        <a:bodyPr/>
        <a:lstStyle/>
        <a:p>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⑨理解と判断</a:t>
          </a:r>
        </a:p>
      </dgm:t>
    </dgm:pt>
    <dgm:pt modelId="{591305E4-4E94-45CE-A521-0FDA4E3CCAE3}" type="parTrans" cxnId="{8908444C-D985-44C7-AD0F-5A1B77B491E1}">
      <dgm:prSet/>
      <dgm:spPr/>
      <dgm:t>
        <a:bodyPr/>
        <a:lstStyle/>
        <a:p>
          <a:endParaRPr kumimoji="1" lang="ja-JP" altLang="en-US"/>
        </a:p>
      </dgm:t>
    </dgm:pt>
    <dgm:pt modelId="{3D9BE9BF-7C05-449C-8039-B1B7596194EF}" type="sibTrans" cxnId="{8908444C-D985-44C7-AD0F-5A1B77B491E1}">
      <dgm:prSet/>
      <dgm:spPr/>
      <dgm:t>
        <a:bodyPr/>
        <a:lstStyle/>
        <a:p>
          <a:endParaRPr kumimoji="1" lang="ja-JP" altLang="en-US"/>
        </a:p>
      </dgm:t>
    </dgm:pt>
    <dgm:pt modelId="{576E7991-6314-4E70-958D-E2082F126996}" type="pres">
      <dgm:prSet presAssocID="{A1E66654-40E3-41F4-ADDD-C97BE17797CF}" presName="theList" presStyleCnt="0">
        <dgm:presLayoutVars>
          <dgm:dir/>
          <dgm:animLvl val="lvl"/>
          <dgm:resizeHandles val="exact"/>
        </dgm:presLayoutVars>
      </dgm:prSet>
      <dgm:spPr/>
      <dgm:t>
        <a:bodyPr/>
        <a:lstStyle/>
        <a:p>
          <a:endParaRPr kumimoji="1" lang="ja-JP" altLang="en-US"/>
        </a:p>
      </dgm:t>
    </dgm:pt>
    <dgm:pt modelId="{82CFFAB6-E3DE-488E-AF98-A574433817C1}" type="pres">
      <dgm:prSet presAssocID="{0611A7B0-65DD-49E2-BC2F-EDDC714EBA79}" presName="compNode" presStyleCnt="0"/>
      <dgm:spPr/>
    </dgm:pt>
    <dgm:pt modelId="{9030AAB3-3105-4BE2-8596-2299BB1D9952}" type="pres">
      <dgm:prSet presAssocID="{0611A7B0-65DD-49E2-BC2F-EDDC714EBA79}" presName="aNode" presStyleLbl="bgShp" presStyleIdx="0" presStyleCnt="3"/>
      <dgm:spPr/>
      <dgm:t>
        <a:bodyPr/>
        <a:lstStyle/>
        <a:p>
          <a:endParaRPr kumimoji="1" lang="ja-JP" altLang="en-US"/>
        </a:p>
      </dgm:t>
    </dgm:pt>
    <dgm:pt modelId="{5E0097ED-F59A-4251-9A15-76D4E062A873}" type="pres">
      <dgm:prSet presAssocID="{0611A7B0-65DD-49E2-BC2F-EDDC714EBA79}" presName="textNode" presStyleLbl="bgShp" presStyleIdx="0" presStyleCnt="3"/>
      <dgm:spPr/>
      <dgm:t>
        <a:bodyPr/>
        <a:lstStyle/>
        <a:p>
          <a:endParaRPr kumimoji="1" lang="ja-JP" altLang="en-US"/>
        </a:p>
      </dgm:t>
    </dgm:pt>
    <dgm:pt modelId="{DC081079-57CD-429A-919F-581C472DA699}" type="pres">
      <dgm:prSet presAssocID="{0611A7B0-65DD-49E2-BC2F-EDDC714EBA79}" presName="compChildNode" presStyleCnt="0"/>
      <dgm:spPr/>
    </dgm:pt>
    <dgm:pt modelId="{A342F5A2-1C5E-4172-9932-5C36D086A5EE}" type="pres">
      <dgm:prSet presAssocID="{0611A7B0-65DD-49E2-BC2F-EDDC714EBA79}" presName="theInnerList" presStyleCnt="0"/>
      <dgm:spPr/>
    </dgm:pt>
    <dgm:pt modelId="{AC0261FF-F4E1-49FF-A21B-B34F856735B3}" type="pres">
      <dgm:prSet presAssocID="{5783B292-E061-49F0-B398-976209DE9FF4}" presName="childNode" presStyleLbl="node1" presStyleIdx="0" presStyleCnt="13" custLinFactY="-18807" custLinFactNeighborX="1372" custLinFactNeighborY="-100000">
        <dgm:presLayoutVars>
          <dgm:bulletEnabled val="1"/>
        </dgm:presLayoutVars>
      </dgm:prSet>
      <dgm:spPr/>
      <dgm:t>
        <a:bodyPr/>
        <a:lstStyle/>
        <a:p>
          <a:endParaRPr kumimoji="1" lang="ja-JP" altLang="en-US"/>
        </a:p>
      </dgm:t>
    </dgm:pt>
    <dgm:pt modelId="{5C446FB4-6349-4141-9D92-65AA656E1E73}" type="pres">
      <dgm:prSet presAssocID="{5783B292-E061-49F0-B398-976209DE9FF4}" presName="aSpace2" presStyleCnt="0"/>
      <dgm:spPr/>
    </dgm:pt>
    <dgm:pt modelId="{93DB4381-3E54-4089-8015-79CFDCF8EEE3}" type="pres">
      <dgm:prSet presAssocID="{07F4CFEF-0BAF-4E13-89B7-DEDBCC10BECB}" presName="childNode" presStyleLbl="node1" presStyleIdx="1" presStyleCnt="13" custLinFactY="-3851" custLinFactNeighborX="-311" custLinFactNeighborY="-100000">
        <dgm:presLayoutVars>
          <dgm:bulletEnabled val="1"/>
        </dgm:presLayoutVars>
      </dgm:prSet>
      <dgm:spPr/>
      <dgm:t>
        <a:bodyPr/>
        <a:lstStyle/>
        <a:p>
          <a:endParaRPr kumimoji="1" lang="ja-JP" altLang="en-US"/>
        </a:p>
      </dgm:t>
    </dgm:pt>
    <dgm:pt modelId="{4F0AC6A3-EDC2-40C1-80AE-57C77E81ED5C}" type="pres">
      <dgm:prSet presAssocID="{07F4CFEF-0BAF-4E13-89B7-DEDBCC10BECB}" presName="aSpace2" presStyleCnt="0"/>
      <dgm:spPr/>
    </dgm:pt>
    <dgm:pt modelId="{83961C7F-B9B1-40AE-9F82-227B2CFC9983}" type="pres">
      <dgm:prSet presAssocID="{C8125FA3-69E6-4C49-834A-701029A99CE7}" presName="childNode" presStyleLbl="node1" presStyleIdx="2" presStyleCnt="13">
        <dgm:presLayoutVars>
          <dgm:bulletEnabled val="1"/>
        </dgm:presLayoutVars>
      </dgm:prSet>
      <dgm:spPr/>
      <dgm:t>
        <a:bodyPr/>
        <a:lstStyle/>
        <a:p>
          <a:endParaRPr kumimoji="1" lang="ja-JP" altLang="en-US"/>
        </a:p>
      </dgm:t>
    </dgm:pt>
    <dgm:pt modelId="{610AAB28-4F24-4ED1-B73D-4AB082A00996}" type="pres">
      <dgm:prSet presAssocID="{0611A7B0-65DD-49E2-BC2F-EDDC714EBA79}" presName="aSpace" presStyleCnt="0"/>
      <dgm:spPr/>
    </dgm:pt>
    <dgm:pt modelId="{23DD6149-0B4A-4532-A018-C6508A564950}" type="pres">
      <dgm:prSet presAssocID="{6E54E461-8C8E-4D84-AC93-832F96032F54}" presName="compNode" presStyleCnt="0"/>
      <dgm:spPr/>
    </dgm:pt>
    <dgm:pt modelId="{E39E17FE-D131-48B2-B654-9552B01CAB5F}" type="pres">
      <dgm:prSet presAssocID="{6E54E461-8C8E-4D84-AC93-832F96032F54}" presName="aNode" presStyleLbl="bgShp" presStyleIdx="1" presStyleCnt="3"/>
      <dgm:spPr/>
      <dgm:t>
        <a:bodyPr/>
        <a:lstStyle/>
        <a:p>
          <a:endParaRPr kumimoji="1" lang="ja-JP" altLang="en-US"/>
        </a:p>
      </dgm:t>
    </dgm:pt>
    <dgm:pt modelId="{8B7A8316-8134-4A04-8B52-1434F0A1B3FC}" type="pres">
      <dgm:prSet presAssocID="{6E54E461-8C8E-4D84-AC93-832F96032F54}" presName="textNode" presStyleLbl="bgShp" presStyleIdx="1" presStyleCnt="3"/>
      <dgm:spPr/>
      <dgm:t>
        <a:bodyPr/>
        <a:lstStyle/>
        <a:p>
          <a:endParaRPr kumimoji="1" lang="ja-JP" altLang="en-US"/>
        </a:p>
      </dgm:t>
    </dgm:pt>
    <dgm:pt modelId="{FA38D4D3-F7C1-4E3B-A803-FD105FD34E5E}" type="pres">
      <dgm:prSet presAssocID="{6E54E461-8C8E-4D84-AC93-832F96032F54}" presName="compChildNode" presStyleCnt="0"/>
      <dgm:spPr/>
    </dgm:pt>
    <dgm:pt modelId="{2F79F610-A1E8-4FC7-907F-D06743E483CF}" type="pres">
      <dgm:prSet presAssocID="{6E54E461-8C8E-4D84-AC93-832F96032F54}" presName="theInnerList" presStyleCnt="0"/>
      <dgm:spPr/>
    </dgm:pt>
    <dgm:pt modelId="{44455C49-53E1-4670-835B-A6E9FB920D20}" type="pres">
      <dgm:prSet presAssocID="{6CF70DC9-2D8A-49B2-B6DD-94EA6D93D4C1}" presName="childNode" presStyleLbl="node1" presStyleIdx="3" presStyleCnt="13" custScaleY="203429" custLinFactY="-353844" custLinFactNeighborX="2007" custLinFactNeighborY="-400000">
        <dgm:presLayoutVars>
          <dgm:bulletEnabled val="1"/>
        </dgm:presLayoutVars>
      </dgm:prSet>
      <dgm:spPr/>
      <dgm:t>
        <a:bodyPr/>
        <a:lstStyle/>
        <a:p>
          <a:endParaRPr kumimoji="1" lang="ja-JP" altLang="en-US"/>
        </a:p>
      </dgm:t>
    </dgm:pt>
    <dgm:pt modelId="{2B652495-7B29-4DDE-A1BE-938AE3C2696D}" type="pres">
      <dgm:prSet presAssocID="{6CF70DC9-2D8A-49B2-B6DD-94EA6D93D4C1}" presName="aSpace2" presStyleCnt="0"/>
      <dgm:spPr/>
    </dgm:pt>
    <dgm:pt modelId="{D110D250-22CB-482D-ABC6-AD5F4DCA4E06}" type="pres">
      <dgm:prSet presAssocID="{FF0A8267-507D-42CC-B659-04E1B9608F12}" presName="childNode" presStyleLbl="node1" presStyleIdx="4" presStyleCnt="13" custScaleY="271331" custLinFactY="-261940" custLinFactNeighborX="2007" custLinFactNeighborY="-300000">
        <dgm:presLayoutVars>
          <dgm:bulletEnabled val="1"/>
        </dgm:presLayoutVars>
      </dgm:prSet>
      <dgm:spPr/>
      <dgm:t>
        <a:bodyPr/>
        <a:lstStyle/>
        <a:p>
          <a:endParaRPr kumimoji="1" lang="ja-JP" altLang="en-US"/>
        </a:p>
      </dgm:t>
    </dgm:pt>
    <dgm:pt modelId="{D0EEF8B8-FE4E-461F-BF7C-FB70AF935BE0}" type="pres">
      <dgm:prSet presAssocID="{FF0A8267-507D-42CC-B659-04E1B9608F12}" presName="aSpace2" presStyleCnt="0"/>
      <dgm:spPr/>
    </dgm:pt>
    <dgm:pt modelId="{5CE73FEE-3C9B-4A55-BEEB-89DDC1BCDD5F}" type="pres">
      <dgm:prSet presAssocID="{30C66F4A-FAE2-4F07-9B5C-9A62D158A7CC}" presName="childNode" presStyleLbl="node1" presStyleIdx="5" presStyleCnt="13" custScaleY="201829" custLinFactY="-186750" custLinFactNeighborX="2007" custLinFactNeighborY="-200000">
        <dgm:presLayoutVars>
          <dgm:bulletEnabled val="1"/>
        </dgm:presLayoutVars>
      </dgm:prSet>
      <dgm:spPr/>
      <dgm:t>
        <a:bodyPr/>
        <a:lstStyle/>
        <a:p>
          <a:endParaRPr kumimoji="1" lang="ja-JP" altLang="en-US"/>
        </a:p>
      </dgm:t>
    </dgm:pt>
    <dgm:pt modelId="{893E4E7C-49D6-441E-B1C2-22722F74E7C1}" type="pres">
      <dgm:prSet presAssocID="{30C66F4A-FAE2-4F07-9B5C-9A62D158A7CC}" presName="aSpace2" presStyleCnt="0"/>
      <dgm:spPr/>
    </dgm:pt>
    <dgm:pt modelId="{84F716C9-3558-4CC9-BE7E-29F6F4DDE9A7}" type="pres">
      <dgm:prSet presAssocID="{EF62D2FF-FEBC-48FB-9A9A-035CB06E5335}" presName="childNode" presStyleLbl="node1" presStyleIdx="6" presStyleCnt="13" custScaleY="322226" custLinFactY="-115712" custLinFactNeighborX="2007" custLinFactNeighborY="-200000">
        <dgm:presLayoutVars>
          <dgm:bulletEnabled val="1"/>
        </dgm:presLayoutVars>
      </dgm:prSet>
      <dgm:spPr/>
      <dgm:t>
        <a:bodyPr/>
        <a:lstStyle/>
        <a:p>
          <a:endParaRPr kumimoji="1" lang="ja-JP" altLang="en-US"/>
        </a:p>
      </dgm:t>
    </dgm:pt>
    <dgm:pt modelId="{6679E58E-8620-4745-A28C-F5E2B3D1FEFE}" type="pres">
      <dgm:prSet presAssocID="{EF62D2FF-FEBC-48FB-9A9A-035CB06E5335}" presName="aSpace2" presStyleCnt="0"/>
      <dgm:spPr/>
    </dgm:pt>
    <dgm:pt modelId="{98BB4E58-CC56-4310-A00D-1802110A5C3F}" type="pres">
      <dgm:prSet presAssocID="{E47A32D6-F8D2-4281-8D02-09349E0E45F4}" presName="childNode" presStyleLbl="node1" presStyleIdx="7" presStyleCnt="13" custScaleY="196915" custLinFactY="-88765" custLinFactNeighborX="2007" custLinFactNeighborY="-100000">
        <dgm:presLayoutVars>
          <dgm:bulletEnabled val="1"/>
        </dgm:presLayoutVars>
      </dgm:prSet>
      <dgm:spPr/>
      <dgm:t>
        <a:bodyPr/>
        <a:lstStyle/>
        <a:p>
          <a:endParaRPr kumimoji="1" lang="ja-JP" altLang="en-US"/>
        </a:p>
      </dgm:t>
    </dgm:pt>
    <dgm:pt modelId="{2895594E-5ED5-4CDB-813D-37DCAAFA62DE}" type="pres">
      <dgm:prSet presAssocID="{E47A32D6-F8D2-4281-8D02-09349E0E45F4}" presName="aSpace2" presStyleCnt="0"/>
      <dgm:spPr/>
    </dgm:pt>
    <dgm:pt modelId="{10F34EB1-4770-497A-9DBB-FC13639F32A1}" type="pres">
      <dgm:prSet presAssocID="{4792D349-1EF8-4357-956F-12CDE301BDCB}" presName="childNode" presStyleLbl="node1" presStyleIdx="8" presStyleCnt="13" custScaleY="179203" custLinFactY="-31831" custLinFactNeighborX="2007" custLinFactNeighborY="-100000">
        <dgm:presLayoutVars>
          <dgm:bulletEnabled val="1"/>
        </dgm:presLayoutVars>
      </dgm:prSet>
      <dgm:spPr/>
      <dgm:t>
        <a:bodyPr/>
        <a:lstStyle/>
        <a:p>
          <a:endParaRPr kumimoji="1" lang="ja-JP" altLang="en-US"/>
        </a:p>
      </dgm:t>
    </dgm:pt>
    <dgm:pt modelId="{9C42A3EB-3591-4F03-B163-29A0E28F7C86}" type="pres">
      <dgm:prSet presAssocID="{6E54E461-8C8E-4D84-AC93-832F96032F54}" presName="aSpace" presStyleCnt="0"/>
      <dgm:spPr/>
    </dgm:pt>
    <dgm:pt modelId="{B8FCCD64-E017-4217-A738-C499F53C408F}" type="pres">
      <dgm:prSet presAssocID="{F7B6E7E9-3F48-43F5-9EDB-E8F143E10A80}" presName="compNode" presStyleCnt="0"/>
      <dgm:spPr/>
    </dgm:pt>
    <dgm:pt modelId="{2C863029-21C8-410B-9A34-32C3310FE6F1}" type="pres">
      <dgm:prSet presAssocID="{F7B6E7E9-3F48-43F5-9EDB-E8F143E10A80}" presName="aNode" presStyleLbl="bgShp" presStyleIdx="2" presStyleCnt="3"/>
      <dgm:spPr/>
      <dgm:t>
        <a:bodyPr/>
        <a:lstStyle/>
        <a:p>
          <a:endParaRPr kumimoji="1" lang="ja-JP" altLang="en-US"/>
        </a:p>
      </dgm:t>
    </dgm:pt>
    <dgm:pt modelId="{BEE18C95-BEC3-4372-8A76-BB6FE79B54FA}" type="pres">
      <dgm:prSet presAssocID="{F7B6E7E9-3F48-43F5-9EDB-E8F143E10A80}" presName="textNode" presStyleLbl="bgShp" presStyleIdx="2" presStyleCnt="3"/>
      <dgm:spPr/>
      <dgm:t>
        <a:bodyPr/>
        <a:lstStyle/>
        <a:p>
          <a:endParaRPr kumimoji="1" lang="ja-JP" altLang="en-US"/>
        </a:p>
      </dgm:t>
    </dgm:pt>
    <dgm:pt modelId="{AE50D796-A898-46E9-AE70-33157AB963FE}" type="pres">
      <dgm:prSet presAssocID="{F7B6E7E9-3F48-43F5-9EDB-E8F143E10A80}" presName="compChildNode" presStyleCnt="0"/>
      <dgm:spPr/>
    </dgm:pt>
    <dgm:pt modelId="{9B3E3962-023D-4B46-81FD-1AE1481772CE}" type="pres">
      <dgm:prSet presAssocID="{F7B6E7E9-3F48-43F5-9EDB-E8F143E10A80}" presName="theInnerList" presStyleCnt="0"/>
      <dgm:spPr/>
    </dgm:pt>
    <dgm:pt modelId="{E715F348-EC86-435F-AFBC-DA75B5958316}" type="pres">
      <dgm:prSet presAssocID="{FDFDB7FE-D279-44EE-ABDB-F5243B151606}" presName="childNode" presStyleLbl="node1" presStyleIdx="9" presStyleCnt="13" custLinFactY="-12474" custLinFactNeighborX="353" custLinFactNeighborY="-100000">
        <dgm:presLayoutVars>
          <dgm:bulletEnabled val="1"/>
        </dgm:presLayoutVars>
      </dgm:prSet>
      <dgm:spPr/>
      <dgm:t>
        <a:bodyPr/>
        <a:lstStyle/>
        <a:p>
          <a:endParaRPr kumimoji="1" lang="ja-JP" altLang="en-US"/>
        </a:p>
      </dgm:t>
    </dgm:pt>
    <dgm:pt modelId="{18E21352-DD10-4C64-9C20-B50421FD313C}" type="pres">
      <dgm:prSet presAssocID="{FDFDB7FE-D279-44EE-ABDB-F5243B151606}" presName="aSpace2" presStyleCnt="0"/>
      <dgm:spPr/>
    </dgm:pt>
    <dgm:pt modelId="{0F70BB53-1686-4E01-8531-4B4A9A8D08E2}" type="pres">
      <dgm:prSet presAssocID="{50465EFC-8BE1-4051-A7C8-4282AD446C10}" presName="childNode" presStyleLbl="node1" presStyleIdx="10" presStyleCnt="13" custScaleY="78353" custLinFactNeighborX="180" custLinFactNeighborY="-85059">
        <dgm:presLayoutVars>
          <dgm:bulletEnabled val="1"/>
        </dgm:presLayoutVars>
      </dgm:prSet>
      <dgm:spPr/>
      <dgm:t>
        <a:bodyPr/>
        <a:lstStyle/>
        <a:p>
          <a:endParaRPr kumimoji="1" lang="ja-JP" altLang="en-US"/>
        </a:p>
      </dgm:t>
    </dgm:pt>
    <dgm:pt modelId="{4129EBFD-A392-4D2F-88E1-52822B78F3CF}" type="pres">
      <dgm:prSet presAssocID="{50465EFC-8BE1-4051-A7C8-4282AD446C10}" presName="aSpace2" presStyleCnt="0"/>
      <dgm:spPr/>
    </dgm:pt>
    <dgm:pt modelId="{93108D59-F7D7-4AB7-82B0-CB7AB3CC1597}" type="pres">
      <dgm:prSet presAssocID="{0E7E8B43-6AE0-4B34-9CAF-36467C80BEB6}" presName="childNode" presStyleLbl="node1" presStyleIdx="11" presStyleCnt="13">
        <dgm:presLayoutVars>
          <dgm:bulletEnabled val="1"/>
        </dgm:presLayoutVars>
      </dgm:prSet>
      <dgm:spPr/>
      <dgm:t>
        <a:bodyPr/>
        <a:lstStyle/>
        <a:p>
          <a:endParaRPr kumimoji="1" lang="ja-JP" altLang="en-US"/>
        </a:p>
      </dgm:t>
    </dgm:pt>
    <dgm:pt modelId="{B11993F5-9452-43DE-9F07-26825C206146}" type="pres">
      <dgm:prSet presAssocID="{0E7E8B43-6AE0-4B34-9CAF-36467C80BEB6}" presName="aSpace2" presStyleCnt="0"/>
      <dgm:spPr/>
    </dgm:pt>
    <dgm:pt modelId="{B56F333D-8A13-433D-B071-7ADF8C9CDC65}" type="pres">
      <dgm:prSet presAssocID="{DB57643F-3AF6-4B41-88A9-6B9A097D8385}" presName="childNode" presStyleLbl="node1" presStyleIdx="12" presStyleCnt="13" custScaleY="83763" custLinFactNeighborX="353" custLinFactNeighborY="67528">
        <dgm:presLayoutVars>
          <dgm:bulletEnabled val="1"/>
        </dgm:presLayoutVars>
      </dgm:prSet>
      <dgm:spPr/>
      <dgm:t>
        <a:bodyPr/>
        <a:lstStyle/>
        <a:p>
          <a:endParaRPr kumimoji="1" lang="ja-JP" altLang="en-US"/>
        </a:p>
      </dgm:t>
    </dgm:pt>
  </dgm:ptLst>
  <dgm:cxnLst>
    <dgm:cxn modelId="{F027CDCB-0284-4B33-B377-847D7FC22094}" srcId="{6E54E461-8C8E-4D84-AC93-832F96032F54}" destId="{E47A32D6-F8D2-4281-8D02-09349E0E45F4}" srcOrd="4" destOrd="0" parTransId="{C2AFF495-162C-426B-AEEC-4537FDCE31BE}" sibTransId="{0C4EFFA8-4A11-406E-A03D-E7CEE9403815}"/>
    <dgm:cxn modelId="{DBFC6DB9-53DC-44FF-8066-173C90F9EFC4}" type="presOf" srcId="{30C66F4A-FAE2-4F07-9B5C-9A62D158A7CC}" destId="{5CE73FEE-3C9B-4A55-BEEB-89DDC1BCDD5F}" srcOrd="0" destOrd="0" presId="urn:microsoft.com/office/officeart/2005/8/layout/lProcess2"/>
    <dgm:cxn modelId="{25D771D4-1F67-4FB0-80CE-E8E4D880A384}" srcId="{F7B6E7E9-3F48-43F5-9EDB-E8F143E10A80}" destId="{0E7E8B43-6AE0-4B34-9CAF-36467C80BEB6}" srcOrd="2" destOrd="0" parTransId="{79D3A075-8450-42C7-8890-A3F4A78DBC62}" sibTransId="{B80AE2E4-DD5D-4ED4-AE30-4956E89DC4CC}"/>
    <dgm:cxn modelId="{862DA3E0-9761-4058-9711-6A33432463AB}" type="presOf" srcId="{6E54E461-8C8E-4D84-AC93-832F96032F54}" destId="{8B7A8316-8134-4A04-8B52-1434F0A1B3FC}" srcOrd="1" destOrd="0" presId="urn:microsoft.com/office/officeart/2005/8/layout/lProcess2"/>
    <dgm:cxn modelId="{45B3C2A5-AFC7-45C0-8422-97C0221DF926}" srcId="{0611A7B0-65DD-49E2-BC2F-EDDC714EBA79}" destId="{5783B292-E061-49F0-B398-976209DE9FF4}" srcOrd="0" destOrd="0" parTransId="{72714C77-98CE-4234-A44B-EDCC50B17012}" sibTransId="{5292B400-6A73-4ABC-A23D-8881BA1607EB}"/>
    <dgm:cxn modelId="{D8931D98-270D-4BB3-A601-9FBE78D41E9B}" type="presOf" srcId="{F7B6E7E9-3F48-43F5-9EDB-E8F143E10A80}" destId="{2C863029-21C8-410B-9A34-32C3310FE6F1}" srcOrd="0" destOrd="0" presId="urn:microsoft.com/office/officeart/2005/8/layout/lProcess2"/>
    <dgm:cxn modelId="{767E690A-3DD5-4178-B3DF-3896B56A86ED}" type="presOf" srcId="{E47A32D6-F8D2-4281-8D02-09349E0E45F4}" destId="{98BB4E58-CC56-4310-A00D-1802110A5C3F}" srcOrd="0" destOrd="0" presId="urn:microsoft.com/office/officeart/2005/8/layout/lProcess2"/>
    <dgm:cxn modelId="{F7B513E1-04BE-47F5-A3AA-D765C8F6B71C}" type="presOf" srcId="{4792D349-1EF8-4357-956F-12CDE301BDCB}" destId="{10F34EB1-4770-497A-9DBB-FC13639F32A1}" srcOrd="0" destOrd="0" presId="urn:microsoft.com/office/officeart/2005/8/layout/lProcess2"/>
    <dgm:cxn modelId="{CD298EE5-561C-49D5-A088-7328FA845D74}" srcId="{A1E66654-40E3-41F4-ADDD-C97BE17797CF}" destId="{F7B6E7E9-3F48-43F5-9EDB-E8F143E10A80}" srcOrd="2" destOrd="0" parTransId="{A35B0EBE-A99B-4E1D-9D76-704BA078624E}" sibTransId="{3409B279-AB95-40E5-ABCE-587889D6EA03}"/>
    <dgm:cxn modelId="{F01FD18E-6879-4BFC-82FF-EAB43022FFCA}" type="presOf" srcId="{0E7E8B43-6AE0-4B34-9CAF-36467C80BEB6}" destId="{93108D59-F7D7-4AB7-82B0-CB7AB3CC1597}" srcOrd="0" destOrd="0" presId="urn:microsoft.com/office/officeart/2005/8/layout/lProcess2"/>
    <dgm:cxn modelId="{50F0D6B5-10BA-405A-BC51-039453F4B5F3}" srcId="{F7B6E7E9-3F48-43F5-9EDB-E8F143E10A80}" destId="{50465EFC-8BE1-4051-A7C8-4282AD446C10}" srcOrd="1" destOrd="0" parTransId="{CE29098A-263D-47F5-80D5-E6E1BA087271}" sibTransId="{2DCDF54E-0E87-49C3-9C35-92B3BA56A74F}"/>
    <dgm:cxn modelId="{9E7F6AD2-DC62-4341-8EBF-3909B2468101}" srcId="{6E54E461-8C8E-4D84-AC93-832F96032F54}" destId="{4792D349-1EF8-4357-956F-12CDE301BDCB}" srcOrd="5" destOrd="0" parTransId="{0E5AD26A-1427-406D-AA27-E3C37A57E997}" sibTransId="{D8BF357A-F4EF-40A2-B1DE-430291AD6AEA}"/>
    <dgm:cxn modelId="{C1908125-CCEC-49EA-A036-B1ABAD74FC79}" type="presOf" srcId="{FF0A8267-507D-42CC-B659-04E1B9608F12}" destId="{D110D250-22CB-482D-ABC6-AD5F4DCA4E06}" srcOrd="0" destOrd="0" presId="urn:microsoft.com/office/officeart/2005/8/layout/lProcess2"/>
    <dgm:cxn modelId="{09419C58-6D86-45C6-AB72-79E16FC76DE9}" srcId="{0611A7B0-65DD-49E2-BC2F-EDDC714EBA79}" destId="{C8125FA3-69E6-4C49-834A-701029A99CE7}" srcOrd="2" destOrd="0" parTransId="{29BD3193-2864-4720-89B3-CABF17CB93C4}" sibTransId="{7FC295D6-521B-4D22-98E6-CF6EECD68C74}"/>
    <dgm:cxn modelId="{5286D6A6-4B24-4E04-AA40-7361EC8D98C0}" srcId="{6E54E461-8C8E-4D84-AC93-832F96032F54}" destId="{EF62D2FF-FEBC-48FB-9A9A-035CB06E5335}" srcOrd="3" destOrd="0" parTransId="{38EB46D5-D081-40FB-89E6-581AAC02B7B7}" sibTransId="{BD3C39EE-5A5A-4DAD-9D79-9E689AC3BC88}"/>
    <dgm:cxn modelId="{99E29EB1-B9AF-41BF-AE83-499E3338AFCF}" type="presOf" srcId="{C8125FA3-69E6-4C49-834A-701029A99CE7}" destId="{83961C7F-B9B1-40AE-9F82-227B2CFC9983}" srcOrd="0" destOrd="0" presId="urn:microsoft.com/office/officeart/2005/8/layout/lProcess2"/>
    <dgm:cxn modelId="{149B7FE2-7AAF-46DF-9302-793326A281F4}" type="presOf" srcId="{5783B292-E061-49F0-B398-976209DE9FF4}" destId="{AC0261FF-F4E1-49FF-A21B-B34F856735B3}" srcOrd="0" destOrd="0" presId="urn:microsoft.com/office/officeart/2005/8/layout/lProcess2"/>
    <dgm:cxn modelId="{CBBC22FC-022F-48CA-91C3-6B1B388E1C09}" srcId="{F7B6E7E9-3F48-43F5-9EDB-E8F143E10A80}" destId="{FDFDB7FE-D279-44EE-ABDB-F5243B151606}" srcOrd="0" destOrd="0" parTransId="{608D9281-0765-433A-8B08-5A189A234812}" sibTransId="{734A23D2-880B-41DA-8F07-AFB0A8FFCB73}"/>
    <dgm:cxn modelId="{89A73733-AADF-4D95-A069-80173166EB30}" srcId="{A1E66654-40E3-41F4-ADDD-C97BE17797CF}" destId="{6E54E461-8C8E-4D84-AC93-832F96032F54}" srcOrd="1" destOrd="0" parTransId="{1903C2B7-3C50-4A64-9EAC-3259B1F07513}" sibTransId="{7BFCDA17-41BE-4D8A-B0A9-DCAA8A58596D}"/>
    <dgm:cxn modelId="{F45F910F-D13A-4C08-897D-235EF0D2B7DB}" type="presOf" srcId="{6E54E461-8C8E-4D84-AC93-832F96032F54}" destId="{E39E17FE-D131-48B2-B654-9552B01CAB5F}" srcOrd="0" destOrd="0" presId="urn:microsoft.com/office/officeart/2005/8/layout/lProcess2"/>
    <dgm:cxn modelId="{2E71E774-A87D-47D8-A8E9-FA285EE8AD3A}" type="presOf" srcId="{0611A7B0-65DD-49E2-BC2F-EDDC714EBA79}" destId="{5E0097ED-F59A-4251-9A15-76D4E062A873}" srcOrd="1" destOrd="0" presId="urn:microsoft.com/office/officeart/2005/8/layout/lProcess2"/>
    <dgm:cxn modelId="{8908444C-D985-44C7-AD0F-5A1B77B491E1}" srcId="{F7B6E7E9-3F48-43F5-9EDB-E8F143E10A80}" destId="{DB57643F-3AF6-4B41-88A9-6B9A097D8385}" srcOrd="3" destOrd="0" parTransId="{591305E4-4E94-45CE-A521-0FDA4E3CCAE3}" sibTransId="{3D9BE9BF-7C05-449C-8039-B1B7596194EF}"/>
    <dgm:cxn modelId="{0B43053E-921C-4BFA-9A9E-D3B8F4E1CA56}" srcId="{6E54E461-8C8E-4D84-AC93-832F96032F54}" destId="{30C66F4A-FAE2-4F07-9B5C-9A62D158A7CC}" srcOrd="2" destOrd="0" parTransId="{AD505E97-C0E6-4F87-BB4D-386CC396B9D9}" sibTransId="{6B6BFE84-1EA7-4EC0-A459-71452E1D5278}"/>
    <dgm:cxn modelId="{251D52E7-DF28-4E31-8B69-9B915E96B0CF}" type="presOf" srcId="{EF62D2FF-FEBC-48FB-9A9A-035CB06E5335}" destId="{84F716C9-3558-4CC9-BE7E-29F6F4DDE9A7}" srcOrd="0" destOrd="0" presId="urn:microsoft.com/office/officeart/2005/8/layout/lProcess2"/>
    <dgm:cxn modelId="{C5480409-5B18-477A-AC4F-11629771A0A0}" srcId="{6E54E461-8C8E-4D84-AC93-832F96032F54}" destId="{FF0A8267-507D-42CC-B659-04E1B9608F12}" srcOrd="1" destOrd="0" parTransId="{C272AEFD-0C93-4D54-BE02-6033C728ECAB}" sibTransId="{3E7E27F5-9A51-4B7F-AEDD-82A0BAEFD56A}"/>
    <dgm:cxn modelId="{0F9C9D78-36D8-4522-8FE7-292FE5E0DCCE}" srcId="{0611A7B0-65DD-49E2-BC2F-EDDC714EBA79}" destId="{07F4CFEF-0BAF-4E13-89B7-DEDBCC10BECB}" srcOrd="1" destOrd="0" parTransId="{B99C9F4E-4372-4FD0-9204-38A3F4B279BD}" sibTransId="{8841A058-5C5E-4E77-BDA4-4503C10D3578}"/>
    <dgm:cxn modelId="{97F123C1-CB0F-43BC-86B1-3F28D7670632}" type="presOf" srcId="{A1E66654-40E3-41F4-ADDD-C97BE17797CF}" destId="{576E7991-6314-4E70-958D-E2082F126996}" srcOrd="0" destOrd="0" presId="urn:microsoft.com/office/officeart/2005/8/layout/lProcess2"/>
    <dgm:cxn modelId="{1AF354D9-00B4-43E7-BA45-10A02D4DC32B}" type="presOf" srcId="{0611A7B0-65DD-49E2-BC2F-EDDC714EBA79}" destId="{9030AAB3-3105-4BE2-8596-2299BB1D9952}" srcOrd="0" destOrd="0" presId="urn:microsoft.com/office/officeart/2005/8/layout/lProcess2"/>
    <dgm:cxn modelId="{A47ECEF3-D658-42DE-A7E6-B1DD21B118D0}" type="presOf" srcId="{F7B6E7E9-3F48-43F5-9EDB-E8F143E10A80}" destId="{BEE18C95-BEC3-4372-8A76-BB6FE79B54FA}" srcOrd="1" destOrd="0" presId="urn:microsoft.com/office/officeart/2005/8/layout/lProcess2"/>
    <dgm:cxn modelId="{5A61E9F0-CA76-478D-870D-02E25C8396F5}" type="presOf" srcId="{FDFDB7FE-D279-44EE-ABDB-F5243B151606}" destId="{E715F348-EC86-435F-AFBC-DA75B5958316}" srcOrd="0" destOrd="0" presId="urn:microsoft.com/office/officeart/2005/8/layout/lProcess2"/>
    <dgm:cxn modelId="{519B5059-14F0-4406-8B35-541992AFE47C}" type="presOf" srcId="{6CF70DC9-2D8A-49B2-B6DD-94EA6D93D4C1}" destId="{44455C49-53E1-4670-835B-A6E9FB920D20}" srcOrd="0" destOrd="0" presId="urn:microsoft.com/office/officeart/2005/8/layout/lProcess2"/>
    <dgm:cxn modelId="{16FD69B5-1E53-44A8-B3B0-EAF9FD584EB9}" type="presOf" srcId="{07F4CFEF-0BAF-4E13-89B7-DEDBCC10BECB}" destId="{93DB4381-3E54-4089-8015-79CFDCF8EEE3}" srcOrd="0" destOrd="0" presId="urn:microsoft.com/office/officeart/2005/8/layout/lProcess2"/>
    <dgm:cxn modelId="{7A2199B1-D335-4CD4-B26D-2B86B45AC088}" type="presOf" srcId="{DB57643F-3AF6-4B41-88A9-6B9A097D8385}" destId="{B56F333D-8A13-433D-B071-7ADF8C9CDC65}" srcOrd="0" destOrd="0" presId="urn:microsoft.com/office/officeart/2005/8/layout/lProcess2"/>
    <dgm:cxn modelId="{F3CBF9AE-5AA2-4981-8C61-511A35EB5CE2}" type="presOf" srcId="{50465EFC-8BE1-4051-A7C8-4282AD446C10}" destId="{0F70BB53-1686-4E01-8531-4B4A9A8D08E2}" srcOrd="0" destOrd="0" presId="urn:microsoft.com/office/officeart/2005/8/layout/lProcess2"/>
    <dgm:cxn modelId="{91F59CDD-9AC8-433F-8BED-F5FC4D5D3618}" srcId="{6E54E461-8C8E-4D84-AC93-832F96032F54}" destId="{6CF70DC9-2D8A-49B2-B6DD-94EA6D93D4C1}" srcOrd="0" destOrd="0" parTransId="{4B89CE9A-B8E7-462E-B516-55D5EA3C8703}" sibTransId="{A4789D17-D68E-437E-9022-F232CE4193B5}"/>
    <dgm:cxn modelId="{A39273C8-B7A3-4141-83E9-51303935F106}" srcId="{A1E66654-40E3-41F4-ADDD-C97BE17797CF}" destId="{0611A7B0-65DD-49E2-BC2F-EDDC714EBA79}" srcOrd="0" destOrd="0" parTransId="{066CABCA-0E63-4EC3-AF23-406423C5C2D3}" sibTransId="{6E4A2471-E845-4372-8097-1D9DED649932}"/>
    <dgm:cxn modelId="{F2538A31-1EAF-4465-8845-4C18CC74F968}" type="presParOf" srcId="{576E7991-6314-4E70-958D-E2082F126996}" destId="{82CFFAB6-E3DE-488E-AF98-A574433817C1}" srcOrd="0" destOrd="0" presId="urn:microsoft.com/office/officeart/2005/8/layout/lProcess2"/>
    <dgm:cxn modelId="{FC96D2BB-17B5-4F4E-99CD-8415EB1FCAC0}" type="presParOf" srcId="{82CFFAB6-E3DE-488E-AF98-A574433817C1}" destId="{9030AAB3-3105-4BE2-8596-2299BB1D9952}" srcOrd="0" destOrd="0" presId="urn:microsoft.com/office/officeart/2005/8/layout/lProcess2"/>
    <dgm:cxn modelId="{6A8FD8CA-7638-4CB5-99E3-D4F22831048C}" type="presParOf" srcId="{82CFFAB6-E3DE-488E-AF98-A574433817C1}" destId="{5E0097ED-F59A-4251-9A15-76D4E062A873}" srcOrd="1" destOrd="0" presId="urn:microsoft.com/office/officeart/2005/8/layout/lProcess2"/>
    <dgm:cxn modelId="{6B1F9667-5979-4134-B2FA-B4349A10B4D2}" type="presParOf" srcId="{82CFFAB6-E3DE-488E-AF98-A574433817C1}" destId="{DC081079-57CD-429A-919F-581C472DA699}" srcOrd="2" destOrd="0" presId="urn:microsoft.com/office/officeart/2005/8/layout/lProcess2"/>
    <dgm:cxn modelId="{25F5844B-DE60-4181-8405-D92E453E2CE8}" type="presParOf" srcId="{DC081079-57CD-429A-919F-581C472DA699}" destId="{A342F5A2-1C5E-4172-9932-5C36D086A5EE}" srcOrd="0" destOrd="0" presId="urn:microsoft.com/office/officeart/2005/8/layout/lProcess2"/>
    <dgm:cxn modelId="{C9ACB948-1C8F-481A-AF52-4AD91DBAB61A}" type="presParOf" srcId="{A342F5A2-1C5E-4172-9932-5C36D086A5EE}" destId="{AC0261FF-F4E1-49FF-A21B-B34F856735B3}" srcOrd="0" destOrd="0" presId="urn:microsoft.com/office/officeart/2005/8/layout/lProcess2"/>
    <dgm:cxn modelId="{64929F50-A0F6-4D8D-AADC-0282DF320A29}" type="presParOf" srcId="{A342F5A2-1C5E-4172-9932-5C36D086A5EE}" destId="{5C446FB4-6349-4141-9D92-65AA656E1E73}" srcOrd="1" destOrd="0" presId="urn:microsoft.com/office/officeart/2005/8/layout/lProcess2"/>
    <dgm:cxn modelId="{D3722CFC-CBCE-4938-9861-6BF4EE1E9566}" type="presParOf" srcId="{A342F5A2-1C5E-4172-9932-5C36D086A5EE}" destId="{93DB4381-3E54-4089-8015-79CFDCF8EEE3}" srcOrd="2" destOrd="0" presId="urn:microsoft.com/office/officeart/2005/8/layout/lProcess2"/>
    <dgm:cxn modelId="{A4D3E521-E396-46A6-8ADA-84D020D90BC4}" type="presParOf" srcId="{A342F5A2-1C5E-4172-9932-5C36D086A5EE}" destId="{4F0AC6A3-EDC2-40C1-80AE-57C77E81ED5C}" srcOrd="3" destOrd="0" presId="urn:microsoft.com/office/officeart/2005/8/layout/lProcess2"/>
    <dgm:cxn modelId="{B4DC190E-84F5-4CFE-BC4C-68182923C471}" type="presParOf" srcId="{A342F5A2-1C5E-4172-9932-5C36D086A5EE}" destId="{83961C7F-B9B1-40AE-9F82-227B2CFC9983}" srcOrd="4" destOrd="0" presId="urn:microsoft.com/office/officeart/2005/8/layout/lProcess2"/>
    <dgm:cxn modelId="{62BD2ED8-01C5-4E22-ACDF-A9798E251EE0}" type="presParOf" srcId="{576E7991-6314-4E70-958D-E2082F126996}" destId="{610AAB28-4F24-4ED1-B73D-4AB082A00996}" srcOrd="1" destOrd="0" presId="urn:microsoft.com/office/officeart/2005/8/layout/lProcess2"/>
    <dgm:cxn modelId="{F24232CA-A07C-426B-A529-66D6F3A1C068}" type="presParOf" srcId="{576E7991-6314-4E70-958D-E2082F126996}" destId="{23DD6149-0B4A-4532-A018-C6508A564950}" srcOrd="2" destOrd="0" presId="urn:microsoft.com/office/officeart/2005/8/layout/lProcess2"/>
    <dgm:cxn modelId="{6F105A8D-F242-4972-BA1B-E4FF5A157034}" type="presParOf" srcId="{23DD6149-0B4A-4532-A018-C6508A564950}" destId="{E39E17FE-D131-48B2-B654-9552B01CAB5F}" srcOrd="0" destOrd="0" presId="urn:microsoft.com/office/officeart/2005/8/layout/lProcess2"/>
    <dgm:cxn modelId="{EAE3762B-CEBF-412E-A53E-74AFDC2321DC}" type="presParOf" srcId="{23DD6149-0B4A-4532-A018-C6508A564950}" destId="{8B7A8316-8134-4A04-8B52-1434F0A1B3FC}" srcOrd="1" destOrd="0" presId="urn:microsoft.com/office/officeart/2005/8/layout/lProcess2"/>
    <dgm:cxn modelId="{6C2C4CA3-B229-4D6F-A2E9-E9C7F6DFD8D9}" type="presParOf" srcId="{23DD6149-0B4A-4532-A018-C6508A564950}" destId="{FA38D4D3-F7C1-4E3B-A803-FD105FD34E5E}" srcOrd="2" destOrd="0" presId="urn:microsoft.com/office/officeart/2005/8/layout/lProcess2"/>
    <dgm:cxn modelId="{C365CA1D-1B1B-4ED5-9E50-8AB3565D4E68}" type="presParOf" srcId="{FA38D4D3-F7C1-4E3B-A803-FD105FD34E5E}" destId="{2F79F610-A1E8-4FC7-907F-D06743E483CF}" srcOrd="0" destOrd="0" presId="urn:microsoft.com/office/officeart/2005/8/layout/lProcess2"/>
    <dgm:cxn modelId="{63F248CC-2B86-4F88-A144-F2357096257B}" type="presParOf" srcId="{2F79F610-A1E8-4FC7-907F-D06743E483CF}" destId="{44455C49-53E1-4670-835B-A6E9FB920D20}" srcOrd="0" destOrd="0" presId="urn:microsoft.com/office/officeart/2005/8/layout/lProcess2"/>
    <dgm:cxn modelId="{127FA70B-019F-4E92-B926-D36E211A639D}" type="presParOf" srcId="{2F79F610-A1E8-4FC7-907F-D06743E483CF}" destId="{2B652495-7B29-4DDE-A1BE-938AE3C2696D}" srcOrd="1" destOrd="0" presId="urn:microsoft.com/office/officeart/2005/8/layout/lProcess2"/>
    <dgm:cxn modelId="{3C22FEB4-3487-4CAF-8B40-0987F1366330}" type="presParOf" srcId="{2F79F610-A1E8-4FC7-907F-D06743E483CF}" destId="{D110D250-22CB-482D-ABC6-AD5F4DCA4E06}" srcOrd="2" destOrd="0" presId="urn:microsoft.com/office/officeart/2005/8/layout/lProcess2"/>
    <dgm:cxn modelId="{7217914C-41C3-48E3-AF74-994E24091C9C}" type="presParOf" srcId="{2F79F610-A1E8-4FC7-907F-D06743E483CF}" destId="{D0EEF8B8-FE4E-461F-BF7C-FB70AF935BE0}" srcOrd="3" destOrd="0" presId="urn:microsoft.com/office/officeart/2005/8/layout/lProcess2"/>
    <dgm:cxn modelId="{75ADFA6A-F26B-4201-B648-1F21A2FB8873}" type="presParOf" srcId="{2F79F610-A1E8-4FC7-907F-D06743E483CF}" destId="{5CE73FEE-3C9B-4A55-BEEB-89DDC1BCDD5F}" srcOrd="4" destOrd="0" presId="urn:microsoft.com/office/officeart/2005/8/layout/lProcess2"/>
    <dgm:cxn modelId="{7777B4D8-F249-4BFD-A58A-2F9DC86844D7}" type="presParOf" srcId="{2F79F610-A1E8-4FC7-907F-D06743E483CF}" destId="{893E4E7C-49D6-441E-B1C2-22722F74E7C1}" srcOrd="5" destOrd="0" presId="urn:microsoft.com/office/officeart/2005/8/layout/lProcess2"/>
    <dgm:cxn modelId="{1D9F249E-70CB-4EB0-83A2-488B73468499}" type="presParOf" srcId="{2F79F610-A1E8-4FC7-907F-D06743E483CF}" destId="{84F716C9-3558-4CC9-BE7E-29F6F4DDE9A7}" srcOrd="6" destOrd="0" presId="urn:microsoft.com/office/officeart/2005/8/layout/lProcess2"/>
    <dgm:cxn modelId="{97E39927-53C2-43E9-95FF-CA2E2731492A}" type="presParOf" srcId="{2F79F610-A1E8-4FC7-907F-D06743E483CF}" destId="{6679E58E-8620-4745-A28C-F5E2B3D1FEFE}" srcOrd="7" destOrd="0" presId="urn:microsoft.com/office/officeart/2005/8/layout/lProcess2"/>
    <dgm:cxn modelId="{09739204-E4CA-4644-BCB9-243031006C60}" type="presParOf" srcId="{2F79F610-A1E8-4FC7-907F-D06743E483CF}" destId="{98BB4E58-CC56-4310-A00D-1802110A5C3F}" srcOrd="8" destOrd="0" presId="urn:microsoft.com/office/officeart/2005/8/layout/lProcess2"/>
    <dgm:cxn modelId="{D456D8E7-7EBA-42B1-BE71-EC6DB311A287}" type="presParOf" srcId="{2F79F610-A1E8-4FC7-907F-D06743E483CF}" destId="{2895594E-5ED5-4CDB-813D-37DCAAFA62DE}" srcOrd="9" destOrd="0" presId="urn:microsoft.com/office/officeart/2005/8/layout/lProcess2"/>
    <dgm:cxn modelId="{9D09E12C-7575-4802-925C-21DA9BD5194D}" type="presParOf" srcId="{2F79F610-A1E8-4FC7-907F-D06743E483CF}" destId="{10F34EB1-4770-497A-9DBB-FC13639F32A1}" srcOrd="10" destOrd="0" presId="urn:microsoft.com/office/officeart/2005/8/layout/lProcess2"/>
    <dgm:cxn modelId="{178BCB1C-A8C4-4CDF-B2F1-C9FA3238D8C5}" type="presParOf" srcId="{576E7991-6314-4E70-958D-E2082F126996}" destId="{9C42A3EB-3591-4F03-B163-29A0E28F7C86}" srcOrd="3" destOrd="0" presId="urn:microsoft.com/office/officeart/2005/8/layout/lProcess2"/>
    <dgm:cxn modelId="{0E36E638-CAB0-4B38-BB16-FF7F953AE46B}" type="presParOf" srcId="{576E7991-6314-4E70-958D-E2082F126996}" destId="{B8FCCD64-E017-4217-A738-C499F53C408F}" srcOrd="4" destOrd="0" presId="urn:microsoft.com/office/officeart/2005/8/layout/lProcess2"/>
    <dgm:cxn modelId="{001C288A-B1B2-4041-ABCC-461EEE73973B}" type="presParOf" srcId="{B8FCCD64-E017-4217-A738-C499F53C408F}" destId="{2C863029-21C8-410B-9A34-32C3310FE6F1}" srcOrd="0" destOrd="0" presId="urn:microsoft.com/office/officeart/2005/8/layout/lProcess2"/>
    <dgm:cxn modelId="{56ABDF6C-0DE0-4EA1-BCCC-5E888324033C}" type="presParOf" srcId="{B8FCCD64-E017-4217-A738-C499F53C408F}" destId="{BEE18C95-BEC3-4372-8A76-BB6FE79B54FA}" srcOrd="1" destOrd="0" presId="urn:microsoft.com/office/officeart/2005/8/layout/lProcess2"/>
    <dgm:cxn modelId="{BAE62397-134C-47A7-BF6F-0B313730696A}" type="presParOf" srcId="{B8FCCD64-E017-4217-A738-C499F53C408F}" destId="{AE50D796-A898-46E9-AE70-33157AB963FE}" srcOrd="2" destOrd="0" presId="urn:microsoft.com/office/officeart/2005/8/layout/lProcess2"/>
    <dgm:cxn modelId="{A0D8AB65-A4BD-4229-AF12-C9CEFDC4C8FA}" type="presParOf" srcId="{AE50D796-A898-46E9-AE70-33157AB963FE}" destId="{9B3E3962-023D-4B46-81FD-1AE1481772CE}" srcOrd="0" destOrd="0" presId="urn:microsoft.com/office/officeart/2005/8/layout/lProcess2"/>
    <dgm:cxn modelId="{522D7559-76C4-4B70-828E-2E1DA1730C7B}" type="presParOf" srcId="{9B3E3962-023D-4B46-81FD-1AE1481772CE}" destId="{E715F348-EC86-435F-AFBC-DA75B5958316}" srcOrd="0" destOrd="0" presId="urn:microsoft.com/office/officeart/2005/8/layout/lProcess2"/>
    <dgm:cxn modelId="{CAF639F8-684F-48B8-B415-D60EF35D8A57}" type="presParOf" srcId="{9B3E3962-023D-4B46-81FD-1AE1481772CE}" destId="{18E21352-DD10-4C64-9C20-B50421FD313C}" srcOrd="1" destOrd="0" presId="urn:microsoft.com/office/officeart/2005/8/layout/lProcess2"/>
    <dgm:cxn modelId="{3F7C7939-F912-425B-8FAD-FD14FF8E0A74}" type="presParOf" srcId="{9B3E3962-023D-4B46-81FD-1AE1481772CE}" destId="{0F70BB53-1686-4E01-8531-4B4A9A8D08E2}" srcOrd="2" destOrd="0" presId="urn:microsoft.com/office/officeart/2005/8/layout/lProcess2"/>
    <dgm:cxn modelId="{9C6A9A01-094C-4CBC-B58B-F25487162EB9}" type="presParOf" srcId="{9B3E3962-023D-4B46-81FD-1AE1481772CE}" destId="{4129EBFD-A392-4D2F-88E1-52822B78F3CF}" srcOrd="3" destOrd="0" presId="urn:microsoft.com/office/officeart/2005/8/layout/lProcess2"/>
    <dgm:cxn modelId="{7942A264-080F-47AE-A2A5-13C33F87BA88}" type="presParOf" srcId="{9B3E3962-023D-4B46-81FD-1AE1481772CE}" destId="{93108D59-F7D7-4AB7-82B0-CB7AB3CC1597}" srcOrd="4" destOrd="0" presId="urn:microsoft.com/office/officeart/2005/8/layout/lProcess2"/>
    <dgm:cxn modelId="{50F56844-C6DD-4CAC-A863-9032195DE9F4}" type="presParOf" srcId="{9B3E3962-023D-4B46-81FD-1AE1481772CE}" destId="{B11993F5-9452-43DE-9F07-26825C206146}" srcOrd="5" destOrd="0" presId="urn:microsoft.com/office/officeart/2005/8/layout/lProcess2"/>
    <dgm:cxn modelId="{79CE9229-D189-44F2-BA23-B1FBC7D967EB}" type="presParOf" srcId="{9B3E3962-023D-4B46-81FD-1AE1481772CE}" destId="{B56F333D-8A13-433D-B071-7ADF8C9CDC6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dirty="0">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dirty="0">
              <a:latin typeface="UD デジタル 教科書体 NK-R" panose="02020400000000000000" pitchFamily="18" charset="-128"/>
              <a:ea typeface="UD デジタル 教科書体 NK-R" panose="02020400000000000000" pitchFamily="18" charset="-128"/>
            </a:rPr>
            <a:t>職業紹介</a:t>
          </a: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t>
        <a:bodyPr/>
        <a:lstStyle/>
        <a:p>
          <a:endParaRPr kumimoji="1" lang="ja-JP" altLang="en-US"/>
        </a:p>
      </dgm:t>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t>
        <a:bodyPr/>
        <a:lstStyle/>
        <a:p>
          <a:endParaRPr kumimoji="1" lang="ja-JP" altLang="en-US"/>
        </a:p>
      </dgm:t>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t>
        <a:bodyPr/>
        <a:lstStyle/>
        <a:p>
          <a:endParaRPr kumimoji="1" lang="ja-JP" altLang="en-US"/>
        </a:p>
      </dgm:t>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t>
        <a:bodyPr/>
        <a:lstStyle/>
        <a:p>
          <a:endParaRPr kumimoji="1" lang="ja-JP" altLang="en-US"/>
        </a:p>
      </dgm:t>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t>
        <a:bodyPr/>
        <a:lstStyle/>
        <a:p>
          <a:endParaRPr kumimoji="1" lang="ja-JP" altLang="en-US"/>
        </a:p>
      </dgm:t>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t>
        <a:bodyPr/>
        <a:lstStyle/>
        <a:p>
          <a:endParaRPr kumimoji="1" lang="ja-JP" altLang="en-US"/>
        </a:p>
      </dgm:t>
    </dgm:pt>
  </dgm:ptLst>
  <dgm:cxnLst>
    <dgm:cxn modelId="{24351E5D-DEA7-4C64-9B7E-B5DE1BD79A4A}" type="presOf" srcId="{0861C690-3F6C-4183-9E4A-EAE7A91CEE71}" destId="{7D7759C8-F61F-41F9-9903-DE9AD1AD9070}"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0ED18E83-8B7B-414C-BDF7-64D8F0D5771F}" srcId="{0861C690-3F6C-4183-9E4A-EAE7A91CEE71}" destId="{13A7F6C0-75F0-4D29-8B64-64ECD5E7AB02}" srcOrd="3" destOrd="0" parTransId="{6C12BD19-9DF4-49C2-A570-8355ECF39180}" sibTransId="{206BE26B-0281-477B-8DDE-390361A2CFA3}"/>
    <dgm:cxn modelId="{D7318701-E0B1-471F-84A2-2FBE18739604}" type="presOf" srcId="{13A7F6C0-75F0-4D29-8B64-64ECD5E7AB02}" destId="{9E18A122-0ECA-4A42-A971-89DF48F6FE1B}"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2926FFE6-54CB-484F-BE08-D2F76C320EA7}" type="presOf" srcId="{46261DA7-B5E5-4538-9A1D-2D830D1A7367}" destId="{54CFA4EE-E04E-4215-8F09-21618A7449C4}"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CA9C5046-15A7-48E2-8447-B1973FE86B43}" type="presOf" srcId="{D0EC1D43-B54D-43B9-86CB-E8F6112554C1}" destId="{ADA18083-85B5-48DC-BE71-5A78FE501EAA}" srcOrd="0" destOrd="0" presId="urn:microsoft.com/office/officeart/2005/8/layout/hProcess9"/>
    <dgm:cxn modelId="{98C3C58A-B8AF-42FE-8FE5-4D8C9733FABD}" srcId="{0861C690-3F6C-4183-9E4A-EAE7A91CEE71}" destId="{3A1C9CB2-0247-4F2C-95D5-7F8D276E8413}" srcOrd="4" destOrd="0" parTransId="{10EB6788-8F1E-4343-95A7-6582FB366FF2}" sibTransId="{DA53E5BF-39C0-448A-9628-32F901F9770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t>
        <a:bodyPr/>
        <a:lstStyle/>
        <a:p>
          <a:endParaRPr kumimoji="1" lang="ja-JP" altLang="en-US"/>
        </a:p>
      </dgm:t>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t>
        <a:bodyPr/>
        <a:lstStyle/>
        <a:p>
          <a:endParaRPr kumimoji="1" lang="ja-JP" altLang="en-US"/>
        </a:p>
      </dgm:t>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t>
        <a:bodyPr/>
        <a:lstStyle/>
        <a:p>
          <a:endParaRPr kumimoji="1" lang="ja-JP" altLang="en-US"/>
        </a:p>
      </dgm:t>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t>
        <a:bodyPr/>
        <a:lstStyle/>
        <a:p>
          <a:endParaRPr kumimoji="1" lang="ja-JP" altLang="en-US"/>
        </a:p>
      </dgm:t>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t>
        <a:bodyPr/>
        <a:lstStyle/>
        <a:p>
          <a:endParaRPr kumimoji="1" lang="ja-JP" altLang="en-US"/>
        </a:p>
      </dgm:t>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t>
        <a:bodyPr/>
        <a:lstStyle/>
        <a:p>
          <a:endParaRPr kumimoji="1" lang="ja-JP" altLang="en-US"/>
        </a:p>
      </dgm:t>
    </dgm:pt>
  </dgm:ptLst>
  <dgm:cxnLst>
    <dgm:cxn modelId="{24351E5D-DEA7-4C64-9B7E-B5DE1BD79A4A}" type="presOf" srcId="{0861C690-3F6C-4183-9E4A-EAE7A91CEE71}" destId="{7D7759C8-F61F-41F9-9903-DE9AD1AD9070}"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0ED18E83-8B7B-414C-BDF7-64D8F0D5771F}" srcId="{0861C690-3F6C-4183-9E4A-EAE7A91CEE71}" destId="{13A7F6C0-75F0-4D29-8B64-64ECD5E7AB02}" srcOrd="3" destOrd="0" parTransId="{6C12BD19-9DF4-49C2-A570-8355ECF39180}" sibTransId="{206BE26B-0281-477B-8DDE-390361A2CFA3}"/>
    <dgm:cxn modelId="{D7318701-E0B1-471F-84A2-2FBE18739604}" type="presOf" srcId="{13A7F6C0-75F0-4D29-8B64-64ECD5E7AB02}" destId="{9E18A122-0ECA-4A42-A971-89DF48F6FE1B}"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2926FFE6-54CB-484F-BE08-D2F76C320EA7}" type="presOf" srcId="{46261DA7-B5E5-4538-9A1D-2D830D1A7367}" destId="{54CFA4EE-E04E-4215-8F09-21618A7449C4}"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CA9C5046-15A7-48E2-8447-B1973FE86B43}" type="presOf" srcId="{D0EC1D43-B54D-43B9-86CB-E8F6112554C1}" destId="{ADA18083-85B5-48DC-BE71-5A78FE501EAA}" srcOrd="0" destOrd="0" presId="urn:microsoft.com/office/officeart/2005/8/layout/hProcess9"/>
    <dgm:cxn modelId="{98C3C58A-B8AF-42FE-8FE5-4D8C9733FABD}" srcId="{0861C690-3F6C-4183-9E4A-EAE7A91CEE71}" destId="{3A1C9CB2-0247-4F2C-95D5-7F8D276E8413}" srcOrd="4" destOrd="0" parTransId="{10EB6788-8F1E-4343-95A7-6582FB366FF2}" sibTransId="{DA53E5BF-39C0-448A-9628-32F901F9770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788669" y="0"/>
          <a:ext cx="8938260" cy="275616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3080"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UD デジタル 教科書体 NK-R" panose="02020400000000000000" pitchFamily="18" charset="-128"/>
              <a:ea typeface="UD デジタル 教科書体 NK-R" panose="02020400000000000000" pitchFamily="18" charset="-128"/>
            </a:rPr>
            <a:t>アセスメント①就労相談</a:t>
          </a:r>
        </a:p>
      </dsp:txBody>
      <dsp:txXfrm>
        <a:off x="56898" y="880667"/>
        <a:ext cx="1746970" cy="994829"/>
      </dsp:txXfrm>
    </dsp:sp>
    <dsp:sp modelId="{54CFA4EE-E04E-4215-8F09-21618A7449C4}">
      <dsp:nvSpPr>
        <dsp:cNvPr id="0" name=""/>
        <dsp:cNvSpPr/>
      </dsp:nvSpPr>
      <dsp:spPr>
        <a:xfrm>
          <a:off x="2166788"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UD デジタル 教科書体 NK-R" panose="02020400000000000000" pitchFamily="18" charset="-128"/>
              <a:ea typeface="UD デジタル 教科書体 NK-R" panose="02020400000000000000" pitchFamily="18" charset="-128"/>
            </a:rPr>
            <a:t>アセスメント②職業準備支援</a:t>
          </a:r>
        </a:p>
      </dsp:txBody>
      <dsp:txXfrm>
        <a:off x="2220606" y="880667"/>
        <a:ext cx="1746970" cy="994829"/>
      </dsp:txXfrm>
    </dsp:sp>
    <dsp:sp modelId="{F1F2899A-ABDA-4B14-80C3-521A4CCA635C}">
      <dsp:nvSpPr>
        <dsp:cNvPr id="0" name=""/>
        <dsp:cNvSpPr/>
      </dsp:nvSpPr>
      <dsp:spPr>
        <a:xfrm>
          <a:off x="4330496"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UD デジタル 教科書体 NK-R" panose="02020400000000000000" pitchFamily="18" charset="-128"/>
              <a:ea typeface="UD デジタル 教科書体 NK-R" panose="02020400000000000000" pitchFamily="18" charset="-128"/>
            </a:rPr>
            <a:t>職業紹介</a:t>
          </a:r>
          <a:endParaRPr kumimoji="1" lang="en-US" altLang="ja-JP" sz="2000" kern="1200" dirty="0">
            <a:latin typeface="UD デジタル 教科書体 NK-R" panose="02020400000000000000" pitchFamily="18" charset="-128"/>
            <a:ea typeface="UD デジタル 教科書体 NK-R" panose="02020400000000000000" pitchFamily="18" charset="-128"/>
          </a:endParaRPr>
        </a:p>
        <a:p>
          <a:pPr lvl="0" algn="ctr" defTabSz="889000">
            <a:lnSpc>
              <a:spcPct val="90000"/>
            </a:lnSpc>
            <a:spcBef>
              <a:spcPct val="0"/>
            </a:spcBef>
            <a:spcAft>
              <a:spcPct val="35000"/>
            </a:spcAft>
          </a:pPr>
          <a:r>
            <a:rPr kumimoji="1" lang="ja-JP" altLang="en-US" sz="2000" kern="1200" dirty="0">
              <a:latin typeface="UD デジタル 教科書体 NK-R" panose="02020400000000000000" pitchFamily="18" charset="-128"/>
              <a:ea typeface="UD デジタル 教科書体 NK-R" panose="02020400000000000000" pitchFamily="18" charset="-128"/>
            </a:rPr>
            <a:t>マッチング</a:t>
          </a:r>
        </a:p>
      </dsp:txBody>
      <dsp:txXfrm>
        <a:off x="4384314" y="880667"/>
        <a:ext cx="1746970" cy="994829"/>
      </dsp:txXfrm>
    </dsp:sp>
    <dsp:sp modelId="{9E18A122-0ECA-4A42-A971-89DF48F6FE1B}">
      <dsp:nvSpPr>
        <dsp:cNvPr id="0" name=""/>
        <dsp:cNvSpPr/>
      </dsp:nvSpPr>
      <dsp:spPr>
        <a:xfrm>
          <a:off x="6494204"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UD デジタル 教科書体 NK-R" panose="02020400000000000000" pitchFamily="18" charset="-128"/>
              <a:ea typeface="UD デジタル 教科書体 NK-R" panose="02020400000000000000" pitchFamily="18" charset="-128"/>
            </a:rPr>
            <a:t>職場適応支援</a:t>
          </a:r>
          <a:r>
            <a:rPr kumimoji="1" lang="ja-JP" altLang="en-US" sz="1400" kern="1200" spc="0" dirty="0">
              <a:latin typeface="UD デジタル 教科書体 NK-R" panose="02020400000000000000" pitchFamily="18" charset="-128"/>
              <a:ea typeface="UD デジタル 教科書体 NK-R" panose="02020400000000000000" pitchFamily="18" charset="-128"/>
            </a:rPr>
            <a:t>（ジョブコーチ支援）</a:t>
          </a:r>
        </a:p>
      </dsp:txBody>
      <dsp:txXfrm>
        <a:off x="6548022" y="880667"/>
        <a:ext cx="1746970" cy="994829"/>
      </dsp:txXfrm>
    </dsp:sp>
    <dsp:sp modelId="{B6F1E923-D873-4B43-9247-A72B973FDB70}">
      <dsp:nvSpPr>
        <dsp:cNvPr id="0" name=""/>
        <dsp:cNvSpPr/>
      </dsp:nvSpPr>
      <dsp:spPr>
        <a:xfrm>
          <a:off x="8657912"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UD デジタル 教科書体 NK-R" panose="02020400000000000000" pitchFamily="18" charset="-128"/>
              <a:ea typeface="UD デジタル 教科書体 NK-R" panose="02020400000000000000" pitchFamily="18" charset="-128"/>
            </a:rPr>
            <a:t>職場定着支援</a:t>
          </a:r>
        </a:p>
      </dsp:txBody>
      <dsp:txXfrm>
        <a:off x="8711730" y="880667"/>
        <a:ext cx="1746970" cy="9948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63F66-3A82-4FDE-A2D7-1C975BE65B53}">
      <dsp:nvSpPr>
        <dsp:cNvPr id="0" name=""/>
        <dsp:cNvSpPr/>
      </dsp:nvSpPr>
      <dsp:spPr>
        <a:xfrm>
          <a:off x="0" y="110541"/>
          <a:ext cx="6438256" cy="1096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9680" tIns="124968" rIns="49968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rPr>
            <a:t>テストやワークサンプル等による基礎情報の収集</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rPr>
            <a:t>簡易に全般的な作業能力を評価することができ、それが数値で表されるので、標準からのズレ、自分の得意・不得意を認識しやすい。しかし、あくまでテスト上の数値であるので、施設内作業での行動観察、実習での行動観察などと組み合せて評価することが大切。</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dsp:txBody>
      <dsp:txXfrm>
        <a:off x="0" y="110541"/>
        <a:ext cx="6438256" cy="1096200"/>
      </dsp:txXfrm>
    </dsp:sp>
    <dsp:sp modelId="{2F029B24-F20B-4D61-B9C0-2A787D862083}">
      <dsp:nvSpPr>
        <dsp:cNvPr id="0" name=""/>
        <dsp:cNvSpPr/>
      </dsp:nvSpPr>
      <dsp:spPr>
        <a:xfrm>
          <a:off x="321912" y="21981"/>
          <a:ext cx="4506779" cy="177120"/>
        </a:xfrm>
        <a:prstGeom prst="roundRect">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346" tIns="0" rIns="170346" bIns="0" numCol="1" spcCol="1270" anchor="ctr" anchorCtr="0">
          <a:noAutofit/>
        </a:bodyPr>
        <a:lstStyle/>
        <a:p>
          <a:pPr lvl="0" algn="l" defTabSz="488950">
            <a:lnSpc>
              <a:spcPct val="90000"/>
            </a:lnSpc>
            <a:spcBef>
              <a:spcPct val="0"/>
            </a:spcBef>
            <a:spcAft>
              <a:spcPct val="35000"/>
            </a:spcAft>
          </a:pPr>
          <a:r>
            <a:rPr kumimoji="1" lang="ja-JP" altLang="en-US" sz="1100" b="0" kern="1200" dirty="0">
              <a:latin typeface="UD デジタル 教科書体 NK-R" panose="02020400000000000000" pitchFamily="18" charset="-128"/>
              <a:ea typeface="UD デジタル 教科書体 NK-R" panose="02020400000000000000" pitchFamily="18" charset="-128"/>
            </a:rPr>
            <a:t>＜行動観察ツールの活用＞</a:t>
          </a:r>
        </a:p>
      </dsp:txBody>
      <dsp:txXfrm>
        <a:off x="330558" y="30627"/>
        <a:ext cx="4489487" cy="159828"/>
      </dsp:txXfrm>
    </dsp:sp>
    <dsp:sp modelId="{C8B86308-F178-47C9-B651-3FA915CE0767}">
      <dsp:nvSpPr>
        <dsp:cNvPr id="0" name=""/>
        <dsp:cNvSpPr/>
      </dsp:nvSpPr>
      <dsp:spPr>
        <a:xfrm>
          <a:off x="0" y="1327701"/>
          <a:ext cx="6438256" cy="1323000"/>
        </a:xfrm>
        <a:prstGeom prst="rect">
          <a:avLst/>
        </a:prstGeom>
        <a:solidFill>
          <a:schemeClr val="lt1">
            <a:alpha val="90000"/>
            <a:hueOff val="0"/>
            <a:satOff val="0"/>
            <a:lumOff val="0"/>
            <a:alphaOff val="0"/>
          </a:schemeClr>
        </a:solidFill>
        <a:ln w="9525" cap="flat" cmpd="sng" algn="ctr">
          <a:solidFill>
            <a:schemeClr val="accent3">
              <a:hueOff val="-533684"/>
              <a:satOff val="2869"/>
              <a:lumOff val="3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9680" tIns="124968" rIns="49968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rPr>
            <a:t>作業性、生活習慣、社会性の基礎的アセスメント</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latin typeface="UD デジタル 教科書体 NK-R" panose="02020400000000000000" pitchFamily="18" charset="-128"/>
              <a:ea typeface="UD デジタル 教科書体 NK-R" panose="02020400000000000000" pitchFamily="18" charset="-128"/>
            </a:rPr>
            <a:t>保護的環境下で基本的な作業能力・コミュニケーション能力・社会性などの評価ができるのと同時に、安全・安心な環境であるが故、意図的に刺激や要求水準を変化させることができる。</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latin typeface="UD デジタル 教科書体 NK-R" panose="02020400000000000000" pitchFamily="18" charset="-128"/>
              <a:ea typeface="UD デジタル 教科書体 NK-R" panose="02020400000000000000" pitchFamily="18" charset="-128"/>
            </a:rPr>
            <a:t>要素を分析的にアセスメントし訓練していくタイプと、模擬的な職場環境を経験させることを通して見ていくタイプとに分けられる。</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dsp:txBody>
      <dsp:txXfrm>
        <a:off x="0" y="1327701"/>
        <a:ext cx="6438256" cy="1323000"/>
      </dsp:txXfrm>
    </dsp:sp>
    <dsp:sp modelId="{9D69B86F-5B1E-4EF3-9538-ADAB59B333EB}">
      <dsp:nvSpPr>
        <dsp:cNvPr id="0" name=""/>
        <dsp:cNvSpPr/>
      </dsp:nvSpPr>
      <dsp:spPr>
        <a:xfrm>
          <a:off x="321912" y="1239141"/>
          <a:ext cx="4506779" cy="177120"/>
        </a:xfrm>
        <a:prstGeom prst="roundRect">
          <a:avLst/>
        </a:prstGeom>
        <a:gradFill rotWithShape="0">
          <a:gsLst>
            <a:gs pos="0">
              <a:schemeClr val="accent3">
                <a:hueOff val="-533684"/>
                <a:satOff val="2869"/>
                <a:lumOff val="3235"/>
                <a:alphaOff val="0"/>
                <a:tint val="83000"/>
                <a:shade val="100000"/>
                <a:satMod val="100000"/>
              </a:schemeClr>
            </a:gs>
            <a:gs pos="100000">
              <a:schemeClr val="accent3">
                <a:hueOff val="-533684"/>
                <a:satOff val="2869"/>
                <a:lumOff val="3235"/>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346" tIns="0" rIns="170346" bIns="0" numCol="1" spcCol="1270" anchor="ctr" anchorCtr="0">
          <a:noAutofit/>
        </a:bodyPr>
        <a:lstStyle/>
        <a:p>
          <a:pPr lvl="0" algn="l" defTabSz="488950">
            <a:lnSpc>
              <a:spcPct val="90000"/>
            </a:lnSpc>
            <a:spcBef>
              <a:spcPct val="0"/>
            </a:spcBef>
            <a:spcAft>
              <a:spcPct val="35000"/>
            </a:spcAft>
          </a:pPr>
          <a:r>
            <a:rPr kumimoji="1" lang="ja-JP" altLang="en-US" sz="1100" b="0" kern="1200" dirty="0">
              <a:latin typeface="UD デジタル 教科書体 NK-R" panose="02020400000000000000" pitchFamily="18" charset="-128"/>
              <a:ea typeface="UD デジタル 教科書体 NK-R" panose="02020400000000000000" pitchFamily="18" charset="-128"/>
            </a:rPr>
            <a:t>＜訓練施設内での作業活動＞</a:t>
          </a:r>
        </a:p>
      </dsp:txBody>
      <dsp:txXfrm>
        <a:off x="330558" y="1247787"/>
        <a:ext cx="4489487" cy="159828"/>
      </dsp:txXfrm>
    </dsp:sp>
    <dsp:sp modelId="{6B69432E-6E5E-4249-A3A9-2B0DCDA0315A}">
      <dsp:nvSpPr>
        <dsp:cNvPr id="0" name=""/>
        <dsp:cNvSpPr/>
      </dsp:nvSpPr>
      <dsp:spPr>
        <a:xfrm>
          <a:off x="0" y="2771662"/>
          <a:ext cx="6438256" cy="1285200"/>
        </a:xfrm>
        <a:prstGeom prst="rect">
          <a:avLst/>
        </a:prstGeom>
        <a:solidFill>
          <a:schemeClr val="lt1">
            <a:alpha val="90000"/>
            <a:hueOff val="0"/>
            <a:satOff val="0"/>
            <a:lumOff val="0"/>
            <a:alphaOff val="0"/>
          </a:schemeClr>
        </a:solidFill>
        <a:ln w="9525" cap="flat" cmpd="sng" algn="ctr">
          <a:solidFill>
            <a:schemeClr val="accent3">
              <a:hueOff val="-1067368"/>
              <a:satOff val="5739"/>
              <a:lumOff val="64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9680" tIns="124968" rIns="49968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rPr>
            <a:t>実際の職場環境への適応能力のアセスメント</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latin typeface="UD デジタル 教科書体 NK-R" panose="02020400000000000000" pitchFamily="18" charset="-128"/>
              <a:ea typeface="UD デジタル 教科書体 NK-R" panose="02020400000000000000" pitchFamily="18" charset="-128"/>
            </a:rPr>
            <a:t>実際の職場でしか体験できない環境、刺激、要求水準、緊張感の中での様子がアセスメントできる。（より詳細で実際的な情報を得られる）その職場（職種）とご本人に有効な支援方法を確認できる。体験実習を通して、障害のある人自身が働くイメージを形成すること、就職に向けて自信をもつこと、就職に向けて意欲の強化を図ることなどの目的も含めて行う。</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dsp:txBody>
      <dsp:txXfrm>
        <a:off x="0" y="2771662"/>
        <a:ext cx="6438256" cy="1285200"/>
      </dsp:txXfrm>
    </dsp:sp>
    <dsp:sp modelId="{59A17F21-C6D5-4E57-98E4-DC645803A82F}">
      <dsp:nvSpPr>
        <dsp:cNvPr id="0" name=""/>
        <dsp:cNvSpPr/>
      </dsp:nvSpPr>
      <dsp:spPr>
        <a:xfrm>
          <a:off x="321912" y="2683102"/>
          <a:ext cx="4506779" cy="177120"/>
        </a:xfrm>
        <a:prstGeom prst="roundRect">
          <a:avLst/>
        </a:prstGeom>
        <a:gradFill rotWithShape="0">
          <a:gsLst>
            <a:gs pos="0">
              <a:schemeClr val="accent3">
                <a:hueOff val="-1067368"/>
                <a:satOff val="5739"/>
                <a:lumOff val="6471"/>
                <a:alphaOff val="0"/>
                <a:tint val="83000"/>
                <a:shade val="100000"/>
                <a:satMod val="100000"/>
              </a:schemeClr>
            </a:gs>
            <a:gs pos="100000">
              <a:schemeClr val="accent3">
                <a:hueOff val="-1067368"/>
                <a:satOff val="5739"/>
                <a:lumOff val="6471"/>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346" tIns="0" rIns="170346" bIns="0" numCol="1" spcCol="1270" anchor="ctr" anchorCtr="0">
          <a:noAutofit/>
        </a:bodyPr>
        <a:lstStyle/>
        <a:p>
          <a:pPr lvl="0" algn="l" defTabSz="488950">
            <a:lnSpc>
              <a:spcPct val="90000"/>
            </a:lnSpc>
            <a:spcBef>
              <a:spcPct val="0"/>
            </a:spcBef>
            <a:spcAft>
              <a:spcPct val="35000"/>
            </a:spcAft>
          </a:pPr>
          <a:r>
            <a:rPr kumimoji="1" lang="ja-JP" altLang="en-US" sz="1100" b="0" kern="1200" dirty="0">
              <a:latin typeface="UD デジタル 教科書体 NK-R" panose="02020400000000000000" pitchFamily="18" charset="-128"/>
              <a:ea typeface="UD デジタル 教科書体 NK-R" panose="02020400000000000000" pitchFamily="18" charset="-128"/>
            </a:rPr>
            <a:t>＜企業内での作業実習＞</a:t>
          </a:r>
        </a:p>
      </dsp:txBody>
      <dsp:txXfrm>
        <a:off x="330558" y="2691748"/>
        <a:ext cx="4489487" cy="1598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2B21F-D628-4D9A-BB8B-C253D34C6E85}">
      <dsp:nvSpPr>
        <dsp:cNvPr id="0" name=""/>
        <dsp:cNvSpPr/>
      </dsp:nvSpPr>
      <dsp:spPr>
        <a:xfrm>
          <a:off x="1412419" y="2758002"/>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0D00696-B5C1-4071-B004-0C5A24424629}">
      <dsp:nvSpPr>
        <dsp:cNvPr id="0" name=""/>
        <dsp:cNvSpPr/>
      </dsp:nvSpPr>
      <dsp:spPr>
        <a:xfrm>
          <a:off x="1262138" y="2826527"/>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1F09EA0-BE06-476A-B509-A305EB703A9A}">
      <dsp:nvSpPr>
        <dsp:cNvPr id="0" name=""/>
        <dsp:cNvSpPr/>
      </dsp:nvSpPr>
      <dsp:spPr>
        <a:xfrm>
          <a:off x="1107413" y="2882941"/>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4687445-5945-4620-892E-974E48FCD33A}">
      <dsp:nvSpPr>
        <dsp:cNvPr id="0" name=""/>
        <dsp:cNvSpPr/>
      </dsp:nvSpPr>
      <dsp:spPr>
        <a:xfrm>
          <a:off x="948244" y="2926925"/>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95B33C7-1A65-417B-BB6B-FCCB1A0C59EB}">
      <dsp:nvSpPr>
        <dsp:cNvPr id="0" name=""/>
        <dsp:cNvSpPr/>
      </dsp:nvSpPr>
      <dsp:spPr>
        <a:xfrm>
          <a:off x="2114942" y="2185576"/>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A200923-C986-41C4-9D69-8F4D82EE2766}">
      <dsp:nvSpPr>
        <dsp:cNvPr id="0" name=""/>
        <dsp:cNvSpPr/>
      </dsp:nvSpPr>
      <dsp:spPr>
        <a:xfrm>
          <a:off x="2515692" y="1345741"/>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075F1AD-7C57-4410-B913-64E3733DFCDC}">
      <dsp:nvSpPr>
        <dsp:cNvPr id="0" name=""/>
        <dsp:cNvSpPr/>
      </dsp:nvSpPr>
      <dsp:spPr>
        <a:xfrm>
          <a:off x="2407425" y="297780"/>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78A1144-30D4-49F5-93C8-AB66B58BC638}">
      <dsp:nvSpPr>
        <dsp:cNvPr id="0" name=""/>
        <dsp:cNvSpPr/>
      </dsp:nvSpPr>
      <dsp:spPr>
        <a:xfrm>
          <a:off x="2503572" y="229573"/>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E16410A-1DAC-4B7C-879E-653A89CA759B}">
      <dsp:nvSpPr>
        <dsp:cNvPr id="0" name=""/>
        <dsp:cNvSpPr/>
      </dsp:nvSpPr>
      <dsp:spPr>
        <a:xfrm>
          <a:off x="2599720" y="161367"/>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C6CBF94-7766-4D10-9990-2DD5D74AD055}">
      <dsp:nvSpPr>
        <dsp:cNvPr id="0" name=""/>
        <dsp:cNvSpPr/>
      </dsp:nvSpPr>
      <dsp:spPr>
        <a:xfrm>
          <a:off x="2695867" y="229573"/>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D2ADA53-5DF5-44F4-84DE-D65816184CF0}">
      <dsp:nvSpPr>
        <dsp:cNvPr id="0" name=""/>
        <dsp:cNvSpPr/>
      </dsp:nvSpPr>
      <dsp:spPr>
        <a:xfrm>
          <a:off x="2792419" y="297780"/>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46F6ACD-F165-436B-AA0D-964BCBD81383}">
      <dsp:nvSpPr>
        <dsp:cNvPr id="0" name=""/>
        <dsp:cNvSpPr/>
      </dsp:nvSpPr>
      <dsp:spPr>
        <a:xfrm>
          <a:off x="2599720" y="305429"/>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E9B0061-4535-4996-A7DA-926B6DDA84D3}">
      <dsp:nvSpPr>
        <dsp:cNvPr id="0" name=""/>
        <dsp:cNvSpPr/>
      </dsp:nvSpPr>
      <dsp:spPr>
        <a:xfrm>
          <a:off x="2599720" y="449492"/>
          <a:ext cx="67464" cy="67464"/>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dk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F7A30F2-624B-4C20-9465-76888C5AB448}">
      <dsp:nvSpPr>
        <dsp:cNvPr id="0" name=""/>
        <dsp:cNvSpPr/>
      </dsp:nvSpPr>
      <dsp:spPr>
        <a:xfrm>
          <a:off x="563452" y="3062330"/>
          <a:ext cx="1452312" cy="389479"/>
        </a:xfrm>
        <a:prstGeom prst="roundRect">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7406" tIns="76200" rIns="76200" bIns="76200" numCol="1" spcCol="1270" anchor="ctr" anchorCtr="0">
          <a:noAutofit/>
        </a:bodyPr>
        <a:lstStyle/>
        <a:p>
          <a:pPr lvl="0" algn="l" defTabSz="889000">
            <a:lnSpc>
              <a:spcPct val="90000"/>
            </a:lnSpc>
            <a:spcBef>
              <a:spcPct val="0"/>
            </a:spcBef>
            <a:spcAft>
              <a:spcPct val="35000"/>
            </a:spcAft>
          </a:pPr>
          <a:r>
            <a:rPr kumimoji="1" lang="ja-JP" altLang="en-US" sz="2000" b="0" kern="1200">
              <a:latin typeface="UD デジタル 教科書体 NK-R" panose="02020400000000000000" pitchFamily="18" charset="-128"/>
              <a:ea typeface="UD デジタル 教科書体 NK-R" panose="02020400000000000000" pitchFamily="18" charset="-128"/>
            </a:rPr>
            <a:t>観察</a:t>
          </a:r>
          <a:endParaRPr kumimoji="1" lang="ja-JP" altLang="en-US" sz="2000" b="0" kern="1200" dirty="0">
            <a:latin typeface="UD デジタル 教科書体 NK-R" panose="02020400000000000000" pitchFamily="18" charset="-128"/>
            <a:ea typeface="UD デジタル 教科書体 NK-R" panose="02020400000000000000" pitchFamily="18" charset="-128"/>
          </a:endParaRPr>
        </a:p>
      </dsp:txBody>
      <dsp:txXfrm>
        <a:off x="582465" y="3081343"/>
        <a:ext cx="1414286" cy="351453"/>
      </dsp:txXfrm>
    </dsp:sp>
    <dsp:sp modelId="{03DA8B16-397C-4296-972F-9439BDEE7908}">
      <dsp:nvSpPr>
        <dsp:cNvPr id="0" name=""/>
        <dsp:cNvSpPr/>
      </dsp:nvSpPr>
      <dsp:spPr>
        <a:xfrm>
          <a:off x="160885" y="2680341"/>
          <a:ext cx="673436" cy="673461"/>
        </a:xfrm>
        <a:prstGeom prst="ellipse">
          <a:avLst/>
        </a:prstGeom>
        <a:solidFill>
          <a:schemeClr val="dk1">
            <a:tint val="40000"/>
            <a:hueOff val="0"/>
            <a:satOff val="0"/>
            <a:lumOff val="0"/>
            <a:alphaOff val="0"/>
          </a:schemeClr>
        </a:solid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382FA13-8DB6-401D-B6BF-0426A03D6CA6}">
      <dsp:nvSpPr>
        <dsp:cNvPr id="0" name=""/>
        <dsp:cNvSpPr/>
      </dsp:nvSpPr>
      <dsp:spPr>
        <a:xfrm>
          <a:off x="1867100" y="2592214"/>
          <a:ext cx="1452312" cy="389479"/>
        </a:xfrm>
        <a:prstGeom prst="roundRect">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7406" tIns="76200" rIns="76200" bIns="76200" numCol="1" spcCol="1270" anchor="ctr" anchorCtr="0">
          <a:noAutofit/>
        </a:bodyPr>
        <a:lstStyle/>
        <a:p>
          <a:pPr lvl="0" algn="l" defTabSz="889000">
            <a:lnSpc>
              <a:spcPct val="90000"/>
            </a:lnSpc>
            <a:spcBef>
              <a:spcPct val="0"/>
            </a:spcBef>
            <a:spcAft>
              <a:spcPct val="35000"/>
            </a:spcAft>
          </a:pPr>
          <a:r>
            <a:rPr kumimoji="1" lang="ja-JP" altLang="en-US" sz="2000" b="0" kern="1200" dirty="0">
              <a:latin typeface="UD デジタル 教科書体 NK-R" panose="02020400000000000000" pitchFamily="18" charset="-128"/>
              <a:ea typeface="UD デジタル 教科書体 NK-R" panose="02020400000000000000" pitchFamily="18" charset="-128"/>
            </a:rPr>
            <a:t>解釈</a:t>
          </a:r>
        </a:p>
      </dsp:txBody>
      <dsp:txXfrm>
        <a:off x="1886113" y="2611227"/>
        <a:ext cx="1414286" cy="351453"/>
      </dsp:txXfrm>
    </dsp:sp>
    <dsp:sp modelId="{3403E754-0037-4DAA-BEF7-3C41883A0ECE}">
      <dsp:nvSpPr>
        <dsp:cNvPr id="0" name=""/>
        <dsp:cNvSpPr/>
      </dsp:nvSpPr>
      <dsp:spPr>
        <a:xfrm>
          <a:off x="1464532" y="2210224"/>
          <a:ext cx="673436" cy="673461"/>
        </a:xfrm>
        <a:prstGeom prst="ellipse">
          <a:avLst/>
        </a:prstGeom>
        <a:solidFill>
          <a:schemeClr val="dk1">
            <a:tint val="40000"/>
            <a:hueOff val="0"/>
            <a:satOff val="0"/>
            <a:lumOff val="0"/>
            <a:alphaOff val="0"/>
          </a:schemeClr>
        </a:solid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F551247-5144-465F-A101-E25AD2D1F0F3}">
      <dsp:nvSpPr>
        <dsp:cNvPr id="0" name=""/>
        <dsp:cNvSpPr/>
      </dsp:nvSpPr>
      <dsp:spPr>
        <a:xfrm>
          <a:off x="2422170" y="1850864"/>
          <a:ext cx="1452312" cy="389479"/>
        </a:xfrm>
        <a:prstGeom prst="roundRect">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7406" tIns="76200" rIns="76200" bIns="76200" numCol="1" spcCol="1270" anchor="ctr" anchorCtr="0">
          <a:noAutofit/>
        </a:bodyPr>
        <a:lstStyle/>
        <a:p>
          <a:pPr lvl="0" algn="l" defTabSz="889000">
            <a:lnSpc>
              <a:spcPct val="90000"/>
            </a:lnSpc>
            <a:spcBef>
              <a:spcPct val="0"/>
            </a:spcBef>
            <a:spcAft>
              <a:spcPct val="35000"/>
            </a:spcAft>
          </a:pPr>
          <a:r>
            <a:rPr kumimoji="1" lang="ja-JP" altLang="en-US" sz="2000" b="0" kern="1200" dirty="0">
              <a:latin typeface="UD デジタル 教科書体 NK-R" panose="02020400000000000000" pitchFamily="18" charset="-128"/>
              <a:ea typeface="UD デジタル 教科書体 NK-R" panose="02020400000000000000" pitchFamily="18" charset="-128"/>
            </a:rPr>
            <a:t>把握</a:t>
          </a:r>
        </a:p>
      </dsp:txBody>
      <dsp:txXfrm>
        <a:off x="2441183" y="1869877"/>
        <a:ext cx="1414286" cy="351453"/>
      </dsp:txXfrm>
    </dsp:sp>
    <dsp:sp modelId="{F289565E-B07A-45E2-8149-B1FBB94D3969}">
      <dsp:nvSpPr>
        <dsp:cNvPr id="0" name=""/>
        <dsp:cNvSpPr/>
      </dsp:nvSpPr>
      <dsp:spPr>
        <a:xfrm>
          <a:off x="2019603" y="1468875"/>
          <a:ext cx="673436" cy="673461"/>
        </a:xfrm>
        <a:prstGeom prst="ellipse">
          <a:avLst/>
        </a:prstGeom>
        <a:solidFill>
          <a:schemeClr val="dk1">
            <a:tint val="40000"/>
            <a:hueOff val="0"/>
            <a:satOff val="0"/>
            <a:lumOff val="0"/>
            <a:alphaOff val="0"/>
          </a:schemeClr>
        </a:solid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48D758C-8A01-4498-B3F2-3068699875BF}">
      <dsp:nvSpPr>
        <dsp:cNvPr id="0" name=""/>
        <dsp:cNvSpPr/>
      </dsp:nvSpPr>
      <dsp:spPr>
        <a:xfrm>
          <a:off x="2665771" y="967683"/>
          <a:ext cx="1343979" cy="389479"/>
        </a:xfrm>
        <a:prstGeom prst="roundRect">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7406" tIns="76200" rIns="76200" bIns="76200" numCol="1" spcCol="1270" anchor="ctr" anchorCtr="0">
          <a:noAutofit/>
        </a:bodyPr>
        <a:lstStyle/>
        <a:p>
          <a:pPr lvl="0" algn="l" defTabSz="889000">
            <a:lnSpc>
              <a:spcPct val="90000"/>
            </a:lnSpc>
            <a:spcBef>
              <a:spcPct val="0"/>
            </a:spcBef>
            <a:spcAft>
              <a:spcPct val="35000"/>
            </a:spcAft>
          </a:pPr>
          <a:r>
            <a:rPr kumimoji="1" lang="ja-JP" altLang="en-US" sz="2000" b="0" kern="1200" dirty="0">
              <a:latin typeface="UD デジタル 教科書体 NK-R" panose="02020400000000000000" pitchFamily="18" charset="-128"/>
              <a:ea typeface="UD デジタル 教科書体 NK-R" panose="02020400000000000000" pitchFamily="18" charset="-128"/>
            </a:rPr>
            <a:t>導出</a:t>
          </a:r>
        </a:p>
      </dsp:txBody>
      <dsp:txXfrm>
        <a:off x="2684784" y="986696"/>
        <a:ext cx="1305953" cy="351453"/>
      </dsp:txXfrm>
    </dsp:sp>
    <dsp:sp modelId="{59A30434-4D63-4D0E-B1EC-8000F0D67617}">
      <dsp:nvSpPr>
        <dsp:cNvPr id="0" name=""/>
        <dsp:cNvSpPr/>
      </dsp:nvSpPr>
      <dsp:spPr>
        <a:xfrm>
          <a:off x="2263203" y="585694"/>
          <a:ext cx="673436" cy="673461"/>
        </a:xfrm>
        <a:prstGeom prst="ellipse">
          <a:avLst/>
        </a:prstGeom>
        <a:solidFill>
          <a:schemeClr val="dk1">
            <a:tint val="40000"/>
            <a:hueOff val="0"/>
            <a:satOff val="0"/>
            <a:lumOff val="0"/>
            <a:alphaOff val="0"/>
          </a:schemeClr>
        </a:solid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kern="1200" dirty="0">
            <a:solidFill>
              <a:schemeClr val="tx1"/>
            </a:solidFill>
            <a:latin typeface="UD デジタル 教科書体 NK-R" panose="02020400000000000000" pitchFamily="18" charset="-128"/>
            <a:ea typeface="UD デジタル 教科書体 NK-R" panose="02020400000000000000" pitchFamily="18" charset="-128"/>
          </a:endParaRPr>
        </a:p>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kern="1200" dirty="0">
            <a:solidFill>
              <a:srgbClr val="FF0000"/>
            </a:solidFill>
            <a:latin typeface="UD デジタル 教科書体 NK-R" panose="02020400000000000000" pitchFamily="18" charset="-128"/>
            <a:ea typeface="UD デジタル 教科書体 NK-R" panose="02020400000000000000" pitchFamily="18" charset="-128"/>
          </a:endParaRPr>
        </a:p>
        <a:p>
          <a:pPr lvl="0" algn="ctr" defTabSz="355600">
            <a:lnSpc>
              <a:spcPct val="90000"/>
            </a:lnSpc>
            <a:spcBef>
              <a:spcPct val="0"/>
            </a:spcBef>
            <a:spcAft>
              <a:spcPct val="35000"/>
            </a:spcAft>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54C7D-CA8C-4BD6-8DAB-2F0C3795FD58}">
      <dsp:nvSpPr>
        <dsp:cNvPr id="0" name=""/>
        <dsp:cNvSpPr/>
      </dsp:nvSpPr>
      <dsp:spPr>
        <a:xfrm rot="5400000">
          <a:off x="-196522" y="198937"/>
          <a:ext cx="1310151" cy="91710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spc="-150" dirty="0">
              <a:latin typeface="UD デジタル 教科書体 NK-R" panose="02020400000000000000" pitchFamily="18" charset="-128"/>
              <a:ea typeface="UD デジタル 教科書体 NK-R" panose="02020400000000000000" pitchFamily="18" charset="-128"/>
            </a:rPr>
            <a:t>ハローワーク</a:t>
          </a:r>
        </a:p>
      </dsp:txBody>
      <dsp:txXfrm rot="-5400000">
        <a:off x="1" y="460967"/>
        <a:ext cx="917106" cy="393045"/>
      </dsp:txXfrm>
    </dsp:sp>
    <dsp:sp modelId="{FF620BC4-0AB2-46F1-8C0C-48E4422566F4}">
      <dsp:nvSpPr>
        <dsp:cNvPr id="0" name=""/>
        <dsp:cNvSpPr/>
      </dsp:nvSpPr>
      <dsp:spPr>
        <a:xfrm rot="5400000">
          <a:off x="3599893" y="-2680372"/>
          <a:ext cx="852046" cy="621762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求職登録情報と求人情報のマッチング</a:t>
          </a:r>
        </a:p>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就労移行支援事業所等は、ハローワーク担当者に「障害のある人の情報」を分かりやすく且つ簡潔に伝達することが重要。</a:t>
          </a:r>
        </a:p>
      </dsp:txBody>
      <dsp:txXfrm rot="-5400000">
        <a:off x="917107" y="44007"/>
        <a:ext cx="6176027" cy="768860"/>
      </dsp:txXfrm>
    </dsp:sp>
    <dsp:sp modelId="{F5A94E6F-7F6F-4DF9-BCBC-0344B9721344}">
      <dsp:nvSpPr>
        <dsp:cNvPr id="0" name=""/>
        <dsp:cNvSpPr/>
      </dsp:nvSpPr>
      <dsp:spPr>
        <a:xfrm rot="5400000">
          <a:off x="-196522" y="1310757"/>
          <a:ext cx="1310151" cy="91710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a:latin typeface="UD デジタル 教科書体 NK-R" panose="02020400000000000000" pitchFamily="18" charset="-128"/>
              <a:ea typeface="UD デジタル 教科書体 NK-R" panose="02020400000000000000" pitchFamily="18" charset="-128"/>
            </a:rPr>
            <a:t>企業面接</a:t>
          </a:r>
        </a:p>
      </dsp:txBody>
      <dsp:txXfrm rot="-5400000">
        <a:off x="1" y="1572787"/>
        <a:ext cx="917106" cy="393045"/>
      </dsp:txXfrm>
    </dsp:sp>
    <dsp:sp modelId="{F4E2C9BB-F077-4D9D-9AE5-62E1478EB45D}">
      <dsp:nvSpPr>
        <dsp:cNvPr id="0" name=""/>
        <dsp:cNvSpPr/>
      </dsp:nvSpPr>
      <dsp:spPr>
        <a:xfrm rot="5400000">
          <a:off x="3600117" y="-1568776"/>
          <a:ext cx="851598" cy="621762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本人及び支援機関は、企業に対して「働く意欲」「何ができて、どのような配慮が必要か」について丁寧に伝える。</a:t>
          </a:r>
        </a:p>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併せて、支援機関はどの様な支援ができるのかを伝えることが重要。</a:t>
          </a:r>
        </a:p>
      </dsp:txBody>
      <dsp:txXfrm rot="-5400000">
        <a:off x="917106" y="1155807"/>
        <a:ext cx="6176048" cy="768454"/>
      </dsp:txXfrm>
    </dsp:sp>
    <dsp:sp modelId="{CCAC512F-4E17-4AB6-92E8-7A4F358DC416}">
      <dsp:nvSpPr>
        <dsp:cNvPr id="0" name=""/>
        <dsp:cNvSpPr/>
      </dsp:nvSpPr>
      <dsp:spPr>
        <a:xfrm rot="5400000">
          <a:off x="-196522" y="2422576"/>
          <a:ext cx="1310151" cy="91710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a:latin typeface="UD デジタル 教科書体 NK-R" panose="02020400000000000000" pitchFamily="18" charset="-128"/>
              <a:ea typeface="UD デジタル 教科書体 NK-R" panose="02020400000000000000" pitchFamily="18" charset="-128"/>
            </a:rPr>
            <a:t>実　習</a:t>
          </a:r>
        </a:p>
      </dsp:txBody>
      <dsp:txXfrm rot="-5400000">
        <a:off x="1" y="2684606"/>
        <a:ext cx="917106" cy="393045"/>
      </dsp:txXfrm>
    </dsp:sp>
    <dsp:sp modelId="{A330C55B-7741-43E9-B510-4BA10E71D1DE}">
      <dsp:nvSpPr>
        <dsp:cNvPr id="0" name=""/>
        <dsp:cNvSpPr/>
      </dsp:nvSpPr>
      <dsp:spPr>
        <a:xfrm rot="5400000">
          <a:off x="3600117" y="-456956"/>
          <a:ext cx="851598" cy="621762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職場実習、トライアル雇用等を通してマッチングを確認する。</a:t>
          </a:r>
        </a:p>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実習を通してアセスメントを行い、それを採用責任者、現場担当者等に伝えるのが職場適応支援者の重要な役割でもある。</a:t>
          </a:r>
        </a:p>
      </dsp:txBody>
      <dsp:txXfrm rot="-5400000">
        <a:off x="917106" y="2267627"/>
        <a:ext cx="6176048" cy="7684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kern="1200" dirty="0">
            <a:solidFill>
              <a:schemeClr val="tx1"/>
            </a:solidFill>
            <a:latin typeface="UD デジタル 教科書体 NK-R" panose="02020400000000000000" pitchFamily="18" charset="-128"/>
            <a:ea typeface="UD デジタル 教科書体 NK-R" panose="02020400000000000000" pitchFamily="18" charset="-128"/>
          </a:endParaRPr>
        </a:p>
        <a:p>
          <a:pPr lvl="0" algn="ctr" defTabSz="355600">
            <a:lnSpc>
              <a:spcPct val="90000"/>
            </a:lnSpc>
            <a:spcBef>
              <a:spcPct val="0"/>
            </a:spcBef>
            <a:spcAft>
              <a:spcPct val="35000"/>
            </a:spcAft>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1" kern="1200" dirty="0">
              <a:solidFill>
                <a:srgbClr val="FF0000"/>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1" kern="1200" spc="-150" dirty="0">
              <a:solidFill>
                <a:srgbClr val="FF0000"/>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0E44F-FBBB-4BD3-B320-A49374DEEFA6}">
      <dsp:nvSpPr>
        <dsp:cNvPr id="0" name=""/>
        <dsp:cNvSpPr/>
      </dsp:nvSpPr>
      <dsp:spPr>
        <a:xfrm>
          <a:off x="1918" y="0"/>
          <a:ext cx="1305194"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b="1" u="sng" kern="1200" dirty="0">
              <a:latin typeface="UD デジタル 教科書体 NK-R" panose="02020400000000000000" pitchFamily="18" charset="-128"/>
              <a:ea typeface="UD デジタル 教科書体 NK-R" panose="02020400000000000000" pitchFamily="18" charset="-128"/>
            </a:rPr>
            <a:t>準備期</a:t>
          </a:r>
        </a:p>
      </dsp:txBody>
      <dsp:txXfrm>
        <a:off x="1918" y="0"/>
        <a:ext cx="1305194" cy="968229"/>
      </dsp:txXfrm>
    </dsp:sp>
    <dsp:sp modelId="{0071256F-6933-4B93-B1BB-C10530DF4200}">
      <dsp:nvSpPr>
        <dsp:cNvPr id="0" name=""/>
        <dsp:cNvSpPr/>
      </dsp:nvSpPr>
      <dsp:spPr>
        <a:xfrm>
          <a:off x="40247" y="968839"/>
          <a:ext cx="1228537"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UD デジタル 教科書体 NK-R" panose="02020400000000000000" pitchFamily="18" charset="-128"/>
              <a:ea typeface="UD デジタル 教科書体 NK-R" panose="02020400000000000000" pitchFamily="18" charset="-128"/>
            </a:rPr>
            <a:t>インテーク</a:t>
          </a:r>
          <a:endParaRPr kumimoji="1" lang="en-US" altLang="ja-JP" sz="1000" kern="1200" dirty="0">
            <a:latin typeface="UD デジタル 教科書体 NK-R" panose="02020400000000000000" pitchFamily="18" charset="-128"/>
            <a:ea typeface="UD デジタル 教科書体 NK-R" panose="02020400000000000000" pitchFamily="18" charset="-128"/>
          </a:endParaRPr>
        </a:p>
      </dsp:txBody>
      <dsp:txXfrm>
        <a:off x="51183" y="979775"/>
        <a:ext cx="1206665" cy="351496"/>
      </dsp:txXfrm>
    </dsp:sp>
    <dsp:sp modelId="{E84D1502-9AD7-4DBC-84EC-F49C9EAC4A18}">
      <dsp:nvSpPr>
        <dsp:cNvPr id="0" name=""/>
        <dsp:cNvSpPr/>
      </dsp:nvSpPr>
      <dsp:spPr>
        <a:xfrm>
          <a:off x="31150" y="1399649"/>
          <a:ext cx="1246731"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b="0" kern="1200">
              <a:latin typeface="UD デジタル 教科書体 NK-R" panose="02020400000000000000" pitchFamily="18" charset="-128"/>
              <a:ea typeface="UD デジタル 教科書体 NK-R" panose="02020400000000000000" pitchFamily="18" charset="-128"/>
            </a:rPr>
            <a:t>障害のある人の　　　　　アセスメント</a:t>
          </a:r>
          <a:endParaRPr kumimoji="1" lang="ja-JP" altLang="en-US" sz="1000" b="0" kern="1200" dirty="0">
            <a:latin typeface="UD デジタル 教科書体 NK-R" panose="02020400000000000000" pitchFamily="18" charset="-128"/>
            <a:ea typeface="UD デジタル 教科書体 NK-R" panose="02020400000000000000" pitchFamily="18" charset="-128"/>
          </a:endParaRPr>
        </a:p>
      </dsp:txBody>
      <dsp:txXfrm>
        <a:off x="42086" y="1410585"/>
        <a:ext cx="1224859" cy="351496"/>
      </dsp:txXfrm>
    </dsp:sp>
    <dsp:sp modelId="{F42ADE42-E135-434A-81F9-62BED0EED487}">
      <dsp:nvSpPr>
        <dsp:cNvPr id="0" name=""/>
        <dsp:cNvSpPr/>
      </dsp:nvSpPr>
      <dsp:spPr>
        <a:xfrm>
          <a:off x="44793" y="1830459"/>
          <a:ext cx="1219446"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b="0" kern="1200">
              <a:latin typeface="UD デジタル 教科書体 NK-R" panose="02020400000000000000" pitchFamily="18" charset="-128"/>
              <a:ea typeface="UD デジタル 教科書体 NK-R" panose="02020400000000000000" pitchFamily="18" charset="-128"/>
            </a:rPr>
            <a:t>職場のアセスメント</a:t>
          </a:r>
          <a:endParaRPr kumimoji="1" lang="en-US" altLang="ja-JP" sz="1000" b="0" kern="1200" dirty="0">
            <a:latin typeface="UD デジタル 教科書体 NK-R" panose="02020400000000000000" pitchFamily="18" charset="-128"/>
            <a:ea typeface="UD デジタル 教科書体 NK-R" panose="02020400000000000000" pitchFamily="18" charset="-128"/>
          </a:endParaRPr>
        </a:p>
      </dsp:txBody>
      <dsp:txXfrm>
        <a:off x="55729" y="1841395"/>
        <a:ext cx="1197574" cy="351496"/>
      </dsp:txXfrm>
    </dsp:sp>
    <dsp:sp modelId="{B2432FE5-7374-4953-90CE-C835424A0A4D}">
      <dsp:nvSpPr>
        <dsp:cNvPr id="0" name=""/>
        <dsp:cNvSpPr/>
      </dsp:nvSpPr>
      <dsp:spPr>
        <a:xfrm>
          <a:off x="49344" y="2261269"/>
          <a:ext cx="1210342"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UD デジタル 教科書体 NK-R" panose="02020400000000000000" pitchFamily="18" charset="-128"/>
              <a:ea typeface="UD デジタル 教科書体 NK-R" panose="02020400000000000000" pitchFamily="18" charset="-128"/>
            </a:rPr>
            <a:t>ジョブマッチング</a:t>
          </a:r>
        </a:p>
      </dsp:txBody>
      <dsp:txXfrm>
        <a:off x="60280" y="2272205"/>
        <a:ext cx="1188470" cy="351496"/>
      </dsp:txXfrm>
    </dsp:sp>
    <dsp:sp modelId="{EE84B9FA-5513-4336-B4E0-629F2E534529}">
      <dsp:nvSpPr>
        <dsp:cNvPr id="0" name=""/>
        <dsp:cNvSpPr/>
      </dsp:nvSpPr>
      <dsp:spPr>
        <a:xfrm>
          <a:off x="58441" y="2692079"/>
          <a:ext cx="1192148"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UD デジタル 教科書体 NK-R" panose="02020400000000000000" pitchFamily="18" charset="-128"/>
              <a:ea typeface="UD デジタル 教科書体 NK-R" panose="02020400000000000000" pitchFamily="18" charset="-128"/>
            </a:rPr>
            <a:t>支援計画の作成</a:t>
          </a:r>
        </a:p>
      </dsp:txBody>
      <dsp:txXfrm>
        <a:off x="69377" y="2703015"/>
        <a:ext cx="1170276" cy="351496"/>
      </dsp:txXfrm>
    </dsp:sp>
    <dsp:sp modelId="{F5165624-3089-445B-83B1-1C73301ED34A}">
      <dsp:nvSpPr>
        <dsp:cNvPr id="0" name=""/>
        <dsp:cNvSpPr/>
      </dsp:nvSpPr>
      <dsp:spPr>
        <a:xfrm>
          <a:off x="1419849" y="0"/>
          <a:ext cx="1309102"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b="1" u="sng" kern="1200" dirty="0">
              <a:latin typeface="UD デジタル 教科書体 NK-R" panose="02020400000000000000" pitchFamily="18" charset="-128"/>
              <a:ea typeface="UD デジタル 教科書体 NK-R" panose="02020400000000000000" pitchFamily="18" charset="-128"/>
            </a:rPr>
            <a:t>集中支援期</a:t>
          </a:r>
        </a:p>
      </dsp:txBody>
      <dsp:txXfrm>
        <a:off x="1419849" y="0"/>
        <a:ext cx="1309102" cy="968229"/>
      </dsp:txXfrm>
    </dsp:sp>
    <dsp:sp modelId="{0A81535F-F289-4CF2-9AEE-122FA9007BC9}">
      <dsp:nvSpPr>
        <dsp:cNvPr id="0" name=""/>
        <dsp:cNvSpPr/>
      </dsp:nvSpPr>
      <dsp:spPr>
        <a:xfrm>
          <a:off x="1473142" y="96883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b="0" kern="1200">
              <a:latin typeface="UD デジタル 教科書体 NK-R" panose="02020400000000000000" pitchFamily="18" charset="-128"/>
              <a:ea typeface="UD デジタル 教科書体 NK-R" panose="02020400000000000000" pitchFamily="18" charset="-128"/>
            </a:rPr>
            <a:t>仕事の自立支援</a:t>
          </a:r>
          <a:endParaRPr kumimoji="1" lang="ja-JP" altLang="en-US" sz="1000" b="0" kern="1200" dirty="0">
            <a:latin typeface="UD デジタル 教科書体 NK-R" panose="02020400000000000000" pitchFamily="18" charset="-128"/>
            <a:ea typeface="UD デジタル 教科書体 NK-R" panose="02020400000000000000" pitchFamily="18" charset="-128"/>
          </a:endParaRPr>
        </a:p>
      </dsp:txBody>
      <dsp:txXfrm>
        <a:off x="1484078" y="979775"/>
        <a:ext cx="1180642" cy="351496"/>
      </dsp:txXfrm>
    </dsp:sp>
    <dsp:sp modelId="{D2867A33-0CCD-4578-9655-4E64ED1DEAB9}">
      <dsp:nvSpPr>
        <dsp:cNvPr id="0" name=""/>
        <dsp:cNvSpPr/>
      </dsp:nvSpPr>
      <dsp:spPr>
        <a:xfrm>
          <a:off x="1473142" y="139964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9050" rIns="0" bIns="1905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UD デジタル 教科書体 NK-R" panose="02020400000000000000" pitchFamily="18" charset="-128"/>
              <a:ea typeface="UD デジタル 教科書体 NK-R" panose="02020400000000000000" pitchFamily="18" charset="-128"/>
            </a:rPr>
            <a:t>コミュニケーション　　の支援</a:t>
          </a:r>
        </a:p>
      </dsp:txBody>
      <dsp:txXfrm>
        <a:off x="1484078" y="1410585"/>
        <a:ext cx="1180642" cy="351496"/>
      </dsp:txXfrm>
    </dsp:sp>
    <dsp:sp modelId="{658FC82F-5082-4CD3-9C97-E7786AF10344}">
      <dsp:nvSpPr>
        <dsp:cNvPr id="0" name=""/>
        <dsp:cNvSpPr/>
      </dsp:nvSpPr>
      <dsp:spPr>
        <a:xfrm>
          <a:off x="1473142" y="183045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UD デジタル 教科書体 NK-R" panose="02020400000000000000" pitchFamily="18" charset="-128"/>
              <a:ea typeface="UD デジタル 教科書体 NK-R" panose="02020400000000000000" pitchFamily="18" charset="-128"/>
            </a:rPr>
            <a:t>社会性の支援</a:t>
          </a:r>
        </a:p>
      </dsp:txBody>
      <dsp:txXfrm>
        <a:off x="1484078" y="1841395"/>
        <a:ext cx="1180642" cy="351496"/>
      </dsp:txXfrm>
    </dsp:sp>
    <dsp:sp modelId="{B3B13251-DAC5-4554-BD01-DE0F39F8AAB1}">
      <dsp:nvSpPr>
        <dsp:cNvPr id="0" name=""/>
        <dsp:cNvSpPr/>
      </dsp:nvSpPr>
      <dsp:spPr>
        <a:xfrm>
          <a:off x="1473142" y="226126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kern="1200" spc="-150" dirty="0">
              <a:latin typeface="UD デジタル 教科書体 NK-R" panose="02020400000000000000" pitchFamily="18" charset="-128"/>
              <a:ea typeface="UD デジタル 教科書体 NK-R" panose="02020400000000000000" pitchFamily="18" charset="-128"/>
            </a:rPr>
            <a:t>ストレスマネジメント　　　　　　の</a:t>
          </a:r>
          <a:r>
            <a:rPr kumimoji="1" lang="ja-JP" altLang="en-US" sz="1000" kern="1200" dirty="0">
              <a:latin typeface="UD デジタル 教科書体 NK-R" panose="02020400000000000000" pitchFamily="18" charset="-128"/>
              <a:ea typeface="UD デジタル 教科書体 NK-R" panose="02020400000000000000" pitchFamily="18" charset="-128"/>
            </a:rPr>
            <a:t>支援</a:t>
          </a:r>
          <a:endParaRPr kumimoji="1" lang="ja-JP" altLang="en-US" sz="1000" kern="1200" dirty="0"/>
        </a:p>
      </dsp:txBody>
      <dsp:txXfrm>
        <a:off x="1484078" y="2272205"/>
        <a:ext cx="1180642" cy="351496"/>
      </dsp:txXfrm>
    </dsp:sp>
    <dsp:sp modelId="{86356101-58BF-4FD8-AF12-A26B099BD85E}">
      <dsp:nvSpPr>
        <dsp:cNvPr id="0" name=""/>
        <dsp:cNvSpPr/>
      </dsp:nvSpPr>
      <dsp:spPr>
        <a:xfrm>
          <a:off x="1473142" y="269207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9050" rIns="0" bIns="19050" numCol="1" spcCol="1270" anchor="ctr" anchorCtr="0">
          <a:noAutofit/>
        </a:bodyPr>
        <a:lstStyle/>
        <a:p>
          <a:pPr lvl="0" algn="ctr" defTabSz="444500">
            <a:lnSpc>
              <a:spcPct val="90000"/>
            </a:lnSpc>
            <a:spcBef>
              <a:spcPct val="0"/>
            </a:spcBef>
            <a:spcAft>
              <a:spcPct val="35000"/>
            </a:spcAft>
          </a:pPr>
          <a:r>
            <a:rPr kumimoji="1" lang="ja-JP" altLang="en-US" sz="1000" b="0" kern="1200" dirty="0">
              <a:latin typeface="UD デジタル 教科書体 NK-R" panose="02020400000000000000" pitchFamily="18" charset="-128"/>
              <a:ea typeface="UD デジタル 教科書体 NK-R" panose="02020400000000000000" pitchFamily="18" charset="-128"/>
            </a:rPr>
            <a:t>ナチュラルサポート　の形成</a:t>
          </a:r>
        </a:p>
      </dsp:txBody>
      <dsp:txXfrm>
        <a:off x="1484078" y="2703015"/>
        <a:ext cx="1180642" cy="351496"/>
      </dsp:txXfrm>
    </dsp:sp>
    <dsp:sp modelId="{1E67C66D-DEDD-4E8E-AB28-D13C8BB6D3EF}">
      <dsp:nvSpPr>
        <dsp:cNvPr id="0" name=""/>
        <dsp:cNvSpPr/>
      </dsp:nvSpPr>
      <dsp:spPr>
        <a:xfrm>
          <a:off x="2846286" y="0"/>
          <a:ext cx="1299106"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b="1" u="sng" kern="1200" dirty="0">
              <a:latin typeface="UD デジタル 教科書体 NK-R" panose="02020400000000000000" pitchFamily="18" charset="-128"/>
              <a:ea typeface="UD デジタル 教科書体 NK-R" panose="02020400000000000000" pitchFamily="18" charset="-128"/>
            </a:rPr>
            <a:t>フェイディング期</a:t>
          </a:r>
        </a:p>
      </dsp:txBody>
      <dsp:txXfrm>
        <a:off x="2846286" y="0"/>
        <a:ext cx="1299106" cy="968229"/>
      </dsp:txXfrm>
    </dsp:sp>
    <dsp:sp modelId="{A8F1D83B-B906-463F-BDB3-5E279A04AF1B}">
      <dsp:nvSpPr>
        <dsp:cNvPr id="0" name=""/>
        <dsp:cNvSpPr/>
      </dsp:nvSpPr>
      <dsp:spPr>
        <a:xfrm>
          <a:off x="2889983" y="968307"/>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kumimoji="1" lang="ja-JP" altLang="en-US" sz="900" kern="1200" dirty="0">
              <a:latin typeface="UD デジタル 教科書体 NK-R" panose="02020400000000000000" pitchFamily="18" charset="-128"/>
              <a:ea typeface="UD デジタル 教科書体 NK-R" panose="02020400000000000000" pitchFamily="18" charset="-128"/>
            </a:rPr>
            <a:t>自尊心や自己達成感の把握</a:t>
          </a:r>
        </a:p>
      </dsp:txBody>
      <dsp:txXfrm>
        <a:off x="2903754" y="982078"/>
        <a:ext cx="1174972" cy="442625"/>
      </dsp:txXfrm>
    </dsp:sp>
    <dsp:sp modelId="{63D522E4-5F07-4BB6-B98F-790FB1F9A451}">
      <dsp:nvSpPr>
        <dsp:cNvPr id="0" name=""/>
        <dsp:cNvSpPr/>
      </dsp:nvSpPr>
      <dsp:spPr>
        <a:xfrm>
          <a:off x="2889983" y="1510809"/>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UD デジタル 教科書体 NK-R" panose="02020400000000000000" pitchFamily="18" charset="-128"/>
              <a:ea typeface="UD デジタル 教科書体 NK-R" panose="02020400000000000000" pitchFamily="18" charset="-128"/>
            </a:rPr>
            <a:t>リスク要因の把握</a:t>
          </a:r>
        </a:p>
      </dsp:txBody>
      <dsp:txXfrm>
        <a:off x="2903754" y="1524580"/>
        <a:ext cx="1174972" cy="442625"/>
      </dsp:txXfrm>
    </dsp:sp>
    <dsp:sp modelId="{76EEA0A8-24FC-479D-B50B-C2D92C63B74B}">
      <dsp:nvSpPr>
        <dsp:cNvPr id="0" name=""/>
        <dsp:cNvSpPr/>
      </dsp:nvSpPr>
      <dsp:spPr>
        <a:xfrm>
          <a:off x="2889983" y="2053310"/>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UD デジタル 教科書体 NK-R" panose="02020400000000000000" pitchFamily="18" charset="-128"/>
              <a:ea typeface="UD デジタル 教科書体 NK-R" panose="02020400000000000000" pitchFamily="18" charset="-128"/>
            </a:rPr>
            <a:t>関係機関との　　　　　　役割分担</a:t>
          </a:r>
        </a:p>
      </dsp:txBody>
      <dsp:txXfrm>
        <a:off x="2903754" y="2067081"/>
        <a:ext cx="1174972" cy="442625"/>
      </dsp:txXfrm>
    </dsp:sp>
    <dsp:sp modelId="{C282C9A2-7156-4C0E-9212-EC3C60868761}">
      <dsp:nvSpPr>
        <dsp:cNvPr id="0" name=""/>
        <dsp:cNvSpPr/>
      </dsp:nvSpPr>
      <dsp:spPr>
        <a:xfrm>
          <a:off x="2889983" y="2595811"/>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9050" rIns="0" bIns="1905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UD デジタル 教科書体 NK-R" panose="02020400000000000000" pitchFamily="18" charset="-128"/>
              <a:ea typeface="UD デジタル 教科書体 NK-R" panose="02020400000000000000" pitchFamily="18" charset="-128"/>
            </a:rPr>
            <a:t>フォローアップ計画　　の作成</a:t>
          </a:r>
        </a:p>
      </dsp:txBody>
      <dsp:txXfrm>
        <a:off x="2903754" y="2609582"/>
        <a:ext cx="1174972" cy="442625"/>
      </dsp:txXfrm>
    </dsp:sp>
    <dsp:sp modelId="{E9324259-8490-4C0F-A583-148D5559FC8C}">
      <dsp:nvSpPr>
        <dsp:cNvPr id="0" name=""/>
        <dsp:cNvSpPr/>
      </dsp:nvSpPr>
      <dsp:spPr>
        <a:xfrm>
          <a:off x="4253529" y="0"/>
          <a:ext cx="1281309"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b="1" u="sng" kern="1200" dirty="0">
              <a:latin typeface="UD デジタル 教科書体 NK-R" panose="02020400000000000000" pitchFamily="18" charset="-128"/>
              <a:ea typeface="UD デジタル 教科書体 NK-R" panose="02020400000000000000" pitchFamily="18" charset="-128"/>
            </a:rPr>
            <a:t>定着支援期</a:t>
          </a:r>
        </a:p>
      </dsp:txBody>
      <dsp:txXfrm>
        <a:off x="4253529" y="0"/>
        <a:ext cx="1281309" cy="968229"/>
      </dsp:txXfrm>
    </dsp:sp>
    <dsp:sp modelId="{B8CC6DC0-8E71-44E7-9D59-0E06CDB546AC}">
      <dsp:nvSpPr>
        <dsp:cNvPr id="0" name=""/>
        <dsp:cNvSpPr/>
      </dsp:nvSpPr>
      <dsp:spPr>
        <a:xfrm>
          <a:off x="4292927" y="968504"/>
          <a:ext cx="1202514" cy="634060"/>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UD デジタル 教科書体 NK-R" panose="02020400000000000000" pitchFamily="18" charset="-128"/>
              <a:ea typeface="UD デジタル 教科書体 NK-R" panose="02020400000000000000" pitchFamily="18" charset="-128"/>
            </a:rPr>
            <a:t>定期的な状況把握</a:t>
          </a:r>
        </a:p>
      </dsp:txBody>
      <dsp:txXfrm>
        <a:off x="4311498" y="987075"/>
        <a:ext cx="1165372" cy="596918"/>
      </dsp:txXfrm>
    </dsp:sp>
    <dsp:sp modelId="{D9EBD11D-B43E-40F1-94C7-8F98B8755A1D}">
      <dsp:nvSpPr>
        <dsp:cNvPr id="0" name=""/>
        <dsp:cNvSpPr/>
      </dsp:nvSpPr>
      <dsp:spPr>
        <a:xfrm>
          <a:off x="4292927" y="1700113"/>
          <a:ext cx="1202514" cy="634060"/>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UD デジタル 教科書体 NK-R" panose="02020400000000000000" pitchFamily="18" charset="-128"/>
              <a:ea typeface="UD デジタル 教科書体 NK-R" panose="02020400000000000000" pitchFamily="18" charset="-128"/>
            </a:rPr>
            <a:t>問題解決のため　　の再介入</a:t>
          </a:r>
        </a:p>
      </dsp:txBody>
      <dsp:txXfrm>
        <a:off x="4311498" y="1718684"/>
        <a:ext cx="1165372" cy="596918"/>
      </dsp:txXfrm>
    </dsp:sp>
    <dsp:sp modelId="{3EDB609B-61C2-4089-A4D0-36135095B92C}">
      <dsp:nvSpPr>
        <dsp:cNvPr id="0" name=""/>
        <dsp:cNvSpPr/>
      </dsp:nvSpPr>
      <dsp:spPr>
        <a:xfrm>
          <a:off x="4292927" y="2431721"/>
          <a:ext cx="1202514" cy="634060"/>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9050" rIns="0" bIns="19050" numCol="1" spcCol="1270" anchor="ctr" anchorCtr="0">
          <a:noAutofit/>
        </a:bodyPr>
        <a:lstStyle/>
        <a:p>
          <a:pPr lvl="0" algn="ctr" defTabSz="444500">
            <a:lnSpc>
              <a:spcPct val="90000"/>
            </a:lnSpc>
            <a:spcBef>
              <a:spcPct val="0"/>
            </a:spcBef>
            <a:spcAft>
              <a:spcPct val="35000"/>
            </a:spcAft>
          </a:pPr>
          <a:r>
            <a:rPr kumimoji="1" lang="ja-JP" altLang="en-US" sz="1000" kern="1200" spc="-150" dirty="0">
              <a:latin typeface="UD デジタル 教科書体 NK-R" panose="02020400000000000000" pitchFamily="18" charset="-128"/>
              <a:ea typeface="UD デジタル 教科書体 NK-R" panose="02020400000000000000" pitchFamily="18" charset="-128"/>
            </a:rPr>
            <a:t>キャリアアップ</a:t>
          </a:r>
          <a:r>
            <a:rPr kumimoji="1" lang="ja-JP" altLang="en-US" sz="1000" kern="1200" dirty="0">
              <a:latin typeface="UD デジタル 教科書体 NK-R" panose="02020400000000000000" pitchFamily="18" charset="-128"/>
              <a:ea typeface="UD デジタル 教科書体 NK-R" panose="02020400000000000000" pitchFamily="18" charset="-128"/>
            </a:rPr>
            <a:t>支援・　　　　　　離職支援</a:t>
          </a:r>
        </a:p>
      </dsp:txBody>
      <dsp:txXfrm>
        <a:off x="4311498" y="2450292"/>
        <a:ext cx="1165372" cy="5969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C7BFD-7F00-4F3F-9FC3-E9A1860F8A84}">
      <dsp:nvSpPr>
        <dsp:cNvPr id="0" name=""/>
        <dsp:cNvSpPr/>
      </dsp:nvSpPr>
      <dsp:spPr>
        <a:xfrm>
          <a:off x="0" y="0"/>
          <a:ext cx="5024597" cy="1072396"/>
        </a:xfrm>
        <a:prstGeom prst="roundRect">
          <a:avLst>
            <a:gd name="adj" fmla="val 10000"/>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ja-JP" altLang="en-US" sz="1200" kern="1200" dirty="0">
              <a:latin typeface="UD デジタル 教科書体 NK-R" panose="02020400000000000000" pitchFamily="18" charset="-128"/>
              <a:ea typeface="UD デジタル 教科書体 NK-R" panose="02020400000000000000" pitchFamily="18" charset="-128"/>
            </a:rPr>
            <a:t>・就職初期において、障害のある人と職場環境との橋渡し役となり、物理的環境、仕事のマッチング、要求水準の調整、人間関係やコミュニケーションの調整、ナチュラルサポートの形成などを集中的に行う。</a:t>
          </a:r>
          <a:endParaRPr kumimoji="1" lang="ja-JP" altLang="en-US" sz="1200" kern="1200" dirty="0">
            <a:latin typeface="UD デジタル 教科書体 NK-R" panose="02020400000000000000" pitchFamily="18" charset="-128"/>
            <a:ea typeface="UD デジタル 教科書体 NK-R" panose="02020400000000000000" pitchFamily="18" charset="-128"/>
          </a:endParaRPr>
        </a:p>
      </dsp:txBody>
      <dsp:txXfrm>
        <a:off x="1112159" y="0"/>
        <a:ext cx="3912437" cy="1072396"/>
      </dsp:txXfrm>
    </dsp:sp>
    <dsp:sp modelId="{2EBA3428-52CB-4502-8097-6D059410A762}">
      <dsp:nvSpPr>
        <dsp:cNvPr id="0" name=""/>
        <dsp:cNvSpPr/>
      </dsp:nvSpPr>
      <dsp:spPr>
        <a:xfrm>
          <a:off x="107239" y="107239"/>
          <a:ext cx="1004919" cy="857917"/>
        </a:xfrm>
        <a:prstGeom prst="roundRect">
          <a:avLst>
            <a:gd name="adj" fmla="val 1000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425CAE6-DEC2-45A9-BA75-17F9546507A1}">
      <dsp:nvSpPr>
        <dsp:cNvPr id="0" name=""/>
        <dsp:cNvSpPr/>
      </dsp:nvSpPr>
      <dsp:spPr>
        <a:xfrm>
          <a:off x="0" y="1179636"/>
          <a:ext cx="5024597" cy="1411831"/>
        </a:xfrm>
        <a:prstGeom prst="roundRect">
          <a:avLst>
            <a:gd name="adj" fmla="val 10000"/>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ja-JP" altLang="en-US" sz="1200" kern="1200" dirty="0">
              <a:latin typeface="UD デジタル 教科書体 NK-R" panose="02020400000000000000" pitchFamily="18" charset="-128"/>
              <a:ea typeface="UD デジタル 教科書体 NK-R" panose="02020400000000000000" pitchFamily="18" charset="-128"/>
            </a:rPr>
            <a:t>・支援構築を通して得た情報を基に、障害のある人の状況、職場の状況を継続的に観察し、不利・困難な要素（仕事の変化、職員の異動、体調等の変化、家族や友達の変化、支援機関や医療機関の変化）が生じないかを把握する。また、問題が深刻化しないように早期に対応する。</a:t>
          </a:r>
          <a:endParaRPr kumimoji="1" lang="ja-JP" altLang="en-US" sz="1200" kern="1200" dirty="0">
            <a:latin typeface="UD デジタル 教科書体 NK-R" panose="02020400000000000000" pitchFamily="18" charset="-128"/>
            <a:ea typeface="UD デジタル 教科書体 NK-R" panose="02020400000000000000" pitchFamily="18" charset="-128"/>
          </a:endParaRPr>
        </a:p>
      </dsp:txBody>
      <dsp:txXfrm>
        <a:off x="1112159" y="1179636"/>
        <a:ext cx="3912437" cy="1411831"/>
      </dsp:txXfrm>
    </dsp:sp>
    <dsp:sp modelId="{728DF6A7-14E2-4BA0-BDF4-1C95EFF914EE}">
      <dsp:nvSpPr>
        <dsp:cNvPr id="0" name=""/>
        <dsp:cNvSpPr/>
      </dsp:nvSpPr>
      <dsp:spPr>
        <a:xfrm>
          <a:off x="107239" y="1456593"/>
          <a:ext cx="1004919" cy="857917"/>
        </a:xfrm>
        <a:prstGeom prst="roundRect">
          <a:avLst>
            <a:gd name="adj" fmla="val 1000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539E381-990F-435C-8054-BD98DC240AF1}">
      <dsp:nvSpPr>
        <dsp:cNvPr id="0" name=""/>
        <dsp:cNvSpPr/>
      </dsp:nvSpPr>
      <dsp:spPr>
        <a:xfrm>
          <a:off x="0" y="2698706"/>
          <a:ext cx="5024597" cy="1072396"/>
        </a:xfrm>
        <a:prstGeom prst="roundRect">
          <a:avLst>
            <a:gd name="adj" fmla="val 10000"/>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予防をしても必ず問題は生じるので、その都度、早期に介入する。「支援構築⇒予防⇒問題解決」のプロセスがあれば問題解決も比較的容易だが、知らない職場にいきなり入っての問題解決は非常に難しく成果が上がり難い。</a:t>
          </a:r>
        </a:p>
      </dsp:txBody>
      <dsp:txXfrm>
        <a:off x="1112159" y="2698706"/>
        <a:ext cx="3912437" cy="1072396"/>
      </dsp:txXfrm>
    </dsp:sp>
    <dsp:sp modelId="{34A47201-EEA6-4BDD-AD1F-A8396CEFDFD0}">
      <dsp:nvSpPr>
        <dsp:cNvPr id="0" name=""/>
        <dsp:cNvSpPr/>
      </dsp:nvSpPr>
      <dsp:spPr>
        <a:xfrm>
          <a:off x="107239" y="2805946"/>
          <a:ext cx="1004919" cy="857917"/>
        </a:xfrm>
        <a:prstGeom prst="roundRect">
          <a:avLst>
            <a:gd name="adj" fmla="val 1000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kern="1200" dirty="0">
            <a:solidFill>
              <a:schemeClr val="tx1"/>
            </a:solidFill>
            <a:latin typeface="UD デジタル 教科書体 NK-R" panose="02020400000000000000" pitchFamily="18" charset="-128"/>
            <a:ea typeface="UD デジタル 教科書体 NK-R" panose="02020400000000000000" pitchFamily="18" charset="-128"/>
          </a:endParaRPr>
        </a:p>
        <a:p>
          <a:pPr lvl="0" algn="ctr" defTabSz="355600">
            <a:lnSpc>
              <a:spcPct val="90000"/>
            </a:lnSpc>
            <a:spcBef>
              <a:spcPct val="0"/>
            </a:spcBef>
            <a:spcAft>
              <a:spcPct val="35000"/>
            </a:spcAft>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3D387-3929-415E-9D40-9A5B61FB762E}">
      <dsp:nvSpPr>
        <dsp:cNvPr id="0" name=""/>
        <dsp:cNvSpPr/>
      </dsp:nvSpPr>
      <dsp:spPr>
        <a:xfrm>
          <a:off x="1693" y="0"/>
          <a:ext cx="2063289" cy="324225"/>
        </a:xfrm>
        <a:prstGeom prst="chevron">
          <a:avLst/>
        </a:prstGeom>
        <a:solidFill>
          <a:srgbClr val="CCE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機関連携の断絶</a:t>
          </a:r>
        </a:p>
      </dsp:txBody>
      <dsp:txXfrm>
        <a:off x="163806" y="0"/>
        <a:ext cx="1739064" cy="324225"/>
      </dsp:txXfrm>
    </dsp:sp>
    <dsp:sp modelId="{62CD4B48-5399-4BFF-83EA-B7D670AE81CD}">
      <dsp:nvSpPr>
        <dsp:cNvPr id="0" name=""/>
        <dsp:cNvSpPr/>
      </dsp:nvSpPr>
      <dsp:spPr>
        <a:xfrm>
          <a:off x="1858654" y="0"/>
          <a:ext cx="2063289" cy="324225"/>
        </a:xfrm>
        <a:prstGeom prst="chevron">
          <a:avLst/>
        </a:prstGeom>
        <a:solidFill>
          <a:srgbClr val="CC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プロセスの断絶</a:t>
          </a:r>
        </a:p>
      </dsp:txBody>
      <dsp:txXfrm>
        <a:off x="2020767" y="0"/>
        <a:ext cx="1739064" cy="324225"/>
      </dsp:txXfrm>
    </dsp:sp>
    <dsp:sp modelId="{AB71A214-604A-4AD6-97CC-FBBB26D53715}">
      <dsp:nvSpPr>
        <dsp:cNvPr id="0" name=""/>
        <dsp:cNvSpPr/>
      </dsp:nvSpPr>
      <dsp:spPr>
        <a:xfrm>
          <a:off x="3715614" y="0"/>
          <a:ext cx="2063289" cy="324225"/>
        </a:xfrm>
        <a:prstGeom prst="chevron">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kern="1200" dirty="0">
              <a:solidFill>
                <a:srgbClr val="FF0000"/>
              </a:solidFill>
              <a:latin typeface="UD デジタル 教科書体 NK-R" panose="02020400000000000000" pitchFamily="18" charset="-128"/>
              <a:ea typeface="UD デジタル 教科書体 NK-R" panose="02020400000000000000" pitchFamily="18" charset="-128"/>
            </a:rPr>
            <a:t>危機介入の労力大</a:t>
          </a:r>
        </a:p>
      </dsp:txBody>
      <dsp:txXfrm>
        <a:off x="3877727" y="0"/>
        <a:ext cx="1739064" cy="324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6C82E-A189-4B59-BFAE-C5B944C0BE0D}">
      <dsp:nvSpPr>
        <dsp:cNvPr id="0" name=""/>
        <dsp:cNvSpPr/>
      </dsp:nvSpPr>
      <dsp:spPr>
        <a:xfrm>
          <a:off x="1659" y="0"/>
          <a:ext cx="1477040" cy="437600"/>
        </a:xfrm>
        <a:prstGeom prst="chevron">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kumimoji="1" lang="ja-JP" altLang="en-US" sz="1000" b="1" kern="1200" spc="-150" dirty="0">
              <a:solidFill>
                <a:schemeClr val="tx1"/>
              </a:solidFill>
              <a:latin typeface="UD デジタル 教科書体 NK-R" panose="02020400000000000000" pitchFamily="18" charset="-128"/>
              <a:ea typeface="UD デジタル 教科書体 NK-R" panose="02020400000000000000" pitchFamily="18" charset="-128"/>
            </a:rPr>
            <a:t>採用計画</a:t>
          </a:r>
        </a:p>
      </dsp:txBody>
      <dsp:txXfrm>
        <a:off x="220459" y="0"/>
        <a:ext cx="1039440" cy="437600"/>
      </dsp:txXfrm>
    </dsp:sp>
    <dsp:sp modelId="{ED4ECA38-217E-4805-9031-B61296D00E9A}">
      <dsp:nvSpPr>
        <dsp:cNvPr id="0" name=""/>
        <dsp:cNvSpPr/>
      </dsp:nvSpPr>
      <dsp:spPr>
        <a:xfrm>
          <a:off x="1330995" y="0"/>
          <a:ext cx="1477040" cy="437600"/>
        </a:xfrm>
        <a:prstGeom prst="chevron">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kumimoji="1" lang="ja-JP" altLang="en-US" sz="1000" b="1" kern="1200" spc="-150" dirty="0">
              <a:latin typeface="UD デジタル 教科書体 NK-R" panose="02020400000000000000" pitchFamily="18" charset="-128"/>
              <a:ea typeface="UD デジタル 教科書体 NK-R" panose="02020400000000000000" pitchFamily="18" charset="-128"/>
            </a:rPr>
            <a:t>求人募集</a:t>
          </a:r>
        </a:p>
      </dsp:txBody>
      <dsp:txXfrm>
        <a:off x="1549795" y="0"/>
        <a:ext cx="1039440" cy="437600"/>
      </dsp:txXfrm>
    </dsp:sp>
    <dsp:sp modelId="{E84AFAF9-61B5-4528-A99A-44251BC0564B}">
      <dsp:nvSpPr>
        <dsp:cNvPr id="0" name=""/>
        <dsp:cNvSpPr/>
      </dsp:nvSpPr>
      <dsp:spPr>
        <a:xfrm>
          <a:off x="2660331" y="0"/>
          <a:ext cx="1477040" cy="437600"/>
        </a:xfrm>
        <a:prstGeom prst="chevron">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kumimoji="1" lang="ja-JP" altLang="en-US" sz="1000" b="1" kern="1200" dirty="0">
              <a:latin typeface="UD デジタル 教科書体 NK-R" panose="02020400000000000000" pitchFamily="18" charset="-128"/>
              <a:ea typeface="UD デジタル 教科書体 NK-R" panose="02020400000000000000" pitchFamily="18" charset="-128"/>
            </a:rPr>
            <a:t>説明会</a:t>
          </a:r>
        </a:p>
      </dsp:txBody>
      <dsp:txXfrm>
        <a:off x="2879131" y="0"/>
        <a:ext cx="1039440" cy="437600"/>
      </dsp:txXfrm>
    </dsp:sp>
    <dsp:sp modelId="{622FE683-71ED-4EF5-B453-6FED3DCDE594}">
      <dsp:nvSpPr>
        <dsp:cNvPr id="0" name=""/>
        <dsp:cNvSpPr/>
      </dsp:nvSpPr>
      <dsp:spPr>
        <a:xfrm>
          <a:off x="3989668" y="0"/>
          <a:ext cx="1477040" cy="437600"/>
        </a:xfrm>
        <a:prstGeom prst="chevron">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kumimoji="1" lang="ja-JP" altLang="en-US" sz="1000" b="1" kern="1200" dirty="0">
              <a:latin typeface="UD デジタル 教科書体 NK-R" panose="02020400000000000000" pitchFamily="18" charset="-128"/>
              <a:ea typeface="UD デジタル 教科書体 NK-R" panose="02020400000000000000" pitchFamily="18" charset="-128"/>
            </a:rPr>
            <a:t>面接</a:t>
          </a:r>
        </a:p>
      </dsp:txBody>
      <dsp:txXfrm>
        <a:off x="4208468" y="0"/>
        <a:ext cx="1039440" cy="437600"/>
      </dsp:txXfrm>
    </dsp:sp>
    <dsp:sp modelId="{41E662A6-5C4E-44E6-8AAB-2AA30CD5AE4F}">
      <dsp:nvSpPr>
        <dsp:cNvPr id="0" name=""/>
        <dsp:cNvSpPr/>
      </dsp:nvSpPr>
      <dsp:spPr>
        <a:xfrm>
          <a:off x="5319004" y="0"/>
          <a:ext cx="1477040" cy="437600"/>
        </a:xfrm>
        <a:prstGeom prst="chevron">
          <a:avLst/>
        </a:prstGeom>
        <a:gradFill rotWithShape="0">
          <a:gsLst>
            <a:gs pos="0">
              <a:schemeClr val="accent6">
                <a:hueOff val="0"/>
                <a:satOff val="0"/>
                <a:lumOff val="0"/>
                <a:alphaOff val="0"/>
                <a:tint val="83000"/>
                <a:shade val="100000"/>
                <a:satMod val="100000"/>
              </a:schemeClr>
            </a:gs>
            <a:gs pos="100000">
              <a:schemeClr val="accent6">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kumimoji="1" lang="ja-JP" altLang="en-US" sz="1000" b="1" kern="1200" dirty="0">
              <a:latin typeface="UD デジタル 教科書体 NK-R" panose="02020400000000000000" pitchFamily="18" charset="-128"/>
              <a:ea typeface="UD デジタル 教科書体 NK-R" panose="02020400000000000000" pitchFamily="18" charset="-128"/>
            </a:rPr>
            <a:t>採用</a:t>
          </a:r>
        </a:p>
      </dsp:txBody>
      <dsp:txXfrm>
        <a:off x="5537804" y="0"/>
        <a:ext cx="1039440" cy="4376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3D387-3929-415E-9D40-9A5B61FB762E}">
      <dsp:nvSpPr>
        <dsp:cNvPr id="0" name=""/>
        <dsp:cNvSpPr/>
      </dsp:nvSpPr>
      <dsp:spPr>
        <a:xfrm>
          <a:off x="1693" y="0"/>
          <a:ext cx="2063289" cy="324225"/>
        </a:xfrm>
        <a:prstGeom prst="chevron">
          <a:avLst/>
        </a:prstGeom>
        <a:solidFill>
          <a:srgbClr val="CCE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関係機関の連携</a:t>
          </a:r>
        </a:p>
      </dsp:txBody>
      <dsp:txXfrm>
        <a:off x="163806" y="0"/>
        <a:ext cx="1739064" cy="324225"/>
      </dsp:txXfrm>
    </dsp:sp>
    <dsp:sp modelId="{62CD4B48-5399-4BFF-83EA-B7D670AE81CD}">
      <dsp:nvSpPr>
        <dsp:cNvPr id="0" name=""/>
        <dsp:cNvSpPr/>
      </dsp:nvSpPr>
      <dsp:spPr>
        <a:xfrm>
          <a:off x="1857329" y="0"/>
          <a:ext cx="2063289" cy="324225"/>
        </a:xfrm>
        <a:prstGeom prst="chevron">
          <a:avLst/>
        </a:prstGeom>
        <a:solidFill>
          <a:srgbClr val="CC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一貫性なプロセス</a:t>
          </a:r>
        </a:p>
      </dsp:txBody>
      <dsp:txXfrm>
        <a:off x="2019442" y="0"/>
        <a:ext cx="1739064" cy="324225"/>
      </dsp:txXfrm>
    </dsp:sp>
    <dsp:sp modelId="{AB71A214-604A-4AD6-97CC-FBBB26D53715}">
      <dsp:nvSpPr>
        <dsp:cNvPr id="0" name=""/>
        <dsp:cNvSpPr/>
      </dsp:nvSpPr>
      <dsp:spPr>
        <a:xfrm>
          <a:off x="3715614" y="0"/>
          <a:ext cx="2063289" cy="324225"/>
        </a:xfrm>
        <a:prstGeom prst="chevron">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kumimoji="1" lang="ja-JP" altLang="en-US" sz="1200" kern="1200" dirty="0">
              <a:solidFill>
                <a:srgbClr val="FF0000"/>
              </a:solidFill>
              <a:latin typeface="UD デジタル 教科書体 NK-R" panose="02020400000000000000" pitchFamily="18" charset="-128"/>
              <a:ea typeface="UD デジタル 教科書体 NK-R" panose="02020400000000000000" pitchFamily="18" charset="-128"/>
            </a:rPr>
            <a:t>初期に労力をかける</a:t>
          </a:r>
        </a:p>
      </dsp:txBody>
      <dsp:txXfrm>
        <a:off x="3877727" y="0"/>
        <a:ext cx="1739064" cy="3242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D830-0D40-461A-8FF6-B909A8FBCA92}">
      <dsp:nvSpPr>
        <dsp:cNvPr id="0" name=""/>
        <dsp:cNvSpPr/>
      </dsp:nvSpPr>
      <dsp:spPr>
        <a:xfrm>
          <a:off x="2541" y="117100"/>
          <a:ext cx="1111185" cy="879616"/>
        </a:xfrm>
        <a:prstGeom prst="roundRect">
          <a:avLst>
            <a:gd name="adj" fmla="val 1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先の見通しを持たない就労相談</a:t>
          </a:r>
        </a:p>
      </dsp:txBody>
      <dsp:txXfrm>
        <a:off x="28304" y="142863"/>
        <a:ext cx="1059659" cy="828090"/>
      </dsp:txXfrm>
    </dsp:sp>
    <dsp:sp modelId="{CB5708D6-9619-4077-9EC2-5E08EA737A74}">
      <dsp:nvSpPr>
        <dsp:cNvPr id="0" name=""/>
        <dsp:cNvSpPr/>
      </dsp:nvSpPr>
      <dsp:spPr>
        <a:xfrm>
          <a:off x="1224845" y="419121"/>
          <a:ext cx="235571" cy="275574"/>
        </a:xfrm>
        <a:prstGeom prst="rightArrow">
          <a:avLst>
            <a:gd name="adj1" fmla="val 60000"/>
            <a:gd name="adj2" fmla="val 5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1224845" y="474236"/>
        <a:ext cx="164900" cy="165344"/>
      </dsp:txXfrm>
    </dsp:sp>
    <dsp:sp modelId="{096CA568-2214-4875-B0DC-B2EA9D3DDAE6}">
      <dsp:nvSpPr>
        <dsp:cNvPr id="0" name=""/>
        <dsp:cNvSpPr/>
      </dsp:nvSpPr>
      <dsp:spPr>
        <a:xfrm>
          <a:off x="1558201" y="117100"/>
          <a:ext cx="1111185" cy="879616"/>
        </a:xfrm>
        <a:prstGeom prst="roundRect">
          <a:avLst>
            <a:gd name="adj" fmla="val 1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企業に情報がつながらない</a:t>
          </a:r>
        </a:p>
      </dsp:txBody>
      <dsp:txXfrm>
        <a:off x="1583964" y="142863"/>
        <a:ext cx="1059659" cy="828090"/>
      </dsp:txXfrm>
    </dsp:sp>
    <dsp:sp modelId="{B8B43B79-5DAE-4079-99CE-6914A33CAAA4}">
      <dsp:nvSpPr>
        <dsp:cNvPr id="0" name=""/>
        <dsp:cNvSpPr/>
      </dsp:nvSpPr>
      <dsp:spPr>
        <a:xfrm>
          <a:off x="2780505" y="419121"/>
          <a:ext cx="235571" cy="275574"/>
        </a:xfrm>
        <a:prstGeom prst="rightArrow">
          <a:avLst>
            <a:gd name="adj1" fmla="val 60000"/>
            <a:gd name="adj2" fmla="val 5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2780505" y="474236"/>
        <a:ext cx="164900" cy="165344"/>
      </dsp:txXfrm>
    </dsp:sp>
    <dsp:sp modelId="{07B7AA78-64DC-461C-90AF-F58BC8470310}">
      <dsp:nvSpPr>
        <dsp:cNvPr id="0" name=""/>
        <dsp:cNvSpPr/>
      </dsp:nvSpPr>
      <dsp:spPr>
        <a:xfrm>
          <a:off x="3113861" y="117100"/>
          <a:ext cx="1111185" cy="879616"/>
        </a:xfrm>
        <a:prstGeom prst="roundRect">
          <a:avLst>
            <a:gd name="adj" fmla="val 1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職業準備性不足の就職、ミスマッチの就職</a:t>
          </a:r>
        </a:p>
      </dsp:txBody>
      <dsp:txXfrm>
        <a:off x="3139624" y="142863"/>
        <a:ext cx="1059659" cy="828090"/>
      </dsp:txXfrm>
    </dsp:sp>
    <dsp:sp modelId="{ADC43029-752B-4A01-AEED-A7375F38F733}">
      <dsp:nvSpPr>
        <dsp:cNvPr id="0" name=""/>
        <dsp:cNvSpPr/>
      </dsp:nvSpPr>
      <dsp:spPr>
        <a:xfrm>
          <a:off x="4336165" y="419121"/>
          <a:ext cx="235571" cy="275574"/>
        </a:xfrm>
        <a:prstGeom prst="rightArrow">
          <a:avLst>
            <a:gd name="adj1" fmla="val 60000"/>
            <a:gd name="adj2" fmla="val 5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4336165" y="474236"/>
        <a:ext cx="164900" cy="165344"/>
      </dsp:txXfrm>
    </dsp:sp>
    <dsp:sp modelId="{B63C32EB-BDB0-4897-9093-3998872206EF}">
      <dsp:nvSpPr>
        <dsp:cNvPr id="0" name=""/>
        <dsp:cNvSpPr/>
      </dsp:nvSpPr>
      <dsp:spPr>
        <a:xfrm>
          <a:off x="4669520" y="117100"/>
          <a:ext cx="1111185" cy="879616"/>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危機介入、問題会解決型の定着支援</a:t>
          </a:r>
        </a:p>
      </dsp:txBody>
      <dsp:txXfrm>
        <a:off x="4695283" y="142863"/>
        <a:ext cx="1059659" cy="8280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D830-0D40-461A-8FF6-B909A8FBCA92}">
      <dsp:nvSpPr>
        <dsp:cNvPr id="0" name=""/>
        <dsp:cNvSpPr/>
      </dsp:nvSpPr>
      <dsp:spPr>
        <a:xfrm>
          <a:off x="2541" y="147376"/>
          <a:ext cx="1111185" cy="819065"/>
        </a:xfrm>
        <a:prstGeom prst="roundRect">
          <a:avLst>
            <a:gd name="adj" fmla="val 1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適切な方向性につなげる就労相談</a:t>
          </a:r>
        </a:p>
      </dsp:txBody>
      <dsp:txXfrm>
        <a:off x="26531" y="171366"/>
        <a:ext cx="1063205" cy="771085"/>
      </dsp:txXfrm>
    </dsp:sp>
    <dsp:sp modelId="{CB5708D6-9619-4077-9EC2-5E08EA737A74}">
      <dsp:nvSpPr>
        <dsp:cNvPr id="0" name=""/>
        <dsp:cNvSpPr/>
      </dsp:nvSpPr>
      <dsp:spPr>
        <a:xfrm>
          <a:off x="1224845" y="419121"/>
          <a:ext cx="235571" cy="275574"/>
        </a:xfrm>
        <a:prstGeom prst="rightArrow">
          <a:avLst>
            <a:gd name="adj1" fmla="val 60000"/>
            <a:gd name="adj2" fmla="val 5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1224845" y="474236"/>
        <a:ext cx="164900" cy="165344"/>
      </dsp:txXfrm>
    </dsp:sp>
    <dsp:sp modelId="{096CA568-2214-4875-B0DC-B2EA9D3DDAE6}">
      <dsp:nvSpPr>
        <dsp:cNvPr id="0" name=""/>
        <dsp:cNvSpPr/>
      </dsp:nvSpPr>
      <dsp:spPr>
        <a:xfrm>
          <a:off x="1558201" y="147376"/>
          <a:ext cx="1111185" cy="819065"/>
        </a:xfrm>
        <a:prstGeom prst="roundRect">
          <a:avLst>
            <a:gd name="adj" fmla="val 1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就労支援機関での適切なアセスメント</a:t>
          </a:r>
        </a:p>
      </dsp:txBody>
      <dsp:txXfrm>
        <a:off x="1582191" y="171366"/>
        <a:ext cx="1063205" cy="771085"/>
      </dsp:txXfrm>
    </dsp:sp>
    <dsp:sp modelId="{B8B43B79-5DAE-4079-99CE-6914A33CAAA4}">
      <dsp:nvSpPr>
        <dsp:cNvPr id="0" name=""/>
        <dsp:cNvSpPr/>
      </dsp:nvSpPr>
      <dsp:spPr>
        <a:xfrm rot="21584230">
          <a:off x="2791544" y="415418"/>
          <a:ext cx="258980" cy="275574"/>
        </a:xfrm>
        <a:prstGeom prst="rightArrow">
          <a:avLst>
            <a:gd name="adj1" fmla="val 60000"/>
            <a:gd name="adj2" fmla="val 5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2791544" y="470711"/>
        <a:ext cx="181286" cy="165344"/>
      </dsp:txXfrm>
    </dsp:sp>
    <dsp:sp modelId="{07B7AA78-64DC-461C-90AF-F58BC8470310}">
      <dsp:nvSpPr>
        <dsp:cNvPr id="0" name=""/>
        <dsp:cNvSpPr/>
      </dsp:nvSpPr>
      <dsp:spPr>
        <a:xfrm>
          <a:off x="3158024" y="140037"/>
          <a:ext cx="1111185" cy="819065"/>
        </a:xfrm>
        <a:prstGeom prst="roundRect">
          <a:avLst>
            <a:gd name="adj" fmla="val 1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kumimoji="1" lang="ja-JP" altLang="en-US" sz="1100" kern="1200" dirty="0">
              <a:latin typeface="UD デジタル 教科書体 NK-R" panose="02020400000000000000" pitchFamily="18" charset="-128"/>
              <a:ea typeface="UD デジタル 教科書体 NK-R" panose="02020400000000000000" pitchFamily="18" charset="-128"/>
            </a:rPr>
            <a:t>アセスメントに基づくマッチングと職場適応支援</a:t>
          </a:r>
        </a:p>
      </dsp:txBody>
      <dsp:txXfrm>
        <a:off x="3182014" y="164027"/>
        <a:ext cx="1063205" cy="771085"/>
      </dsp:txXfrm>
    </dsp:sp>
    <dsp:sp modelId="{ADC43029-752B-4A01-AEED-A7375F38F733}">
      <dsp:nvSpPr>
        <dsp:cNvPr id="0" name=""/>
        <dsp:cNvSpPr/>
      </dsp:nvSpPr>
      <dsp:spPr>
        <a:xfrm rot="16691">
          <a:off x="4369286" y="415481"/>
          <a:ext cx="212167" cy="275574"/>
        </a:xfrm>
        <a:prstGeom prst="rightArrow">
          <a:avLst>
            <a:gd name="adj1" fmla="val 60000"/>
            <a:gd name="adj2" fmla="val 5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4369286" y="470441"/>
        <a:ext cx="148517" cy="165344"/>
      </dsp:txXfrm>
    </dsp:sp>
    <dsp:sp modelId="{B63C32EB-BDB0-4897-9093-3998872206EF}">
      <dsp:nvSpPr>
        <dsp:cNvPr id="0" name=""/>
        <dsp:cNvSpPr/>
      </dsp:nvSpPr>
      <dsp:spPr>
        <a:xfrm>
          <a:off x="4669520" y="147376"/>
          <a:ext cx="1111185" cy="819065"/>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a:latin typeface="UD デジタル 教科書体 NK-R" panose="02020400000000000000" pitchFamily="18" charset="-128"/>
              <a:ea typeface="UD デジタル 教科書体 NK-R" panose="02020400000000000000" pitchFamily="18" charset="-128"/>
            </a:rPr>
            <a:t>モニタリングと修正で危機を予防</a:t>
          </a:r>
        </a:p>
      </dsp:txBody>
      <dsp:txXfrm>
        <a:off x="4693510" y="171366"/>
        <a:ext cx="1063205" cy="77108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7CA9C-916C-4A51-86B8-3E35D95551B2}">
      <dsp:nvSpPr>
        <dsp:cNvPr id="0" name=""/>
        <dsp:cNvSpPr/>
      </dsp:nvSpPr>
      <dsp:spPr>
        <a:xfrm>
          <a:off x="3199605" y="4548604"/>
          <a:ext cx="76183" cy="76183"/>
        </a:xfrm>
        <a:prstGeom prst="ellipse">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342B5F9-37AB-4540-A2BF-B112086B0FD7}">
      <dsp:nvSpPr>
        <dsp:cNvPr id="0" name=""/>
        <dsp:cNvSpPr/>
      </dsp:nvSpPr>
      <dsp:spPr>
        <a:xfrm>
          <a:off x="3037487" y="4618114"/>
          <a:ext cx="76183" cy="76183"/>
        </a:xfrm>
        <a:prstGeom prst="ellipse">
          <a:avLst/>
        </a:prstGeom>
        <a:gradFill rotWithShape="0">
          <a:gsLst>
            <a:gs pos="0">
              <a:schemeClr val="accent3">
                <a:hueOff val="-66711"/>
                <a:satOff val="359"/>
                <a:lumOff val="404"/>
                <a:alphaOff val="0"/>
                <a:tint val="83000"/>
                <a:shade val="100000"/>
                <a:satMod val="100000"/>
              </a:schemeClr>
            </a:gs>
            <a:gs pos="100000">
              <a:schemeClr val="accent3">
                <a:hueOff val="-66711"/>
                <a:satOff val="359"/>
                <a:lumOff val="404"/>
                <a:alphaOff val="0"/>
                <a:tint val="61000"/>
                <a:alpha val="100000"/>
                <a:satMod val="180000"/>
              </a:schemeClr>
            </a:gs>
          </a:gsLst>
          <a:path path="circle">
            <a:fillToRect l="100000" t="100000" r="100000" b="100000"/>
          </a:path>
        </a:gradFill>
        <a:ln w="9525" cap="flat" cmpd="sng" algn="ctr">
          <a:solidFill>
            <a:schemeClr val="accent3">
              <a:hueOff val="-66711"/>
              <a:satOff val="359"/>
              <a:lumOff val="40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069C1B5-F8B4-4456-8D10-7E1A4B414B51}">
      <dsp:nvSpPr>
        <dsp:cNvPr id="0" name=""/>
        <dsp:cNvSpPr/>
      </dsp:nvSpPr>
      <dsp:spPr>
        <a:xfrm>
          <a:off x="2872321" y="4677307"/>
          <a:ext cx="76183" cy="76183"/>
        </a:xfrm>
        <a:prstGeom prst="ellipse">
          <a:avLst/>
        </a:prstGeom>
        <a:gradFill rotWithShape="0">
          <a:gsLst>
            <a:gs pos="0">
              <a:schemeClr val="accent3">
                <a:hueOff val="-133421"/>
                <a:satOff val="717"/>
                <a:lumOff val="809"/>
                <a:alphaOff val="0"/>
                <a:tint val="83000"/>
                <a:shade val="100000"/>
                <a:satMod val="100000"/>
              </a:schemeClr>
            </a:gs>
            <a:gs pos="100000">
              <a:schemeClr val="accent3">
                <a:hueOff val="-133421"/>
                <a:satOff val="717"/>
                <a:lumOff val="809"/>
                <a:alphaOff val="0"/>
                <a:tint val="61000"/>
                <a:alpha val="100000"/>
                <a:satMod val="180000"/>
              </a:schemeClr>
            </a:gs>
          </a:gsLst>
          <a:path path="circle">
            <a:fillToRect l="100000" t="100000" r="100000" b="100000"/>
          </a:path>
        </a:gradFill>
        <a:ln w="9525" cap="flat" cmpd="sng" algn="ctr">
          <a:solidFill>
            <a:schemeClr val="accent3">
              <a:hueOff val="-133421"/>
              <a:satOff val="717"/>
              <a:lumOff val="809"/>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652682E-5572-4C18-88F0-761AFD0F7C60}">
      <dsp:nvSpPr>
        <dsp:cNvPr id="0" name=""/>
        <dsp:cNvSpPr/>
      </dsp:nvSpPr>
      <dsp:spPr>
        <a:xfrm>
          <a:off x="2704718" y="4725639"/>
          <a:ext cx="76183" cy="76183"/>
        </a:xfrm>
        <a:prstGeom prst="ellipse">
          <a:avLst/>
        </a:prstGeom>
        <a:gradFill rotWithShape="0">
          <a:gsLst>
            <a:gs pos="0">
              <a:schemeClr val="accent3">
                <a:hueOff val="-200132"/>
                <a:satOff val="1076"/>
                <a:lumOff val="1213"/>
                <a:alphaOff val="0"/>
                <a:tint val="83000"/>
                <a:shade val="100000"/>
                <a:satMod val="100000"/>
              </a:schemeClr>
            </a:gs>
            <a:gs pos="100000">
              <a:schemeClr val="accent3">
                <a:hueOff val="-200132"/>
                <a:satOff val="1076"/>
                <a:lumOff val="1213"/>
                <a:alphaOff val="0"/>
                <a:tint val="61000"/>
                <a:alpha val="100000"/>
                <a:satMod val="180000"/>
              </a:schemeClr>
            </a:gs>
          </a:gsLst>
          <a:path path="circle">
            <a:fillToRect l="100000" t="100000" r="100000" b="100000"/>
          </a:path>
        </a:gradFill>
        <a:ln w="9525" cap="flat" cmpd="sng" algn="ctr">
          <a:solidFill>
            <a:schemeClr val="accent3">
              <a:hueOff val="-200132"/>
              <a:satOff val="1076"/>
              <a:lumOff val="121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58FD203-D46E-4BDC-8BCE-6B03A3D819F0}">
      <dsp:nvSpPr>
        <dsp:cNvPr id="0" name=""/>
        <dsp:cNvSpPr/>
      </dsp:nvSpPr>
      <dsp:spPr>
        <a:xfrm>
          <a:off x="2535285" y="4763109"/>
          <a:ext cx="76183" cy="76183"/>
        </a:xfrm>
        <a:prstGeom prst="ellipse">
          <a:avLst/>
        </a:prstGeom>
        <a:gradFill rotWithShape="0">
          <a:gsLst>
            <a:gs pos="0">
              <a:schemeClr val="accent3">
                <a:hueOff val="-266842"/>
                <a:satOff val="1435"/>
                <a:lumOff val="1618"/>
                <a:alphaOff val="0"/>
                <a:tint val="83000"/>
                <a:shade val="100000"/>
                <a:satMod val="100000"/>
              </a:schemeClr>
            </a:gs>
            <a:gs pos="100000">
              <a:schemeClr val="accent3">
                <a:hueOff val="-266842"/>
                <a:satOff val="1435"/>
                <a:lumOff val="1618"/>
                <a:alphaOff val="0"/>
                <a:tint val="61000"/>
                <a:alpha val="100000"/>
                <a:satMod val="180000"/>
              </a:schemeClr>
            </a:gs>
          </a:gsLst>
          <a:path path="circle">
            <a:fillToRect l="100000" t="100000" r="100000" b="100000"/>
          </a:path>
        </a:gradFill>
        <a:ln w="9525" cap="flat" cmpd="sng" algn="ctr">
          <a:solidFill>
            <a:schemeClr val="accent3">
              <a:hueOff val="-266842"/>
              <a:satOff val="1435"/>
              <a:lumOff val="1618"/>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ABCDFF3-6AF4-470A-A56D-3AF48EEFAA76}">
      <dsp:nvSpPr>
        <dsp:cNvPr id="0" name=""/>
        <dsp:cNvSpPr/>
      </dsp:nvSpPr>
      <dsp:spPr>
        <a:xfrm>
          <a:off x="4119902" y="3897484"/>
          <a:ext cx="76183" cy="76183"/>
        </a:xfrm>
        <a:prstGeom prst="ellipse">
          <a:avLst/>
        </a:prstGeom>
        <a:gradFill rotWithShape="0">
          <a:gsLst>
            <a:gs pos="0">
              <a:schemeClr val="accent3">
                <a:hueOff val="-333553"/>
                <a:satOff val="1793"/>
                <a:lumOff val="2022"/>
                <a:alphaOff val="0"/>
                <a:tint val="83000"/>
                <a:shade val="100000"/>
                <a:satMod val="100000"/>
              </a:schemeClr>
            </a:gs>
            <a:gs pos="100000">
              <a:schemeClr val="accent3">
                <a:hueOff val="-333553"/>
                <a:satOff val="1793"/>
                <a:lumOff val="2022"/>
                <a:alphaOff val="0"/>
                <a:tint val="61000"/>
                <a:alpha val="100000"/>
                <a:satMod val="180000"/>
              </a:schemeClr>
            </a:gs>
          </a:gsLst>
          <a:path path="circle">
            <a:fillToRect l="100000" t="100000" r="100000" b="100000"/>
          </a:path>
        </a:gradFill>
        <a:ln w="9525" cap="flat" cmpd="sng" algn="ctr">
          <a:solidFill>
            <a:schemeClr val="accent3">
              <a:hueOff val="-333553"/>
              <a:satOff val="1793"/>
              <a:lumOff val="202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D96147C-CCFA-49B9-9E34-12E56EDB8D0E}">
      <dsp:nvSpPr>
        <dsp:cNvPr id="0" name=""/>
        <dsp:cNvSpPr/>
      </dsp:nvSpPr>
      <dsp:spPr>
        <a:xfrm>
          <a:off x="3984600" y="4026730"/>
          <a:ext cx="76183" cy="76183"/>
        </a:xfrm>
        <a:prstGeom prst="ellipse">
          <a:avLst/>
        </a:prstGeom>
        <a:gradFill rotWithShape="0">
          <a:gsLst>
            <a:gs pos="0">
              <a:schemeClr val="accent3">
                <a:hueOff val="-400263"/>
                <a:satOff val="2152"/>
                <a:lumOff val="2427"/>
                <a:alphaOff val="0"/>
                <a:tint val="83000"/>
                <a:shade val="100000"/>
                <a:satMod val="100000"/>
              </a:schemeClr>
            </a:gs>
            <a:gs pos="100000">
              <a:schemeClr val="accent3">
                <a:hueOff val="-400263"/>
                <a:satOff val="2152"/>
                <a:lumOff val="2427"/>
                <a:alphaOff val="0"/>
                <a:tint val="61000"/>
                <a:alpha val="100000"/>
                <a:satMod val="180000"/>
              </a:schemeClr>
            </a:gs>
          </a:gsLst>
          <a:path path="circle">
            <a:fillToRect l="100000" t="100000" r="100000" b="100000"/>
          </a:path>
        </a:gradFill>
        <a:ln w="9525" cap="flat" cmpd="sng" algn="ctr">
          <a:solidFill>
            <a:schemeClr val="accent3">
              <a:hueOff val="-400263"/>
              <a:satOff val="2152"/>
              <a:lumOff val="242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B47EADB-A74D-458F-8DA5-A688143B971A}">
      <dsp:nvSpPr>
        <dsp:cNvPr id="0" name=""/>
        <dsp:cNvSpPr/>
      </dsp:nvSpPr>
      <dsp:spPr>
        <a:xfrm>
          <a:off x="4707428" y="3130151"/>
          <a:ext cx="76183" cy="76183"/>
        </a:xfrm>
        <a:prstGeom prst="ellipse">
          <a:avLst/>
        </a:prstGeom>
        <a:gradFill rotWithShape="0">
          <a:gsLst>
            <a:gs pos="0">
              <a:schemeClr val="accent3">
                <a:hueOff val="-466974"/>
                <a:satOff val="2511"/>
                <a:lumOff val="2831"/>
                <a:alphaOff val="0"/>
                <a:tint val="83000"/>
                <a:shade val="100000"/>
                <a:satMod val="100000"/>
              </a:schemeClr>
            </a:gs>
            <a:gs pos="100000">
              <a:schemeClr val="accent3">
                <a:hueOff val="-466974"/>
                <a:satOff val="2511"/>
                <a:lumOff val="2831"/>
                <a:alphaOff val="0"/>
                <a:tint val="61000"/>
                <a:alpha val="100000"/>
                <a:satMod val="180000"/>
              </a:schemeClr>
            </a:gs>
          </a:gsLst>
          <a:path path="circle">
            <a:fillToRect l="100000" t="100000" r="100000" b="100000"/>
          </a:path>
        </a:gradFill>
        <a:ln w="9525" cap="flat" cmpd="sng" algn="ctr">
          <a:solidFill>
            <a:schemeClr val="accent3">
              <a:hueOff val="-466974"/>
              <a:satOff val="2511"/>
              <a:lumOff val="2831"/>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289A204-B9F1-4F07-B889-E25847C5533A}">
      <dsp:nvSpPr>
        <dsp:cNvPr id="0" name=""/>
        <dsp:cNvSpPr/>
      </dsp:nvSpPr>
      <dsp:spPr>
        <a:xfrm>
          <a:off x="5105411" y="2222710"/>
          <a:ext cx="76183" cy="76183"/>
        </a:xfrm>
        <a:prstGeom prst="ellipse">
          <a:avLst/>
        </a:prstGeom>
        <a:gradFill rotWithShape="0">
          <a:gsLst>
            <a:gs pos="0">
              <a:schemeClr val="accent3">
                <a:hueOff val="-533684"/>
                <a:satOff val="2869"/>
                <a:lumOff val="3235"/>
                <a:alphaOff val="0"/>
                <a:tint val="83000"/>
                <a:shade val="100000"/>
                <a:satMod val="100000"/>
              </a:schemeClr>
            </a:gs>
            <a:gs pos="100000">
              <a:schemeClr val="accent3">
                <a:hueOff val="-533684"/>
                <a:satOff val="2869"/>
                <a:lumOff val="3235"/>
                <a:alphaOff val="0"/>
                <a:tint val="61000"/>
                <a:alpha val="100000"/>
                <a:satMod val="180000"/>
              </a:schemeClr>
            </a:gs>
          </a:gsLst>
          <a:path path="circle">
            <a:fillToRect l="100000" t="100000" r="100000" b="100000"/>
          </a:path>
        </a:gradFill>
        <a:ln w="9525" cap="flat" cmpd="sng" algn="ctr">
          <a:solidFill>
            <a:schemeClr val="accent3">
              <a:hueOff val="-533684"/>
              <a:satOff val="2869"/>
              <a:lumOff val="323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6DFBEB7-D57B-4B18-90E8-FB15EFFB0EBF}">
      <dsp:nvSpPr>
        <dsp:cNvPr id="0" name=""/>
        <dsp:cNvSpPr/>
      </dsp:nvSpPr>
      <dsp:spPr>
        <a:xfrm>
          <a:off x="5294955" y="1277799"/>
          <a:ext cx="76183" cy="76183"/>
        </a:xfrm>
        <a:prstGeom prst="ellipse">
          <a:avLst/>
        </a:prstGeom>
        <a:gradFill rotWithShape="0">
          <a:gsLst>
            <a:gs pos="0">
              <a:schemeClr val="accent3">
                <a:hueOff val="-600395"/>
                <a:satOff val="3228"/>
                <a:lumOff val="3640"/>
                <a:alphaOff val="0"/>
                <a:tint val="83000"/>
                <a:shade val="100000"/>
                <a:satMod val="100000"/>
              </a:schemeClr>
            </a:gs>
            <a:gs pos="100000">
              <a:schemeClr val="accent3">
                <a:hueOff val="-600395"/>
                <a:satOff val="3228"/>
                <a:lumOff val="3640"/>
                <a:alphaOff val="0"/>
                <a:tint val="61000"/>
                <a:alpha val="100000"/>
                <a:satMod val="180000"/>
              </a:schemeClr>
            </a:gs>
          </a:gsLst>
          <a:path path="circle">
            <a:fillToRect l="100000" t="100000" r="100000" b="100000"/>
          </a:path>
        </a:gradFill>
        <a:ln w="9525" cap="flat" cmpd="sng" algn="ctr">
          <a:solidFill>
            <a:schemeClr val="accent3">
              <a:hueOff val="-600395"/>
              <a:satOff val="3228"/>
              <a:lumOff val="364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5AB7324-BDB9-4ACE-9F57-DE21DEF5CFD3}">
      <dsp:nvSpPr>
        <dsp:cNvPr id="0" name=""/>
        <dsp:cNvSpPr/>
      </dsp:nvSpPr>
      <dsp:spPr>
        <a:xfrm>
          <a:off x="5129790" y="154767"/>
          <a:ext cx="76183" cy="76183"/>
        </a:xfrm>
        <a:prstGeom prst="ellipse">
          <a:avLst/>
        </a:prstGeom>
        <a:gradFill rotWithShape="0">
          <a:gsLst>
            <a:gs pos="0">
              <a:schemeClr val="accent3">
                <a:hueOff val="-667105"/>
                <a:satOff val="3587"/>
                <a:lumOff val="4044"/>
                <a:alphaOff val="0"/>
                <a:tint val="83000"/>
                <a:shade val="100000"/>
                <a:satMod val="100000"/>
              </a:schemeClr>
            </a:gs>
            <a:gs pos="100000">
              <a:schemeClr val="accent3">
                <a:hueOff val="-667105"/>
                <a:satOff val="3587"/>
                <a:lumOff val="4044"/>
                <a:alphaOff val="0"/>
                <a:tint val="61000"/>
                <a:alpha val="100000"/>
                <a:satMod val="180000"/>
              </a:schemeClr>
            </a:gs>
          </a:gsLst>
          <a:path path="circle">
            <a:fillToRect l="100000" t="100000" r="100000" b="100000"/>
          </a:path>
        </a:gradFill>
        <a:ln w="9525" cap="flat" cmpd="sng" algn="ctr">
          <a:solidFill>
            <a:schemeClr val="accent3">
              <a:hueOff val="-667105"/>
              <a:satOff val="3587"/>
              <a:lumOff val="404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CBDD64E-A14E-440F-97CC-985847917DD0}">
      <dsp:nvSpPr>
        <dsp:cNvPr id="0" name=""/>
        <dsp:cNvSpPr/>
      </dsp:nvSpPr>
      <dsp:spPr>
        <a:xfrm>
          <a:off x="5242541" y="64077"/>
          <a:ext cx="76183" cy="76183"/>
        </a:xfrm>
        <a:prstGeom prst="ellipse">
          <a:avLst/>
        </a:prstGeom>
        <a:gradFill rotWithShape="0">
          <a:gsLst>
            <a:gs pos="0">
              <a:schemeClr val="accent3">
                <a:hueOff val="-733816"/>
                <a:satOff val="3946"/>
                <a:lumOff val="4449"/>
                <a:alphaOff val="0"/>
                <a:tint val="83000"/>
                <a:shade val="100000"/>
                <a:satMod val="100000"/>
              </a:schemeClr>
            </a:gs>
            <a:gs pos="100000">
              <a:schemeClr val="accent3">
                <a:hueOff val="-733816"/>
                <a:satOff val="3946"/>
                <a:lumOff val="4449"/>
                <a:alphaOff val="0"/>
                <a:tint val="61000"/>
                <a:alpha val="100000"/>
                <a:satMod val="180000"/>
              </a:schemeClr>
            </a:gs>
          </a:gsLst>
          <a:path path="circle">
            <a:fillToRect l="100000" t="100000" r="100000" b="100000"/>
          </a:path>
        </a:gradFill>
        <a:ln w="9525" cap="flat" cmpd="sng" algn="ctr">
          <a:solidFill>
            <a:schemeClr val="accent3">
              <a:hueOff val="-733816"/>
              <a:satOff val="3946"/>
              <a:lumOff val="4449"/>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A443A87-DC93-4982-BCF1-80359434C1EF}">
      <dsp:nvSpPr>
        <dsp:cNvPr id="0" name=""/>
        <dsp:cNvSpPr/>
      </dsp:nvSpPr>
      <dsp:spPr>
        <a:xfrm>
          <a:off x="5355902" y="-26612"/>
          <a:ext cx="76183" cy="76183"/>
        </a:xfrm>
        <a:prstGeom prst="ellipse">
          <a:avLst/>
        </a:prstGeom>
        <a:gradFill rotWithShape="0">
          <a:gsLst>
            <a:gs pos="0">
              <a:schemeClr val="accent3">
                <a:hueOff val="-800526"/>
                <a:satOff val="4304"/>
                <a:lumOff val="4853"/>
                <a:alphaOff val="0"/>
                <a:tint val="83000"/>
                <a:shade val="100000"/>
                <a:satMod val="100000"/>
              </a:schemeClr>
            </a:gs>
            <a:gs pos="100000">
              <a:schemeClr val="accent3">
                <a:hueOff val="-800526"/>
                <a:satOff val="4304"/>
                <a:lumOff val="4853"/>
                <a:alphaOff val="0"/>
                <a:tint val="61000"/>
                <a:alpha val="100000"/>
                <a:satMod val="180000"/>
              </a:schemeClr>
            </a:gs>
          </a:gsLst>
          <a:path path="circle">
            <a:fillToRect l="100000" t="100000" r="100000" b="100000"/>
          </a:path>
        </a:gradFill>
        <a:ln w="9525" cap="flat" cmpd="sng" algn="ctr">
          <a:solidFill>
            <a:schemeClr val="accent3">
              <a:hueOff val="-800526"/>
              <a:satOff val="4304"/>
              <a:lumOff val="485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2002B2E-C8CA-4300-A389-216783352107}">
      <dsp:nvSpPr>
        <dsp:cNvPr id="0" name=""/>
        <dsp:cNvSpPr/>
      </dsp:nvSpPr>
      <dsp:spPr>
        <a:xfrm>
          <a:off x="5468654" y="64077"/>
          <a:ext cx="76183" cy="76183"/>
        </a:xfrm>
        <a:prstGeom prst="ellipse">
          <a:avLst/>
        </a:prstGeom>
        <a:gradFill rotWithShape="0">
          <a:gsLst>
            <a:gs pos="0">
              <a:schemeClr val="accent3">
                <a:hueOff val="-867237"/>
                <a:satOff val="4663"/>
                <a:lumOff val="5258"/>
                <a:alphaOff val="0"/>
                <a:tint val="83000"/>
                <a:shade val="100000"/>
                <a:satMod val="100000"/>
              </a:schemeClr>
            </a:gs>
            <a:gs pos="100000">
              <a:schemeClr val="accent3">
                <a:hueOff val="-867237"/>
                <a:satOff val="4663"/>
                <a:lumOff val="5258"/>
                <a:alphaOff val="0"/>
                <a:tint val="61000"/>
                <a:alpha val="100000"/>
                <a:satMod val="180000"/>
              </a:schemeClr>
            </a:gs>
          </a:gsLst>
          <a:path path="circle">
            <a:fillToRect l="100000" t="100000" r="100000" b="100000"/>
          </a:path>
        </a:gradFill>
        <a:ln w="9525" cap="flat" cmpd="sng" algn="ctr">
          <a:solidFill>
            <a:schemeClr val="accent3">
              <a:hueOff val="-867237"/>
              <a:satOff val="4663"/>
              <a:lumOff val="5258"/>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2DBC8A3-D1C6-4C07-9E56-717E52AC707D}">
      <dsp:nvSpPr>
        <dsp:cNvPr id="0" name=""/>
        <dsp:cNvSpPr/>
      </dsp:nvSpPr>
      <dsp:spPr>
        <a:xfrm>
          <a:off x="5581405" y="154767"/>
          <a:ext cx="76183" cy="76183"/>
        </a:xfrm>
        <a:prstGeom prst="ellipse">
          <a:avLst/>
        </a:prstGeom>
        <a:gradFill rotWithShape="0">
          <a:gsLst>
            <a:gs pos="0">
              <a:schemeClr val="accent3">
                <a:hueOff val="-933947"/>
                <a:satOff val="5022"/>
                <a:lumOff val="5662"/>
                <a:alphaOff val="0"/>
                <a:tint val="83000"/>
                <a:shade val="100000"/>
                <a:satMod val="100000"/>
              </a:schemeClr>
            </a:gs>
            <a:gs pos="100000">
              <a:schemeClr val="accent3">
                <a:hueOff val="-933947"/>
                <a:satOff val="5022"/>
                <a:lumOff val="5662"/>
                <a:alphaOff val="0"/>
                <a:tint val="61000"/>
                <a:alpha val="100000"/>
                <a:satMod val="180000"/>
              </a:schemeClr>
            </a:gs>
          </a:gsLst>
          <a:path path="circle">
            <a:fillToRect l="100000" t="100000" r="100000" b="100000"/>
          </a:path>
        </a:gradFill>
        <a:ln w="9525" cap="flat" cmpd="sng" algn="ctr">
          <a:solidFill>
            <a:schemeClr val="accent3">
              <a:hueOff val="-933947"/>
              <a:satOff val="5022"/>
              <a:lumOff val="566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9CBF223-00EE-4856-ABBC-B9BCE3CC414A}">
      <dsp:nvSpPr>
        <dsp:cNvPr id="0" name=""/>
        <dsp:cNvSpPr/>
      </dsp:nvSpPr>
      <dsp:spPr>
        <a:xfrm>
          <a:off x="5355902" y="164542"/>
          <a:ext cx="76183" cy="76183"/>
        </a:xfrm>
        <a:prstGeom prst="ellipse">
          <a:avLst/>
        </a:prstGeom>
        <a:gradFill rotWithShape="0">
          <a:gsLst>
            <a:gs pos="0">
              <a:schemeClr val="accent3">
                <a:hueOff val="-1000658"/>
                <a:satOff val="5380"/>
                <a:lumOff val="6067"/>
                <a:alphaOff val="0"/>
                <a:tint val="83000"/>
                <a:shade val="100000"/>
                <a:satMod val="100000"/>
              </a:schemeClr>
            </a:gs>
            <a:gs pos="100000">
              <a:schemeClr val="accent3">
                <a:hueOff val="-1000658"/>
                <a:satOff val="5380"/>
                <a:lumOff val="6067"/>
                <a:alphaOff val="0"/>
                <a:tint val="61000"/>
                <a:alpha val="100000"/>
                <a:satMod val="180000"/>
              </a:schemeClr>
            </a:gs>
          </a:gsLst>
          <a:path path="circle">
            <a:fillToRect l="100000" t="100000" r="100000" b="100000"/>
          </a:path>
        </a:gradFill>
        <a:ln w="9525" cap="flat" cmpd="sng" algn="ctr">
          <a:solidFill>
            <a:schemeClr val="accent3">
              <a:hueOff val="-1000658"/>
              <a:satOff val="5380"/>
              <a:lumOff val="606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43306E3-9B59-40DC-88DF-69D8F0B48860}">
      <dsp:nvSpPr>
        <dsp:cNvPr id="0" name=""/>
        <dsp:cNvSpPr/>
      </dsp:nvSpPr>
      <dsp:spPr>
        <a:xfrm>
          <a:off x="5355902" y="355696"/>
          <a:ext cx="76183" cy="76183"/>
        </a:xfrm>
        <a:prstGeom prst="ellipse">
          <a:avLst/>
        </a:prstGeom>
        <a:gradFill rotWithShape="0">
          <a:gsLst>
            <a:gs pos="0">
              <a:schemeClr val="accent3">
                <a:hueOff val="-1067368"/>
                <a:satOff val="5739"/>
                <a:lumOff val="6471"/>
                <a:alphaOff val="0"/>
                <a:tint val="83000"/>
                <a:shade val="100000"/>
                <a:satMod val="100000"/>
              </a:schemeClr>
            </a:gs>
            <a:gs pos="100000">
              <a:schemeClr val="accent3">
                <a:hueOff val="-1067368"/>
                <a:satOff val="5739"/>
                <a:lumOff val="6471"/>
                <a:alphaOff val="0"/>
                <a:tint val="61000"/>
                <a:alpha val="100000"/>
                <a:satMod val="180000"/>
              </a:schemeClr>
            </a:gs>
          </a:gsLst>
          <a:path path="circle">
            <a:fillToRect l="100000" t="100000" r="100000" b="100000"/>
          </a:path>
        </a:gradFill>
        <a:ln w="9525" cap="flat" cmpd="sng" algn="ctr">
          <a:solidFill>
            <a:schemeClr val="accent3">
              <a:hueOff val="-1067368"/>
              <a:satOff val="5739"/>
              <a:lumOff val="6471"/>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86EA8C6-3892-4483-9D18-C8E8EBB965C8}">
      <dsp:nvSpPr>
        <dsp:cNvPr id="0" name=""/>
        <dsp:cNvSpPr/>
      </dsp:nvSpPr>
      <dsp:spPr>
        <a:xfrm>
          <a:off x="2016062" y="4783353"/>
          <a:ext cx="2256404" cy="673782"/>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7795" tIns="60960" rIns="60960" bIns="60960" numCol="1" spcCol="1270" anchor="ctr" anchorCtr="0">
          <a:noAutofit/>
        </a:bodyPr>
        <a:lstStyle/>
        <a:p>
          <a:pPr lvl="0" algn="l" defTabSz="711200">
            <a:lnSpc>
              <a:spcPct val="90000"/>
            </a:lnSpc>
            <a:spcBef>
              <a:spcPct val="0"/>
            </a:spcBef>
            <a:spcAft>
              <a:spcPct val="35000"/>
            </a:spcAft>
          </a:pPr>
          <a:r>
            <a:rPr kumimoji="1" lang="ja-JP" altLang="en-US"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就労移行支援　　就労継続支援</a:t>
          </a:r>
          <a:r>
            <a:rPr kumimoji="1" lang="en-US" altLang="ja-JP"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B</a:t>
          </a:r>
          <a:r>
            <a:rPr kumimoji="1" lang="ja-JP" altLang="en-US"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sp:txBody>
      <dsp:txXfrm>
        <a:off x="2048953" y="4816244"/>
        <a:ext cx="2190622" cy="608000"/>
      </dsp:txXfrm>
    </dsp:sp>
    <dsp:sp modelId="{5C145842-3406-43F5-9624-E1F81B8D1FFB}">
      <dsp:nvSpPr>
        <dsp:cNvPr id="0" name=""/>
        <dsp:cNvSpPr/>
      </dsp:nvSpPr>
      <dsp:spPr>
        <a:xfrm>
          <a:off x="1686602" y="4468038"/>
          <a:ext cx="761834" cy="761902"/>
        </a:xfrm>
        <a:prstGeom prst="ellipse">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050A30B-A737-415B-8663-CE0487F60BA2}">
      <dsp:nvSpPr>
        <dsp:cNvPr id="0" name=""/>
        <dsp:cNvSpPr/>
      </dsp:nvSpPr>
      <dsp:spPr>
        <a:xfrm>
          <a:off x="3638266" y="4373463"/>
          <a:ext cx="2266953" cy="440415"/>
        </a:xfrm>
        <a:prstGeom prst="roundRect">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7795" tIns="60960" rIns="60960" bIns="60960" numCol="1" spcCol="1270" anchor="ctr" anchorCtr="0">
          <a:noAutofit/>
        </a:bodyPr>
        <a:lstStyle/>
        <a:p>
          <a:pPr lvl="0" algn="l" defTabSz="711200">
            <a:lnSpc>
              <a:spcPct val="90000"/>
            </a:lnSpc>
            <a:spcBef>
              <a:spcPct val="0"/>
            </a:spcBef>
            <a:spcAft>
              <a:spcPct val="35000"/>
            </a:spcAft>
          </a:pPr>
          <a:r>
            <a:rPr kumimoji="1" lang="ja-JP" altLang="en-US"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就労継続支援</a:t>
          </a:r>
          <a:r>
            <a:rPr kumimoji="1" lang="en-US" altLang="ja-JP"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a:t>
          </a:r>
          <a:r>
            <a:rPr kumimoji="1" lang="ja-JP" altLang="en-US"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sp:txBody>
      <dsp:txXfrm>
        <a:off x="3659765" y="4394962"/>
        <a:ext cx="2223955" cy="397417"/>
      </dsp:txXfrm>
    </dsp:sp>
    <dsp:sp modelId="{F866D007-B3A7-4CF4-B823-D9E6658B7847}">
      <dsp:nvSpPr>
        <dsp:cNvPr id="0" name=""/>
        <dsp:cNvSpPr/>
      </dsp:nvSpPr>
      <dsp:spPr>
        <a:xfrm>
          <a:off x="3262076" y="3943993"/>
          <a:ext cx="761834" cy="761902"/>
        </a:xfrm>
        <a:prstGeom prst="ellipse">
          <a:avLst/>
        </a:prstGeom>
        <a:solidFill>
          <a:schemeClr val="accent3">
            <a:tint val="50000"/>
            <a:hueOff val="-216060"/>
            <a:satOff val="1409"/>
            <a:lumOff val="386"/>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C88420E-EFB0-4301-977F-BC2E96E059ED}">
      <dsp:nvSpPr>
        <dsp:cNvPr id="0" name=""/>
        <dsp:cNvSpPr/>
      </dsp:nvSpPr>
      <dsp:spPr>
        <a:xfrm>
          <a:off x="4519010" y="3567529"/>
          <a:ext cx="3306115" cy="440415"/>
        </a:xfrm>
        <a:prstGeom prst="roundRect">
          <a:avLst/>
        </a:prstGeom>
        <a:solidFill>
          <a:schemeClr val="accent4">
            <a:lumMod val="20000"/>
            <a:lumOff val="80000"/>
          </a:schemeClr>
        </a:solidFill>
        <a:ln w="9525" cap="flat" cmpd="sng" algn="ctr">
          <a:solidFill>
            <a:schemeClr val="accent5"/>
          </a:solidFill>
          <a:prstDash val="solid"/>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347795" tIns="60960" rIns="60960" bIns="60960" numCol="1" spcCol="1270" anchor="ctr" anchorCtr="0">
          <a:noAutofit/>
        </a:bodyPr>
        <a:lstStyle/>
        <a:p>
          <a:pPr lvl="0" algn="l" defTabSz="711200">
            <a:lnSpc>
              <a:spcPct val="90000"/>
            </a:lnSpc>
            <a:spcBef>
              <a:spcPct val="0"/>
            </a:spcBef>
            <a:spcAft>
              <a:spcPct val="35000"/>
            </a:spcAft>
          </a:pPr>
          <a:r>
            <a:rPr kumimoji="1" lang="ja-JP" altLang="en-US" sz="16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重度障害者多数雇用事業所</a:t>
          </a:r>
        </a:p>
      </dsp:txBody>
      <dsp:txXfrm>
        <a:off x="4540509" y="3589028"/>
        <a:ext cx="3263117" cy="397417"/>
      </dsp:txXfrm>
    </dsp:sp>
    <dsp:sp modelId="{CCE35113-C8BA-49DC-9301-0C2DAE8F5269}">
      <dsp:nvSpPr>
        <dsp:cNvPr id="0" name=""/>
        <dsp:cNvSpPr/>
      </dsp:nvSpPr>
      <dsp:spPr>
        <a:xfrm>
          <a:off x="4039147" y="3159282"/>
          <a:ext cx="761834" cy="761902"/>
        </a:xfrm>
        <a:prstGeom prst="ellipse">
          <a:avLst/>
        </a:prstGeom>
        <a:solidFill>
          <a:schemeClr val="accent3">
            <a:tint val="50000"/>
            <a:hueOff val="-432121"/>
            <a:satOff val="2817"/>
            <a:lumOff val="773"/>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5AC6702-12DB-4769-8823-CA24606AB6A2}">
      <dsp:nvSpPr>
        <dsp:cNvPr id="0" name=""/>
        <dsp:cNvSpPr/>
      </dsp:nvSpPr>
      <dsp:spPr>
        <a:xfrm>
          <a:off x="4986450" y="2762970"/>
          <a:ext cx="1816573" cy="440415"/>
        </a:xfrm>
        <a:prstGeom prst="roundRect">
          <a:avLst/>
        </a:prstGeom>
        <a:solidFill>
          <a:schemeClr val="accent4">
            <a:lumMod val="40000"/>
            <a:lumOff val="60000"/>
          </a:schemeClr>
        </a:solidFill>
        <a:ln w="9525" cap="flat" cmpd="sng" algn="ctr">
          <a:solidFill>
            <a:schemeClr val="accent5"/>
          </a:solidFill>
          <a:prstDash val="solid"/>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347795" tIns="60960" rIns="60960" bIns="60960" numCol="1" spcCol="1270" anchor="ctr" anchorCtr="0">
          <a:noAutofit/>
        </a:bodyPr>
        <a:lstStyle/>
        <a:p>
          <a:pPr lvl="0" algn="l" defTabSz="711200">
            <a:lnSpc>
              <a:spcPct val="90000"/>
            </a:lnSpc>
            <a:spcBef>
              <a:spcPct val="0"/>
            </a:spcBef>
            <a:spcAft>
              <a:spcPct val="35000"/>
            </a:spcAft>
          </a:pPr>
          <a:r>
            <a:rPr kumimoji="1" lang="ja-JP" altLang="en-US" sz="16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特例子会社</a:t>
          </a:r>
        </a:p>
      </dsp:txBody>
      <dsp:txXfrm>
        <a:off x="5007949" y="2784469"/>
        <a:ext cx="1773575" cy="397417"/>
      </dsp:txXfrm>
    </dsp:sp>
    <dsp:sp modelId="{DA65D4D9-036D-439C-AB7C-A2C4EEEF68E8}">
      <dsp:nvSpPr>
        <dsp:cNvPr id="0" name=""/>
        <dsp:cNvSpPr/>
      </dsp:nvSpPr>
      <dsp:spPr>
        <a:xfrm>
          <a:off x="4507828" y="2300173"/>
          <a:ext cx="761834" cy="761902"/>
        </a:xfrm>
        <a:prstGeom prst="ellipse">
          <a:avLst/>
        </a:prstGeom>
        <a:solidFill>
          <a:schemeClr val="accent3">
            <a:tint val="50000"/>
            <a:hueOff val="-648181"/>
            <a:satOff val="4226"/>
            <a:lumOff val="1159"/>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8A656BF-DF94-4E96-AE5A-C112E5C59505}">
      <dsp:nvSpPr>
        <dsp:cNvPr id="0" name=""/>
        <dsp:cNvSpPr/>
      </dsp:nvSpPr>
      <dsp:spPr>
        <a:xfrm>
          <a:off x="5177720" y="1807876"/>
          <a:ext cx="3225618" cy="440415"/>
        </a:xfrm>
        <a:prstGeom prst="roundRect">
          <a:avLst/>
        </a:prstGeom>
        <a:solidFill>
          <a:schemeClr val="accent4">
            <a:lumMod val="60000"/>
            <a:lumOff val="40000"/>
          </a:schemeClr>
        </a:solidFill>
        <a:ln w="10795"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347795" tIns="60960" rIns="60960" bIns="60960" numCol="1" spcCol="1270" anchor="ctr" anchorCtr="0">
          <a:noAutofit/>
        </a:bodyPr>
        <a:lstStyle/>
        <a:p>
          <a:pPr lvl="0" algn="l" defTabSz="711200">
            <a:lnSpc>
              <a:spcPct val="90000"/>
            </a:lnSpc>
            <a:spcBef>
              <a:spcPct val="0"/>
            </a:spcBef>
            <a:spcAft>
              <a:spcPct val="35000"/>
            </a:spcAft>
          </a:pPr>
          <a:r>
            <a:rPr kumimoji="1" lang="ja-JP" altLang="en-US" sz="16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一般の職場での障害者雇用</a:t>
          </a:r>
        </a:p>
      </dsp:txBody>
      <dsp:txXfrm>
        <a:off x="5199219" y="1829375"/>
        <a:ext cx="3182620" cy="397417"/>
      </dsp:txXfrm>
    </dsp:sp>
    <dsp:sp modelId="{FC4FEF9A-DE55-4AE1-B18B-6F3788A6EFE9}">
      <dsp:nvSpPr>
        <dsp:cNvPr id="0" name=""/>
        <dsp:cNvSpPr/>
      </dsp:nvSpPr>
      <dsp:spPr>
        <a:xfrm>
          <a:off x="4810124" y="1374812"/>
          <a:ext cx="761834" cy="761902"/>
        </a:xfrm>
        <a:prstGeom prst="ellipse">
          <a:avLst/>
        </a:prstGeom>
        <a:solidFill>
          <a:schemeClr val="accent3">
            <a:tint val="50000"/>
            <a:hueOff val="-864242"/>
            <a:satOff val="5634"/>
            <a:lumOff val="1546"/>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0EB9A0E-B68F-44FA-A1D4-572764BB2E8F}">
      <dsp:nvSpPr>
        <dsp:cNvPr id="0" name=""/>
        <dsp:cNvSpPr/>
      </dsp:nvSpPr>
      <dsp:spPr>
        <a:xfrm>
          <a:off x="5402415" y="858092"/>
          <a:ext cx="2986773" cy="440415"/>
        </a:xfrm>
        <a:prstGeom prst="roundRect">
          <a:avLst/>
        </a:prstGeom>
        <a:solidFill>
          <a:schemeClr val="accent4">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7795" tIns="60960" rIns="60960" bIns="60960" numCol="1" spcCol="1270" anchor="ctr" anchorCtr="0">
          <a:noAutofit/>
        </a:bodyPr>
        <a:lstStyle/>
        <a:p>
          <a:pPr lvl="0" algn="l" defTabSz="711200">
            <a:lnSpc>
              <a:spcPct val="90000"/>
            </a:lnSpc>
            <a:spcBef>
              <a:spcPct val="0"/>
            </a:spcBef>
            <a:spcAft>
              <a:spcPct val="35000"/>
            </a:spcAft>
          </a:pPr>
          <a:r>
            <a:rPr kumimoji="1" lang="ja-JP" altLang="en-US" sz="1600" b="0" kern="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一般の職場での通常雇用</a:t>
          </a:r>
        </a:p>
      </dsp:txBody>
      <dsp:txXfrm>
        <a:off x="5423914" y="879591"/>
        <a:ext cx="2943775" cy="397417"/>
      </dsp:txXfrm>
    </dsp:sp>
    <dsp:sp modelId="{BBF5EA77-5BD5-4DAA-B77A-663A6ABAFDD8}">
      <dsp:nvSpPr>
        <dsp:cNvPr id="0" name=""/>
        <dsp:cNvSpPr/>
      </dsp:nvSpPr>
      <dsp:spPr>
        <a:xfrm>
          <a:off x="4974680" y="464656"/>
          <a:ext cx="761834" cy="761902"/>
        </a:xfrm>
        <a:prstGeom prst="ellipse">
          <a:avLst/>
        </a:prstGeom>
        <a:solidFill>
          <a:schemeClr val="accent3">
            <a:tint val="50000"/>
            <a:hueOff val="-1080302"/>
            <a:satOff val="7043"/>
            <a:lumOff val="1932"/>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9F2D3-228C-4660-913D-DCB78EB98021}">
      <dsp:nvSpPr>
        <dsp:cNvPr id="0" name=""/>
        <dsp:cNvSpPr/>
      </dsp:nvSpPr>
      <dsp:spPr>
        <a:xfrm>
          <a:off x="1622087" y="0"/>
          <a:ext cx="811043" cy="671462"/>
        </a:xfrm>
        <a:prstGeom prst="trapezoid">
          <a:avLst>
            <a:gd name="adj" fmla="val 60394"/>
          </a:avLst>
        </a:prstGeom>
        <a:gradFill rotWithShape="0">
          <a:gsLst>
            <a:gs pos="0">
              <a:schemeClr val="accent5">
                <a:alpha val="90000"/>
                <a:hueOff val="0"/>
                <a:satOff val="0"/>
                <a:lumOff val="0"/>
                <a:alphaOff val="0"/>
                <a:tint val="83000"/>
                <a:shade val="100000"/>
                <a:satMod val="100000"/>
              </a:schemeClr>
            </a:gs>
            <a:gs pos="100000">
              <a:schemeClr val="accent5">
                <a:alpha val="90000"/>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職業適性</a:t>
          </a:r>
        </a:p>
      </dsp:txBody>
      <dsp:txXfrm>
        <a:off x="1622087" y="0"/>
        <a:ext cx="811043" cy="671462"/>
      </dsp:txXfrm>
    </dsp:sp>
    <dsp:sp modelId="{5B512ACB-52CB-469F-8A94-A0EA7BCF6C7D}">
      <dsp:nvSpPr>
        <dsp:cNvPr id="0" name=""/>
        <dsp:cNvSpPr/>
      </dsp:nvSpPr>
      <dsp:spPr>
        <a:xfrm>
          <a:off x="1216565" y="671462"/>
          <a:ext cx="1622087" cy="671462"/>
        </a:xfrm>
        <a:prstGeom prst="trapezoid">
          <a:avLst>
            <a:gd name="adj" fmla="val 60394"/>
          </a:avLst>
        </a:prstGeom>
        <a:gradFill rotWithShape="0">
          <a:gsLst>
            <a:gs pos="0">
              <a:schemeClr val="accent5">
                <a:alpha val="90000"/>
                <a:hueOff val="0"/>
                <a:satOff val="0"/>
                <a:lumOff val="0"/>
                <a:alphaOff val="-10000"/>
                <a:tint val="83000"/>
                <a:shade val="100000"/>
                <a:satMod val="100000"/>
              </a:schemeClr>
            </a:gs>
            <a:gs pos="100000">
              <a:schemeClr val="accent5">
                <a:alpha val="90000"/>
                <a:hueOff val="0"/>
                <a:satOff val="0"/>
                <a:lumOff val="0"/>
                <a:alphaOff val="-1000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基本的　　　　労働習慣</a:t>
          </a:r>
        </a:p>
      </dsp:txBody>
      <dsp:txXfrm>
        <a:off x="1500430" y="671462"/>
        <a:ext cx="1054356" cy="671462"/>
      </dsp:txXfrm>
    </dsp:sp>
    <dsp:sp modelId="{864BE1F6-61A6-48ED-9F3D-347A0A492D40}">
      <dsp:nvSpPr>
        <dsp:cNvPr id="0" name=""/>
        <dsp:cNvSpPr/>
      </dsp:nvSpPr>
      <dsp:spPr>
        <a:xfrm>
          <a:off x="811043" y="1342925"/>
          <a:ext cx="2433130" cy="671462"/>
        </a:xfrm>
        <a:prstGeom prst="trapezoid">
          <a:avLst>
            <a:gd name="adj" fmla="val 60394"/>
          </a:avLst>
        </a:prstGeom>
        <a:gradFill rotWithShape="0">
          <a:gsLst>
            <a:gs pos="0">
              <a:schemeClr val="accent5">
                <a:alpha val="90000"/>
                <a:hueOff val="0"/>
                <a:satOff val="0"/>
                <a:lumOff val="0"/>
                <a:alphaOff val="-20000"/>
                <a:tint val="83000"/>
                <a:shade val="100000"/>
                <a:satMod val="100000"/>
              </a:schemeClr>
            </a:gs>
            <a:gs pos="100000">
              <a:schemeClr val="accent5">
                <a:alpha val="90000"/>
                <a:hueOff val="0"/>
                <a:satOff val="0"/>
                <a:lumOff val="0"/>
                <a:alphaOff val="-2000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社会生活能力・　　　　対人技能</a:t>
          </a:r>
        </a:p>
      </dsp:txBody>
      <dsp:txXfrm>
        <a:off x="1236841" y="1342925"/>
        <a:ext cx="1581535" cy="671462"/>
      </dsp:txXfrm>
    </dsp:sp>
    <dsp:sp modelId="{19BFF7F0-3A35-474C-91BB-4136B3A53D5B}">
      <dsp:nvSpPr>
        <dsp:cNvPr id="0" name=""/>
        <dsp:cNvSpPr/>
      </dsp:nvSpPr>
      <dsp:spPr>
        <a:xfrm>
          <a:off x="405521" y="2014388"/>
          <a:ext cx="3244174" cy="671462"/>
        </a:xfrm>
        <a:prstGeom prst="trapezoid">
          <a:avLst>
            <a:gd name="adj" fmla="val 60394"/>
          </a:avLst>
        </a:prstGeom>
        <a:gradFill rotWithShape="0">
          <a:gsLst>
            <a:gs pos="0">
              <a:schemeClr val="accent5">
                <a:alpha val="90000"/>
                <a:hueOff val="0"/>
                <a:satOff val="0"/>
                <a:lumOff val="0"/>
                <a:alphaOff val="-30000"/>
                <a:tint val="83000"/>
                <a:shade val="100000"/>
                <a:satMod val="100000"/>
              </a:schemeClr>
            </a:gs>
            <a:gs pos="100000">
              <a:schemeClr val="accent5">
                <a:alpha val="90000"/>
                <a:hueOff val="0"/>
                <a:satOff val="0"/>
                <a:lumOff val="0"/>
                <a:alphaOff val="-3000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日常生活管理・　　　　　　　　　基本的な生活リズム</a:t>
          </a:r>
        </a:p>
      </dsp:txBody>
      <dsp:txXfrm>
        <a:off x="973252" y="2014388"/>
        <a:ext cx="2108713" cy="671462"/>
      </dsp:txXfrm>
    </dsp:sp>
    <dsp:sp modelId="{32F9E886-1580-4E0C-830E-CB19A51CDA32}">
      <dsp:nvSpPr>
        <dsp:cNvPr id="0" name=""/>
        <dsp:cNvSpPr/>
      </dsp:nvSpPr>
      <dsp:spPr>
        <a:xfrm>
          <a:off x="0" y="2685851"/>
          <a:ext cx="4055218" cy="671462"/>
        </a:xfrm>
        <a:prstGeom prst="trapezoid">
          <a:avLst>
            <a:gd name="adj" fmla="val 60394"/>
          </a:avLst>
        </a:prstGeom>
        <a:gradFill rotWithShape="0">
          <a:gsLst>
            <a:gs pos="0">
              <a:schemeClr val="accent5">
                <a:alpha val="90000"/>
                <a:hueOff val="0"/>
                <a:satOff val="0"/>
                <a:lumOff val="0"/>
                <a:alphaOff val="-40000"/>
                <a:tint val="83000"/>
                <a:shade val="100000"/>
                <a:satMod val="100000"/>
              </a:schemeClr>
            </a:gs>
            <a:gs pos="100000">
              <a:schemeClr val="accent5">
                <a:alpha val="90000"/>
                <a:hueOff val="0"/>
                <a:satOff val="0"/>
                <a:lumOff val="0"/>
                <a:alphaOff val="-4000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心と体の健康管理（病状管理）</a:t>
          </a:r>
        </a:p>
      </dsp:txBody>
      <dsp:txXfrm>
        <a:off x="709663" y="2685851"/>
        <a:ext cx="2635891" cy="671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08804-A1CA-446F-8276-999173B2D211}">
      <dsp:nvSpPr>
        <dsp:cNvPr id="0" name=""/>
        <dsp:cNvSpPr/>
      </dsp:nvSpPr>
      <dsp:spPr>
        <a:xfrm>
          <a:off x="-4062153" y="-456034"/>
          <a:ext cx="4840621" cy="4840621"/>
        </a:xfrm>
        <a:prstGeom prst="blockArc">
          <a:avLst>
            <a:gd name="adj1" fmla="val 18900000"/>
            <a:gd name="adj2" fmla="val 2700000"/>
            <a:gd name="adj3" fmla="val 446"/>
          </a:avLst>
        </a:prstGeom>
        <a:noFill/>
        <a:ln w="1079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48CAF-E9C9-43DF-B2E8-1166ED568696}">
      <dsp:nvSpPr>
        <dsp:cNvPr id="0" name=""/>
        <dsp:cNvSpPr/>
      </dsp:nvSpPr>
      <dsp:spPr>
        <a:xfrm>
          <a:off x="291120" y="356707"/>
          <a:ext cx="2536015" cy="378336"/>
        </a:xfrm>
        <a:prstGeom prst="rect">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304" tIns="27940" rIns="27940" bIns="27940" numCol="1" spcCol="1270" anchor="ctr" anchorCtr="0">
          <a:noAutofit/>
        </a:bodyPr>
        <a:lstStyle/>
        <a:p>
          <a:pPr lvl="0" algn="l" defTabSz="488950">
            <a:lnSpc>
              <a:spcPct val="90000"/>
            </a:lnSpc>
            <a:spcBef>
              <a:spcPct val="0"/>
            </a:spcBef>
            <a:spcAft>
              <a:spcPct val="35000"/>
            </a:spcAft>
          </a:pPr>
          <a:r>
            <a:rPr kumimoji="1" lang="ja-JP" altLang="en-US" sz="1100" b="0" kern="1200" dirty="0">
              <a:latin typeface="UD デジタル 教科書体 NK-R" panose="02020400000000000000" pitchFamily="18" charset="-128"/>
              <a:ea typeface="UD デジタル 教科書体 NK-R" panose="02020400000000000000" pitchFamily="18" charset="-128"/>
            </a:rPr>
            <a:t>一般的な職場ルールの理解促進</a:t>
          </a:r>
        </a:p>
      </dsp:txBody>
      <dsp:txXfrm>
        <a:off x="291120" y="356707"/>
        <a:ext cx="2536015" cy="378336"/>
      </dsp:txXfrm>
    </dsp:sp>
    <dsp:sp modelId="{59BE279F-2E2D-4E2C-A3D3-2F3C2855EF70}">
      <dsp:nvSpPr>
        <dsp:cNvPr id="0" name=""/>
        <dsp:cNvSpPr/>
      </dsp:nvSpPr>
      <dsp:spPr>
        <a:xfrm>
          <a:off x="54660" y="309415"/>
          <a:ext cx="472920" cy="472920"/>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E61A27B-D401-4060-8FD3-105909EFB09F}">
      <dsp:nvSpPr>
        <dsp:cNvPr id="0" name=""/>
        <dsp:cNvSpPr/>
      </dsp:nvSpPr>
      <dsp:spPr>
        <a:xfrm>
          <a:off x="602328" y="924139"/>
          <a:ext cx="2224808" cy="378336"/>
        </a:xfrm>
        <a:prstGeom prst="rect">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304" tIns="27940" rIns="27940" bIns="27940" numCol="1" spcCol="1270" anchor="ctr" anchorCtr="0">
          <a:noAutofit/>
        </a:bodyPr>
        <a:lstStyle/>
        <a:p>
          <a:pPr lvl="0" algn="l" defTabSz="488950">
            <a:lnSpc>
              <a:spcPct val="90000"/>
            </a:lnSpc>
            <a:spcBef>
              <a:spcPct val="0"/>
            </a:spcBef>
            <a:spcAft>
              <a:spcPct val="35000"/>
            </a:spcAft>
          </a:pPr>
          <a:r>
            <a:rPr kumimoji="1" lang="ja-JP" altLang="en-US" sz="1100" b="0" kern="1200">
              <a:latin typeface="UD デジタル 教科書体 NK-R" panose="02020400000000000000" pitchFamily="18" charset="-128"/>
              <a:ea typeface="UD デジタル 教科書体 NK-R" panose="02020400000000000000" pitchFamily="18" charset="-128"/>
            </a:rPr>
            <a:t>就業に対する自信の回復</a:t>
          </a:r>
          <a:endParaRPr kumimoji="1" lang="ja-JP" altLang="en-US" sz="1100" b="0" kern="1200" dirty="0">
            <a:latin typeface="UD デジタル 教科書体 NK-R" panose="02020400000000000000" pitchFamily="18" charset="-128"/>
            <a:ea typeface="UD デジタル 教科書体 NK-R" panose="02020400000000000000" pitchFamily="18" charset="-128"/>
          </a:endParaRPr>
        </a:p>
      </dsp:txBody>
      <dsp:txXfrm>
        <a:off x="602328" y="924139"/>
        <a:ext cx="2224808" cy="378336"/>
      </dsp:txXfrm>
    </dsp:sp>
    <dsp:sp modelId="{FAB9A3E6-5A1A-4A5A-AD77-7E686548EFEE}">
      <dsp:nvSpPr>
        <dsp:cNvPr id="0" name=""/>
        <dsp:cNvSpPr/>
      </dsp:nvSpPr>
      <dsp:spPr>
        <a:xfrm>
          <a:off x="365867" y="876847"/>
          <a:ext cx="472920" cy="472920"/>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2ABA804-5BC8-4D56-8A99-BFAE5BC79A93}">
      <dsp:nvSpPr>
        <dsp:cNvPr id="0" name=""/>
        <dsp:cNvSpPr/>
      </dsp:nvSpPr>
      <dsp:spPr>
        <a:xfrm>
          <a:off x="744635" y="1491572"/>
          <a:ext cx="2082501" cy="378336"/>
        </a:xfrm>
        <a:prstGeom prst="rect">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304" tIns="27940" rIns="27940" bIns="27940" numCol="1" spcCol="1270" anchor="ctr" anchorCtr="0">
          <a:noAutofit/>
        </a:bodyPr>
        <a:lstStyle/>
        <a:p>
          <a:pPr lvl="0" algn="l" defTabSz="488950">
            <a:lnSpc>
              <a:spcPct val="90000"/>
            </a:lnSpc>
            <a:spcBef>
              <a:spcPct val="0"/>
            </a:spcBef>
            <a:spcAft>
              <a:spcPct val="35000"/>
            </a:spcAft>
          </a:pPr>
          <a:r>
            <a:rPr kumimoji="1" lang="ja-JP" altLang="en-US" sz="1100" b="0" kern="1200">
              <a:latin typeface="UD デジタル 教科書体 NK-R" panose="02020400000000000000" pitchFamily="18" charset="-128"/>
              <a:ea typeface="UD デジタル 教科書体 NK-R" panose="02020400000000000000" pitchFamily="18" charset="-128"/>
            </a:rPr>
            <a:t>就業イメージの明確化</a:t>
          </a:r>
          <a:endParaRPr kumimoji="1" lang="ja-JP" altLang="en-US" sz="1100" b="0" kern="1200" dirty="0">
            <a:latin typeface="UD デジタル 教科書体 NK-R" panose="02020400000000000000" pitchFamily="18" charset="-128"/>
            <a:ea typeface="UD デジタル 教科書体 NK-R" panose="02020400000000000000" pitchFamily="18" charset="-128"/>
          </a:endParaRPr>
        </a:p>
      </dsp:txBody>
      <dsp:txXfrm>
        <a:off x="744635" y="1491572"/>
        <a:ext cx="2082501" cy="378336"/>
      </dsp:txXfrm>
    </dsp:sp>
    <dsp:sp modelId="{DB198B77-46A6-4647-8375-871E83332BAF}">
      <dsp:nvSpPr>
        <dsp:cNvPr id="0" name=""/>
        <dsp:cNvSpPr/>
      </dsp:nvSpPr>
      <dsp:spPr>
        <a:xfrm>
          <a:off x="508175" y="1444280"/>
          <a:ext cx="472920" cy="472920"/>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D976D05-2969-4ABB-AE0A-192092AB7567}">
      <dsp:nvSpPr>
        <dsp:cNvPr id="0" name=""/>
        <dsp:cNvSpPr/>
      </dsp:nvSpPr>
      <dsp:spPr>
        <a:xfrm>
          <a:off x="744635" y="2058644"/>
          <a:ext cx="2082501" cy="378336"/>
        </a:xfrm>
        <a:prstGeom prst="rect">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304" tIns="27940" rIns="27940" bIns="27940" numCol="1" spcCol="1270" anchor="ctr" anchorCtr="0">
          <a:noAutofit/>
        </a:bodyPr>
        <a:lstStyle/>
        <a:p>
          <a:pPr lvl="0" algn="l" defTabSz="488950">
            <a:lnSpc>
              <a:spcPct val="90000"/>
            </a:lnSpc>
            <a:spcBef>
              <a:spcPct val="0"/>
            </a:spcBef>
            <a:spcAft>
              <a:spcPct val="35000"/>
            </a:spcAft>
          </a:pPr>
          <a:r>
            <a:rPr kumimoji="1" lang="ja-JP" altLang="en-US" sz="1100" b="0" kern="1200">
              <a:latin typeface="UD デジタル 教科書体 NK-R" panose="02020400000000000000" pitchFamily="18" charset="-128"/>
              <a:ea typeface="UD デジタル 教科書体 NK-R" panose="02020400000000000000" pitchFamily="18" charset="-128"/>
            </a:rPr>
            <a:t>基礎的な作業能力の向上</a:t>
          </a:r>
          <a:endParaRPr kumimoji="1" lang="ja-JP" altLang="en-US" sz="1100" b="0" kern="1200" dirty="0">
            <a:latin typeface="UD デジタル 教科書体 NK-R" panose="02020400000000000000" pitchFamily="18" charset="-128"/>
            <a:ea typeface="UD デジタル 教科書体 NK-R" panose="02020400000000000000" pitchFamily="18" charset="-128"/>
          </a:endParaRPr>
        </a:p>
      </dsp:txBody>
      <dsp:txXfrm>
        <a:off x="744635" y="2058644"/>
        <a:ext cx="2082501" cy="378336"/>
      </dsp:txXfrm>
    </dsp:sp>
    <dsp:sp modelId="{C9FBA278-E937-4DB9-B91B-99D902A33759}">
      <dsp:nvSpPr>
        <dsp:cNvPr id="0" name=""/>
        <dsp:cNvSpPr/>
      </dsp:nvSpPr>
      <dsp:spPr>
        <a:xfrm>
          <a:off x="508175" y="2011352"/>
          <a:ext cx="472920" cy="472920"/>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D2DF869-3215-4E47-AEF3-03511856AA92}">
      <dsp:nvSpPr>
        <dsp:cNvPr id="0" name=""/>
        <dsp:cNvSpPr/>
      </dsp:nvSpPr>
      <dsp:spPr>
        <a:xfrm>
          <a:off x="602328" y="2626077"/>
          <a:ext cx="2224808" cy="378336"/>
        </a:xfrm>
        <a:prstGeom prst="rect">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304" tIns="27940" rIns="27940" bIns="27940" numCol="1" spcCol="1270" anchor="ctr" anchorCtr="0">
          <a:noAutofit/>
        </a:bodyPr>
        <a:lstStyle/>
        <a:p>
          <a:pPr lvl="0" algn="l" defTabSz="488950">
            <a:lnSpc>
              <a:spcPct val="90000"/>
            </a:lnSpc>
            <a:spcBef>
              <a:spcPct val="0"/>
            </a:spcBef>
            <a:spcAft>
              <a:spcPct val="35000"/>
            </a:spcAft>
          </a:pPr>
          <a:r>
            <a:rPr kumimoji="1" lang="ja-JP" altLang="en-US" sz="1100" b="0" kern="1200">
              <a:latin typeface="UD デジタル 教科書体 NK-R" panose="02020400000000000000" pitchFamily="18" charset="-128"/>
              <a:ea typeface="UD デジタル 教科書体 NK-R" panose="02020400000000000000" pitchFamily="18" charset="-128"/>
            </a:rPr>
            <a:t>症状や病状の理解促進</a:t>
          </a:r>
          <a:endParaRPr kumimoji="1" lang="ja-JP" altLang="en-US" sz="1100" b="0" kern="1200" dirty="0">
            <a:latin typeface="UD デジタル 教科書体 NK-R" panose="02020400000000000000" pitchFamily="18" charset="-128"/>
            <a:ea typeface="UD デジタル 教科書体 NK-R" panose="02020400000000000000" pitchFamily="18" charset="-128"/>
          </a:endParaRPr>
        </a:p>
      </dsp:txBody>
      <dsp:txXfrm>
        <a:off x="602328" y="2626077"/>
        <a:ext cx="2224808" cy="378336"/>
      </dsp:txXfrm>
    </dsp:sp>
    <dsp:sp modelId="{43D45654-1478-473B-8554-32D613E08624}">
      <dsp:nvSpPr>
        <dsp:cNvPr id="0" name=""/>
        <dsp:cNvSpPr/>
      </dsp:nvSpPr>
      <dsp:spPr>
        <a:xfrm>
          <a:off x="365867" y="2578785"/>
          <a:ext cx="472920" cy="472920"/>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49B1CAB-C5D7-4CEC-83F9-A829DDD4F7BA}">
      <dsp:nvSpPr>
        <dsp:cNvPr id="0" name=""/>
        <dsp:cNvSpPr/>
      </dsp:nvSpPr>
      <dsp:spPr>
        <a:xfrm>
          <a:off x="291120" y="3193509"/>
          <a:ext cx="2536015" cy="378336"/>
        </a:xfrm>
        <a:prstGeom prst="rect">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304" tIns="27940" rIns="27940" bIns="27940" numCol="1" spcCol="1270" anchor="ctr" anchorCtr="0">
          <a:noAutofit/>
        </a:bodyPr>
        <a:lstStyle/>
        <a:p>
          <a:pPr lvl="0" algn="l" defTabSz="488950">
            <a:lnSpc>
              <a:spcPct val="90000"/>
            </a:lnSpc>
            <a:spcBef>
              <a:spcPct val="0"/>
            </a:spcBef>
            <a:spcAft>
              <a:spcPct val="35000"/>
            </a:spcAft>
          </a:pPr>
          <a:r>
            <a:rPr kumimoji="1" lang="ja-JP" altLang="en-US" sz="1100" b="0" kern="1200">
              <a:latin typeface="UD デジタル 教科書体 NK-R" panose="02020400000000000000" pitchFamily="18" charset="-128"/>
              <a:ea typeface="UD デジタル 教科書体 NK-R" panose="02020400000000000000" pitchFamily="18" charset="-128"/>
            </a:rPr>
            <a:t>基礎体力の向上・健康増進の習慣</a:t>
          </a:r>
          <a:endParaRPr kumimoji="1" lang="ja-JP" altLang="en-US" sz="1100" b="0" kern="1200" dirty="0">
            <a:latin typeface="UD デジタル 教科書体 NK-R" panose="02020400000000000000" pitchFamily="18" charset="-128"/>
            <a:ea typeface="UD デジタル 教科書体 NK-R" panose="02020400000000000000" pitchFamily="18" charset="-128"/>
          </a:endParaRPr>
        </a:p>
      </dsp:txBody>
      <dsp:txXfrm>
        <a:off x="291120" y="3193509"/>
        <a:ext cx="2536015" cy="378336"/>
      </dsp:txXfrm>
    </dsp:sp>
    <dsp:sp modelId="{E0B9CD99-8815-471D-A723-9931A28E292C}">
      <dsp:nvSpPr>
        <dsp:cNvPr id="0" name=""/>
        <dsp:cNvSpPr/>
      </dsp:nvSpPr>
      <dsp:spPr>
        <a:xfrm>
          <a:off x="54660" y="3146217"/>
          <a:ext cx="472920" cy="472920"/>
        </a:xfrm>
        <a:prstGeom prst="ellipse">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1F1AE-4211-460D-9BC9-62E0F3EB6CAF}">
      <dsp:nvSpPr>
        <dsp:cNvPr id="0" name=""/>
        <dsp:cNvSpPr/>
      </dsp:nvSpPr>
      <dsp:spPr>
        <a:xfrm>
          <a:off x="636588" y="29185"/>
          <a:ext cx="6260474" cy="911430"/>
        </a:xfrm>
        <a:prstGeom prst="rightArrow">
          <a:avLst>
            <a:gd name="adj1" fmla="val 50000"/>
            <a:gd name="adj2" fmla="val 50000"/>
          </a:avLst>
        </a:prstGeom>
        <a:gradFill rotWithShape="0">
          <a:gsLst>
            <a:gs pos="0">
              <a:schemeClr val="accent4">
                <a:shade val="80000"/>
                <a:hueOff val="0"/>
                <a:satOff val="0"/>
                <a:lumOff val="0"/>
                <a:alphaOff val="0"/>
                <a:tint val="83000"/>
                <a:shade val="100000"/>
                <a:satMod val="100000"/>
              </a:schemeClr>
            </a:gs>
            <a:gs pos="100000">
              <a:schemeClr val="accent4">
                <a:shade val="80000"/>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254000" bIns="144690" numCol="1" spcCol="1270" anchor="ctr" anchorCtr="0">
          <a:noAutofit/>
        </a:bodyPr>
        <a:lstStyle/>
        <a:p>
          <a:pPr lvl="0" algn="l" defTabSz="800100">
            <a:lnSpc>
              <a:spcPct val="90000"/>
            </a:lnSpc>
            <a:spcBef>
              <a:spcPct val="0"/>
            </a:spcBef>
            <a:spcAft>
              <a:spcPct val="35000"/>
            </a:spcAft>
          </a:pPr>
          <a:r>
            <a:rPr kumimoji="1" lang="ja-JP" altLang="en-US" sz="1800" b="0" kern="1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基本的な情報</a:t>
          </a:r>
          <a:endParaRPr kumimoji="1" lang="ja-JP" altLang="en-US" sz="18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sp:txBody>
      <dsp:txXfrm>
        <a:off x="636588" y="257043"/>
        <a:ext cx="6032617" cy="455715"/>
      </dsp:txXfrm>
    </dsp:sp>
    <dsp:sp modelId="{3563E803-255E-4C40-837C-4053132F6432}">
      <dsp:nvSpPr>
        <dsp:cNvPr id="0" name=""/>
        <dsp:cNvSpPr/>
      </dsp:nvSpPr>
      <dsp:spPr>
        <a:xfrm>
          <a:off x="636588" y="733516"/>
          <a:ext cx="1443039" cy="1685872"/>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53340" rIns="0" bIns="53340" numCol="1" spcCol="1270" anchor="t" anchorCtr="0">
          <a:noAutofit/>
        </a:bodyPr>
        <a:lstStyle/>
        <a:p>
          <a:pPr lvl="0" algn="l"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・障害種類・程度</a:t>
          </a:r>
          <a:endParaRPr kumimoji="1" lang="en-US" altLang="ja-JP"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gn="l"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・医療情報</a:t>
          </a:r>
        </a:p>
        <a:p>
          <a:pPr lvl="0" algn="l"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・家族関係や学歴、　　　　　</a:t>
          </a:r>
          <a:endParaRPr kumimoji="1" lang="en-US" altLang="ja-JP"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gn="l"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職歴、年金受給</a:t>
          </a:r>
        </a:p>
      </dsp:txBody>
      <dsp:txXfrm>
        <a:off x="636588" y="733516"/>
        <a:ext cx="1443039" cy="1685872"/>
      </dsp:txXfrm>
    </dsp:sp>
    <dsp:sp modelId="{059BC666-987E-40D6-A9C5-348A7226A700}">
      <dsp:nvSpPr>
        <dsp:cNvPr id="0" name=""/>
        <dsp:cNvSpPr/>
      </dsp:nvSpPr>
      <dsp:spPr>
        <a:xfrm>
          <a:off x="2079628" y="332887"/>
          <a:ext cx="4817434" cy="911430"/>
        </a:xfrm>
        <a:prstGeom prst="rightArrow">
          <a:avLst>
            <a:gd name="adj1" fmla="val 50000"/>
            <a:gd name="adj2" fmla="val 50000"/>
          </a:avLst>
        </a:prstGeom>
        <a:gradFill rotWithShape="0">
          <a:gsLst>
            <a:gs pos="0">
              <a:schemeClr val="accent4">
                <a:shade val="80000"/>
                <a:hueOff val="52445"/>
                <a:satOff val="-146"/>
                <a:lumOff val="7856"/>
                <a:alphaOff val="0"/>
                <a:tint val="83000"/>
                <a:shade val="100000"/>
                <a:satMod val="100000"/>
              </a:schemeClr>
            </a:gs>
            <a:gs pos="100000">
              <a:schemeClr val="accent4">
                <a:shade val="80000"/>
                <a:hueOff val="52445"/>
                <a:satOff val="-146"/>
                <a:lumOff val="7856"/>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254000" bIns="144690" numCol="1" spcCol="1270" anchor="ctr" anchorCtr="0">
          <a:noAutofit/>
        </a:bodyPr>
        <a:lstStyle/>
        <a:p>
          <a:pPr lvl="0" algn="l" defTabSz="800100">
            <a:lnSpc>
              <a:spcPct val="90000"/>
            </a:lnSpc>
            <a:spcBef>
              <a:spcPct val="0"/>
            </a:spcBef>
            <a:spcAft>
              <a:spcPct val="35000"/>
            </a:spcAft>
          </a:pPr>
          <a:r>
            <a:rPr kumimoji="1" lang="ja-JP" altLang="en-US" sz="1800" b="0" kern="1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現在情報</a:t>
          </a:r>
          <a:endParaRPr kumimoji="1" lang="en-US" altLang="ja-JP" sz="18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sp:txBody>
      <dsp:txXfrm>
        <a:off x="2079628" y="560745"/>
        <a:ext cx="4589577" cy="455715"/>
      </dsp:txXfrm>
    </dsp:sp>
    <dsp:sp modelId="{F944C883-1A49-469C-8774-9108195177E8}">
      <dsp:nvSpPr>
        <dsp:cNvPr id="0" name=""/>
        <dsp:cNvSpPr/>
      </dsp:nvSpPr>
      <dsp:spPr>
        <a:xfrm>
          <a:off x="2079628" y="1037219"/>
          <a:ext cx="1443039" cy="1642901"/>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b="0" kern="1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・訓練施設や家庭での状況</a:t>
          </a:r>
          <a:endParaRPr kumimoji="1" lang="en-US" altLang="ja-JP" sz="1400" b="0" kern="120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gn="l" defTabSz="622300">
            <a:lnSpc>
              <a:spcPct val="90000"/>
            </a:lnSpc>
            <a:spcBef>
              <a:spcPct val="0"/>
            </a:spcBef>
            <a:spcAft>
              <a:spcPct val="35000"/>
            </a:spcAft>
          </a:pPr>
          <a:r>
            <a:rPr kumimoji="1" lang="ja-JP" altLang="en-US" sz="1400" b="0" kern="1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・地域での状況</a:t>
          </a:r>
          <a:endPar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sp:txBody>
      <dsp:txXfrm>
        <a:off x="2079628" y="1037219"/>
        <a:ext cx="1443039" cy="1642901"/>
      </dsp:txXfrm>
    </dsp:sp>
    <dsp:sp modelId="{7CF5CB55-0C35-44D6-A101-C925FEA551DC}">
      <dsp:nvSpPr>
        <dsp:cNvPr id="0" name=""/>
        <dsp:cNvSpPr/>
      </dsp:nvSpPr>
      <dsp:spPr>
        <a:xfrm>
          <a:off x="3522667" y="636590"/>
          <a:ext cx="3374395" cy="911430"/>
        </a:xfrm>
        <a:prstGeom prst="rightArrow">
          <a:avLst>
            <a:gd name="adj1" fmla="val 50000"/>
            <a:gd name="adj2" fmla="val 50000"/>
          </a:avLst>
        </a:prstGeom>
        <a:gradFill rotWithShape="0">
          <a:gsLst>
            <a:gs pos="0">
              <a:schemeClr val="accent4">
                <a:shade val="80000"/>
                <a:hueOff val="104890"/>
                <a:satOff val="-291"/>
                <a:lumOff val="15711"/>
                <a:alphaOff val="0"/>
                <a:tint val="83000"/>
                <a:shade val="100000"/>
                <a:satMod val="100000"/>
              </a:schemeClr>
            </a:gs>
            <a:gs pos="100000">
              <a:schemeClr val="accent4">
                <a:shade val="80000"/>
                <a:hueOff val="104890"/>
                <a:satOff val="-291"/>
                <a:lumOff val="15711"/>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254000" bIns="144690" numCol="1" spcCol="1270" anchor="ctr" anchorCtr="0">
          <a:noAutofit/>
        </a:bodyPr>
        <a:lstStyle/>
        <a:p>
          <a:pPr lvl="0" algn="l" defTabSz="800100">
            <a:lnSpc>
              <a:spcPct val="90000"/>
            </a:lnSpc>
            <a:spcBef>
              <a:spcPct val="0"/>
            </a:spcBef>
            <a:spcAft>
              <a:spcPct val="35000"/>
            </a:spcAft>
          </a:pPr>
          <a:r>
            <a:rPr kumimoji="1" lang="ja-JP" altLang="en-US" sz="1800" b="0" kern="1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過去情報</a:t>
          </a:r>
          <a:endParaRPr kumimoji="1" lang="ja-JP" altLang="en-US" sz="18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sp:txBody>
      <dsp:txXfrm>
        <a:off x="3522667" y="864448"/>
        <a:ext cx="3146538" cy="455715"/>
      </dsp:txXfrm>
    </dsp:sp>
    <dsp:sp modelId="{D3C0D58C-8612-40A7-9CA9-FD3D5C051D3B}">
      <dsp:nvSpPr>
        <dsp:cNvPr id="0" name=""/>
        <dsp:cNvSpPr/>
      </dsp:nvSpPr>
      <dsp:spPr>
        <a:xfrm>
          <a:off x="3522667" y="1340922"/>
          <a:ext cx="1443039" cy="1653886"/>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・経験した仕事やそれらの具体的な内容</a:t>
          </a:r>
        </a:p>
        <a:p>
          <a:pPr lvl="0" algn="l" defTabSz="622300">
            <a:lnSpc>
              <a:spcPct val="90000"/>
            </a:lnSpc>
            <a:spcBef>
              <a:spcPct val="0"/>
            </a:spcBef>
            <a:spcAft>
              <a:spcPct val="35000"/>
            </a:spcAft>
          </a:pPr>
          <a:r>
            <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・得意だった仕事や苦手な仕事とその内容</a:t>
          </a:r>
          <a:endParaRPr kumimoji="1" lang="en-US" altLang="ja-JP"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sp:txBody>
      <dsp:txXfrm>
        <a:off x="3522667" y="1340922"/>
        <a:ext cx="1443039" cy="1653886"/>
      </dsp:txXfrm>
    </dsp:sp>
    <dsp:sp modelId="{B5B7A9EF-24C5-4C77-8671-706C8B5B6442}">
      <dsp:nvSpPr>
        <dsp:cNvPr id="0" name=""/>
        <dsp:cNvSpPr/>
      </dsp:nvSpPr>
      <dsp:spPr>
        <a:xfrm>
          <a:off x="4965706" y="940293"/>
          <a:ext cx="1931356" cy="911430"/>
        </a:xfrm>
        <a:prstGeom prst="rightArrow">
          <a:avLst>
            <a:gd name="adj1" fmla="val 50000"/>
            <a:gd name="adj2" fmla="val 50000"/>
          </a:avLst>
        </a:prstGeom>
        <a:gradFill rotWithShape="0">
          <a:gsLst>
            <a:gs pos="0">
              <a:schemeClr val="accent4">
                <a:shade val="80000"/>
                <a:hueOff val="157334"/>
                <a:satOff val="-437"/>
                <a:lumOff val="23567"/>
                <a:alphaOff val="0"/>
                <a:tint val="83000"/>
                <a:shade val="100000"/>
                <a:satMod val="100000"/>
              </a:schemeClr>
            </a:gs>
            <a:gs pos="100000">
              <a:schemeClr val="accent4">
                <a:shade val="80000"/>
                <a:hueOff val="157334"/>
                <a:satOff val="-437"/>
                <a:lumOff val="23567"/>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254000" bIns="144690" numCol="1" spcCol="1270" anchor="ctr" anchorCtr="0">
          <a:noAutofit/>
        </a:bodyPr>
        <a:lstStyle/>
        <a:p>
          <a:pPr lvl="0" algn="l" defTabSz="800100">
            <a:lnSpc>
              <a:spcPct val="90000"/>
            </a:lnSpc>
            <a:spcBef>
              <a:spcPct val="0"/>
            </a:spcBef>
            <a:spcAft>
              <a:spcPct val="35000"/>
            </a:spcAft>
          </a:pPr>
          <a:r>
            <a:rPr kumimoji="1" lang="ja-JP" altLang="en-US" sz="1800" b="0" kern="1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未来情報</a:t>
          </a:r>
          <a:endParaRPr kumimoji="1" lang="ja-JP" altLang="en-US" sz="18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sp:txBody>
      <dsp:txXfrm>
        <a:off x="4965706" y="1168151"/>
        <a:ext cx="1703499" cy="455715"/>
      </dsp:txXfrm>
    </dsp:sp>
    <dsp:sp modelId="{EE6371D6-2A80-4352-B01B-CCDF0778625C}">
      <dsp:nvSpPr>
        <dsp:cNvPr id="0" name=""/>
        <dsp:cNvSpPr/>
      </dsp:nvSpPr>
      <dsp:spPr>
        <a:xfrm>
          <a:off x="4965706" y="1644624"/>
          <a:ext cx="1456186" cy="1673272"/>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kumimoji="1" lang="ja-JP" altLang="en-US" sz="1400" b="0" kern="1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・希望する仕事、職種、労働条件</a:t>
          </a:r>
          <a:endPar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gn="l" defTabSz="622300">
            <a:lnSpc>
              <a:spcPct val="90000"/>
            </a:lnSpc>
            <a:spcBef>
              <a:spcPct val="0"/>
            </a:spcBef>
            <a:spcAft>
              <a:spcPct val="35000"/>
            </a:spcAft>
          </a:pPr>
          <a:r>
            <a:rPr kumimoji="1" lang="ja-JP" altLang="en-US" sz="1400" b="0" kern="1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・希望する生活</a:t>
          </a:r>
          <a:endPar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gn="l" defTabSz="622300">
            <a:lnSpc>
              <a:spcPct val="90000"/>
            </a:lnSpc>
            <a:spcBef>
              <a:spcPct val="0"/>
            </a:spcBef>
            <a:spcAft>
              <a:spcPct val="35000"/>
            </a:spcAft>
          </a:pPr>
          <a:r>
            <a:rPr kumimoji="1" lang="ja-JP" altLang="en-US" sz="1400" b="0" kern="120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・希望支援内容</a:t>
          </a:r>
          <a:endParaRPr kumimoji="1" lang="ja-JP" altLang="en-US" sz="14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sp:txBody>
      <dsp:txXfrm>
        <a:off x="4965706" y="1644624"/>
        <a:ext cx="1456186" cy="16732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1" kern="1200" dirty="0">
              <a:solidFill>
                <a:srgbClr val="FF0000"/>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UD デジタル 教科書体 NK-R" panose="02020400000000000000" pitchFamily="18" charset="-128"/>
              <a:ea typeface="UD デジタル 教科書体 NK-R" panose="02020400000000000000" pitchFamily="18" charset="-128"/>
            </a:rPr>
            <a:t>職業紹介</a:t>
          </a:r>
          <a:endParaRPr kumimoji="1" lang="en-US" altLang="ja-JP" sz="800" kern="1200" dirty="0">
            <a:latin typeface="UD デジタル 教科書体 NK-R" panose="02020400000000000000" pitchFamily="18" charset="-128"/>
            <a:ea typeface="UD デジタル 教科書体 NK-R" panose="02020400000000000000" pitchFamily="18" charset="-128"/>
          </a:endParaRPr>
        </a:p>
        <a:p>
          <a:pPr lvl="0" algn="ctr" defTabSz="355600">
            <a:lnSpc>
              <a:spcPct val="90000"/>
            </a:lnSpc>
            <a:spcBef>
              <a:spcPct val="0"/>
            </a:spcBef>
            <a:spcAft>
              <a:spcPct val="35000"/>
            </a:spcAft>
          </a:pPr>
          <a:r>
            <a:rPr kumimoji="1" lang="ja-JP" altLang="en-US" sz="800" kern="1200" dirty="0">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0AAB3-3105-4BE2-8596-2299BB1D9952}">
      <dsp:nvSpPr>
        <dsp:cNvPr id="0" name=""/>
        <dsp:cNvSpPr/>
      </dsp:nvSpPr>
      <dsp:spPr>
        <a:xfrm>
          <a:off x="1306" y="0"/>
          <a:ext cx="3395675" cy="49216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100000"/>
            </a:lnSpc>
            <a:spcBef>
              <a:spcPct val="0"/>
            </a:spcBef>
            <a:spcAft>
              <a:spcPct val="35000"/>
            </a:spcAft>
          </a:pPr>
          <a:r>
            <a:rPr kumimoji="1" lang="ja-JP" altLang="en-US" sz="1600" b="0" kern="1200" dirty="0">
              <a:effectLst/>
              <a:highlight>
                <a:srgbClr val="C0C0C0"/>
              </a:highlight>
              <a:latin typeface="UD デジタル 教科書体 NK-R" panose="02020400000000000000" pitchFamily="18" charset="-128"/>
              <a:ea typeface="UD デジタル 教科書体 NK-R" panose="02020400000000000000" pitchFamily="18" charset="-128"/>
            </a:rPr>
            <a:t>相談者の行動・思考・認識</a:t>
          </a:r>
        </a:p>
      </dsp:txBody>
      <dsp:txXfrm>
        <a:off x="1306" y="0"/>
        <a:ext cx="3395675" cy="1476503"/>
      </dsp:txXfrm>
    </dsp:sp>
    <dsp:sp modelId="{AC0261FF-F4E1-49FF-A21B-B34F856735B3}">
      <dsp:nvSpPr>
        <dsp:cNvPr id="0" name=""/>
        <dsp:cNvSpPr/>
      </dsp:nvSpPr>
      <dsp:spPr>
        <a:xfrm>
          <a:off x="378144" y="1146320"/>
          <a:ext cx="2716540" cy="966912"/>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②自分と自分のおかれている状況について振り返り、判断し、考えていることを表現</a:t>
          </a:r>
        </a:p>
      </dsp:txBody>
      <dsp:txXfrm>
        <a:off x="406464" y="1174640"/>
        <a:ext cx="2659900" cy="910272"/>
      </dsp:txXfrm>
    </dsp:sp>
    <dsp:sp modelId="{93DB4381-3E54-4089-8015-79CFDCF8EEE3}">
      <dsp:nvSpPr>
        <dsp:cNvPr id="0" name=""/>
        <dsp:cNvSpPr/>
      </dsp:nvSpPr>
      <dsp:spPr>
        <a:xfrm>
          <a:off x="332425" y="2406600"/>
          <a:ext cx="2716540" cy="966912"/>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⑥支援者の見解を聞き、再度振り返り、判断し、さらに支援者へフィードバック</a:t>
          </a:r>
        </a:p>
      </dsp:txBody>
      <dsp:txXfrm>
        <a:off x="360745" y="2434920"/>
        <a:ext cx="2659900" cy="910272"/>
      </dsp:txXfrm>
    </dsp:sp>
    <dsp:sp modelId="{83961C7F-B9B1-40AE-9F82-227B2CFC9983}">
      <dsp:nvSpPr>
        <dsp:cNvPr id="0" name=""/>
        <dsp:cNvSpPr/>
      </dsp:nvSpPr>
      <dsp:spPr>
        <a:xfrm>
          <a:off x="340873" y="3708260"/>
          <a:ext cx="2716540" cy="966912"/>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⑪支援者の理解を聞いて、振り返り、判断し、支援者へフィードバック</a:t>
          </a:r>
        </a:p>
      </dsp:txBody>
      <dsp:txXfrm>
        <a:off x="369193" y="3736580"/>
        <a:ext cx="2659900" cy="910272"/>
      </dsp:txXfrm>
    </dsp:sp>
    <dsp:sp modelId="{E39E17FE-D131-48B2-B654-9552B01CAB5F}">
      <dsp:nvSpPr>
        <dsp:cNvPr id="0" name=""/>
        <dsp:cNvSpPr/>
      </dsp:nvSpPr>
      <dsp:spPr>
        <a:xfrm>
          <a:off x="3651657" y="0"/>
          <a:ext cx="3395675" cy="49216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100000"/>
            </a:lnSpc>
            <a:spcBef>
              <a:spcPct val="0"/>
            </a:spcBef>
            <a:spcAft>
              <a:spcPct val="35000"/>
            </a:spcAft>
          </a:pPr>
          <a:r>
            <a:rPr kumimoji="1" lang="ja-JP" altLang="en-US" sz="1600" b="0" kern="1200" dirty="0">
              <a:effectLst/>
              <a:highlight>
                <a:srgbClr val="C0C0C0"/>
              </a:highlight>
              <a:latin typeface="UD デジタル 教科書体 NK-R" panose="02020400000000000000" pitchFamily="18" charset="-128"/>
              <a:ea typeface="UD デジタル 教科書体 NK-R" panose="02020400000000000000" pitchFamily="18" charset="-128"/>
            </a:rPr>
            <a:t>支援者の行動</a:t>
          </a:r>
        </a:p>
      </dsp:txBody>
      <dsp:txXfrm>
        <a:off x="3651657" y="0"/>
        <a:ext cx="3395675" cy="1476503"/>
      </dsp:txXfrm>
    </dsp:sp>
    <dsp:sp modelId="{44455C49-53E1-4670-835B-A6E9FB920D20}">
      <dsp:nvSpPr>
        <dsp:cNvPr id="0" name=""/>
        <dsp:cNvSpPr/>
      </dsp:nvSpPr>
      <dsp:spPr>
        <a:xfrm>
          <a:off x="4045746" y="562313"/>
          <a:ext cx="2716540" cy="448052"/>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　準備★　＞</a:t>
          </a:r>
        </a:p>
      </dsp:txBody>
      <dsp:txXfrm>
        <a:off x="4058869" y="575436"/>
        <a:ext cx="2690294" cy="421806"/>
      </dsp:txXfrm>
    </dsp:sp>
    <dsp:sp modelId="{D110D250-22CB-482D-ABC6-AD5F4DCA4E06}">
      <dsp:nvSpPr>
        <dsp:cNvPr id="0" name=""/>
        <dsp:cNvSpPr/>
      </dsp:nvSpPr>
      <dsp:spPr>
        <a:xfrm>
          <a:off x="4045746" y="1280553"/>
          <a:ext cx="2716540" cy="597606"/>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①仮説を立てながら多様な情報源からの収集</a:t>
          </a:r>
        </a:p>
      </dsp:txBody>
      <dsp:txXfrm>
        <a:off x="4063249" y="1298056"/>
        <a:ext cx="2681534" cy="562600"/>
      </dsp:txXfrm>
    </dsp:sp>
    <dsp:sp modelId="{5CE73FEE-3C9B-4A55-BEEB-89DDC1BCDD5F}">
      <dsp:nvSpPr>
        <dsp:cNvPr id="0" name=""/>
        <dsp:cNvSpPr/>
      </dsp:nvSpPr>
      <dsp:spPr>
        <a:xfrm>
          <a:off x="4045746" y="2111534"/>
          <a:ext cx="2716540" cy="444528"/>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⑤相談者へ判断を伝える</a:t>
          </a:r>
        </a:p>
      </dsp:txBody>
      <dsp:txXfrm>
        <a:off x="4058766" y="2124554"/>
        <a:ext cx="2690500" cy="418488"/>
      </dsp:txXfrm>
    </dsp:sp>
    <dsp:sp modelId="{84F716C9-3558-4CC9-BE7E-29F6F4DDE9A7}">
      <dsp:nvSpPr>
        <dsp:cNvPr id="0" name=""/>
        <dsp:cNvSpPr/>
      </dsp:nvSpPr>
      <dsp:spPr>
        <a:xfrm>
          <a:off x="4045746" y="2746408"/>
          <a:ext cx="2716540" cy="709702"/>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⑦相談者からのフィードバックを受け、さらなる情報の収集</a:t>
          </a:r>
        </a:p>
      </dsp:txBody>
      <dsp:txXfrm>
        <a:off x="4066532" y="2767194"/>
        <a:ext cx="2674968" cy="668130"/>
      </dsp:txXfrm>
    </dsp:sp>
    <dsp:sp modelId="{98BB4E58-CC56-4310-A00D-1802110A5C3F}">
      <dsp:nvSpPr>
        <dsp:cNvPr id="0" name=""/>
        <dsp:cNvSpPr/>
      </dsp:nvSpPr>
      <dsp:spPr>
        <a:xfrm>
          <a:off x="4045746" y="3583230"/>
          <a:ext cx="2716540" cy="433704"/>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⑩支援者の理解を相談者に伝える</a:t>
          </a:r>
        </a:p>
      </dsp:txBody>
      <dsp:txXfrm>
        <a:off x="4058449" y="3595933"/>
        <a:ext cx="2691134" cy="408298"/>
      </dsp:txXfrm>
    </dsp:sp>
    <dsp:sp modelId="{10F34EB1-4770-497A-9DBB-FC13639F32A1}">
      <dsp:nvSpPr>
        <dsp:cNvPr id="0" name=""/>
        <dsp:cNvSpPr/>
      </dsp:nvSpPr>
      <dsp:spPr>
        <a:xfrm>
          <a:off x="4045746" y="4176216"/>
          <a:ext cx="2716540" cy="394694"/>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⑫アセスメントの作成・共有</a:t>
          </a:r>
        </a:p>
      </dsp:txBody>
      <dsp:txXfrm>
        <a:off x="4057306" y="4187776"/>
        <a:ext cx="2693420" cy="371574"/>
      </dsp:txXfrm>
    </dsp:sp>
    <dsp:sp modelId="{2C863029-21C8-410B-9A34-32C3310FE6F1}">
      <dsp:nvSpPr>
        <dsp:cNvPr id="0" name=""/>
        <dsp:cNvSpPr/>
      </dsp:nvSpPr>
      <dsp:spPr>
        <a:xfrm>
          <a:off x="7302009" y="0"/>
          <a:ext cx="3395675" cy="49216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100000"/>
            </a:lnSpc>
            <a:spcBef>
              <a:spcPct val="0"/>
            </a:spcBef>
            <a:spcAft>
              <a:spcPct val="35000"/>
            </a:spcAft>
          </a:pPr>
          <a:r>
            <a:rPr kumimoji="1" lang="ja-JP" altLang="en-US" sz="1600" b="0" kern="1200" dirty="0">
              <a:effectLst/>
              <a:highlight>
                <a:srgbClr val="C0C0C0"/>
              </a:highlight>
              <a:latin typeface="UD デジタル 教科書体 NK-R" panose="02020400000000000000" pitchFamily="18" charset="-128"/>
              <a:ea typeface="UD デジタル 教科書体 NK-R" panose="02020400000000000000" pitchFamily="18" charset="-128"/>
            </a:rPr>
            <a:t>支援者の思考・認識</a:t>
          </a:r>
        </a:p>
      </dsp:txBody>
      <dsp:txXfrm>
        <a:off x="7302009" y="0"/>
        <a:ext cx="3395675" cy="1476503"/>
      </dsp:txXfrm>
    </dsp:sp>
    <dsp:sp modelId="{E715F348-EC86-435F-AFBC-DA75B5958316}">
      <dsp:nvSpPr>
        <dsp:cNvPr id="0" name=""/>
        <dsp:cNvSpPr/>
      </dsp:nvSpPr>
      <dsp:spPr>
        <a:xfrm>
          <a:off x="7651166" y="1258678"/>
          <a:ext cx="2716540" cy="783370"/>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③仮説を検証をしながら分析</a:t>
          </a:r>
        </a:p>
      </dsp:txBody>
      <dsp:txXfrm>
        <a:off x="7674110" y="1281622"/>
        <a:ext cx="2670652" cy="737482"/>
      </dsp:txXfrm>
    </dsp:sp>
    <dsp:sp modelId="{0F70BB53-1686-4E01-8531-4B4A9A8D08E2}">
      <dsp:nvSpPr>
        <dsp:cNvPr id="0" name=""/>
        <dsp:cNvSpPr/>
      </dsp:nvSpPr>
      <dsp:spPr>
        <a:xfrm>
          <a:off x="7646466" y="2278292"/>
          <a:ext cx="2716540" cy="613794"/>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④判断</a:t>
          </a:r>
        </a:p>
      </dsp:txBody>
      <dsp:txXfrm>
        <a:off x="7664443" y="2296269"/>
        <a:ext cx="2680586" cy="577840"/>
      </dsp:txXfrm>
    </dsp:sp>
    <dsp:sp modelId="{93108D59-F7D7-4AB7-82B0-CB7AB3CC1597}">
      <dsp:nvSpPr>
        <dsp:cNvPr id="0" name=""/>
        <dsp:cNvSpPr/>
      </dsp:nvSpPr>
      <dsp:spPr>
        <a:xfrm>
          <a:off x="7641576" y="3115117"/>
          <a:ext cx="2716540" cy="783370"/>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⑧再度、仮説を検証をしながら、さらなる情報の整理と分析</a:t>
          </a:r>
        </a:p>
      </dsp:txBody>
      <dsp:txXfrm>
        <a:off x="7664520" y="3138061"/>
        <a:ext cx="2670652" cy="737482"/>
      </dsp:txXfrm>
    </dsp:sp>
    <dsp:sp modelId="{B56F333D-8A13-433D-B071-7ADF8C9CDC65}">
      <dsp:nvSpPr>
        <dsp:cNvPr id="0" name=""/>
        <dsp:cNvSpPr/>
      </dsp:nvSpPr>
      <dsp:spPr>
        <a:xfrm>
          <a:off x="7651166" y="4100390"/>
          <a:ext cx="2716540" cy="656174"/>
        </a:xfrm>
        <a:prstGeom prst="roundRect">
          <a:avLst>
            <a:gd name="adj" fmla="val 10000"/>
          </a:avLst>
        </a:prstGeom>
        <a:solidFill>
          <a:schemeClr val="accent4">
            <a:lumMod val="20000"/>
            <a:lumOff val="80000"/>
          </a:schemeClr>
        </a:solidFill>
        <a:ln w="10795"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kumimoji="1" lang="ja-JP" altLang="en-US" sz="1400" b="0" kern="1200" dirty="0">
              <a:solidFill>
                <a:schemeClr val="tx1"/>
              </a:solidFill>
              <a:latin typeface="UD デジタル 教科書体 NK-R" panose="02020400000000000000" pitchFamily="18" charset="-128"/>
              <a:ea typeface="UD デジタル 教科書体 NK-R" panose="02020400000000000000" pitchFamily="18" charset="-128"/>
            </a:rPr>
            <a:t>⑨理解と判断</a:t>
          </a:r>
        </a:p>
      </dsp:txBody>
      <dsp:txXfrm>
        <a:off x="7670385" y="4119609"/>
        <a:ext cx="2678102" cy="6177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UD デジタル 教科書体 NK-R" panose="02020400000000000000" pitchFamily="18" charset="-128"/>
              <a:ea typeface="UD デジタル 教科書体 NK-R" panose="02020400000000000000" pitchFamily="18" charset="-128"/>
            </a:rPr>
            <a:t>職業紹介</a:t>
          </a:r>
          <a:endParaRPr kumimoji="1" lang="en-US" altLang="ja-JP" sz="800" kern="1200" dirty="0">
            <a:latin typeface="UD デジタル 教科書体 NK-R" panose="02020400000000000000" pitchFamily="18" charset="-128"/>
            <a:ea typeface="UD デジタル 教科書体 NK-R" panose="02020400000000000000" pitchFamily="18" charset="-128"/>
          </a:endParaRPr>
        </a:p>
        <a:p>
          <a:pPr lvl="0" algn="ctr" defTabSz="355600">
            <a:lnSpc>
              <a:spcPct val="90000"/>
            </a:lnSpc>
            <a:spcBef>
              <a:spcPct val="0"/>
            </a:spcBef>
            <a:spcAft>
              <a:spcPct val="35000"/>
            </a:spcAft>
          </a:pPr>
          <a:r>
            <a:rPr kumimoji="1" lang="ja-JP" altLang="en-US" sz="800" kern="1200" dirty="0">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kern="1200" dirty="0">
            <a:solidFill>
              <a:schemeClr val="tx1"/>
            </a:solidFill>
            <a:latin typeface="UD デジタル 教科書体 NK-R" panose="02020400000000000000" pitchFamily="18" charset="-128"/>
            <a:ea typeface="UD デジタル 教科書体 NK-R" panose="02020400000000000000" pitchFamily="18" charset="-128"/>
          </a:endParaRPr>
        </a:p>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8" cy="498693"/>
          </a:xfrm>
          <a:prstGeom prst="rect">
            <a:avLst/>
          </a:prstGeom>
        </p:spPr>
        <p:txBody>
          <a:bodyPr vert="horz" lIns="95687" tIns="47843" rIns="95687" bIns="47843" rtlCol="0"/>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38" y="0"/>
            <a:ext cx="2949788" cy="498693"/>
          </a:xfrm>
          <a:prstGeom prst="rect">
            <a:avLst/>
          </a:prstGeom>
        </p:spPr>
        <p:txBody>
          <a:bodyPr vert="horz" lIns="95687" tIns="47843" rIns="95687" bIns="47843" rtlCol="0"/>
          <a:lstStyle>
            <a:lvl1pPr algn="r">
              <a:defRPr sz="1300"/>
            </a:lvl1pPr>
          </a:lstStyle>
          <a:p>
            <a:pPr rtl="0"/>
            <a:fld id="{3C4B8CB7-50A5-481A-A2D4-7DEACCD8413F}" type="datetime1">
              <a:rPr lang="ja-JP" altLang="en-US" smtClean="0">
                <a:latin typeface="Meiryo UI" panose="020B0604030504040204" pitchFamily="50" charset="-128"/>
                <a:ea typeface="Meiryo UI" panose="020B0604030504040204" pitchFamily="50" charset="-128"/>
              </a:rPr>
              <a:t>2022/10/5</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40647"/>
            <a:ext cx="2949788" cy="498692"/>
          </a:xfrm>
          <a:prstGeom prst="rect">
            <a:avLst/>
          </a:prstGeom>
        </p:spPr>
        <p:txBody>
          <a:bodyPr vert="horz" lIns="95687" tIns="47843" rIns="95687" bIns="47843" rtlCol="0" anchor="b"/>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8" y="9440647"/>
            <a:ext cx="2949788" cy="498692"/>
          </a:xfrm>
          <a:prstGeom prst="rect">
            <a:avLst/>
          </a:prstGeom>
        </p:spPr>
        <p:txBody>
          <a:bodyPr vert="horz" lIns="95687" tIns="47843" rIns="95687" bIns="47843" rtlCol="0" anchor="b"/>
          <a:lstStyle>
            <a:lvl1pPr algn="r">
              <a:defRPr sz="1300"/>
            </a:lvl1pPr>
          </a:lstStyle>
          <a:p>
            <a:pPr rtl="0"/>
            <a:fld id="{BF910782-FDC2-4F7C-A018-7A502E5089C7}"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8" cy="498693"/>
          </a:xfrm>
          <a:prstGeom prst="rect">
            <a:avLst/>
          </a:prstGeom>
        </p:spPr>
        <p:txBody>
          <a:bodyPr vert="horz" lIns="95687" tIns="47843" rIns="95687" bIns="47843" rtlCol="0"/>
          <a:lstStyle>
            <a:lvl1pPr algn="l">
              <a:defRPr sz="13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55838" y="0"/>
            <a:ext cx="2949788" cy="498693"/>
          </a:xfrm>
          <a:prstGeom prst="rect">
            <a:avLst/>
          </a:prstGeom>
        </p:spPr>
        <p:txBody>
          <a:bodyPr vert="horz" lIns="95687" tIns="47843" rIns="95687" bIns="47843" rtlCol="0"/>
          <a:lstStyle>
            <a:lvl1pPr algn="r">
              <a:defRPr sz="1300">
                <a:latin typeface="Meiryo UI" panose="020B0604030504040204" pitchFamily="50" charset="-128"/>
                <a:ea typeface="Meiryo UI" panose="020B0604030504040204" pitchFamily="50" charset="-128"/>
              </a:defRPr>
            </a:lvl1pPr>
          </a:lstStyle>
          <a:p>
            <a:fld id="{58C4DB21-563C-4946-991B-524728335537}" type="datetime1">
              <a:rPr lang="ja-JP" altLang="en-US" noProof="0" smtClean="0"/>
              <a:t>2022/10/5</a:t>
            </a:fld>
            <a:endParaRPr lang="ja-JP" altLang="en-US" noProof="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5687" tIns="47843" rIns="95687" bIns="47843" rtlCol="0" anchor="ctr"/>
          <a:lstStyle/>
          <a:p>
            <a:pPr rtl="0"/>
            <a:endParaRPr lang="ja-JP" altLang="en-US" noProof="0"/>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5687" tIns="47843" rIns="95687" bIns="47843"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647"/>
            <a:ext cx="2949788" cy="498692"/>
          </a:xfrm>
          <a:prstGeom prst="rect">
            <a:avLst/>
          </a:prstGeom>
        </p:spPr>
        <p:txBody>
          <a:bodyPr vert="horz" lIns="95687" tIns="47843" rIns="95687" bIns="47843" rtlCol="0" anchor="b"/>
          <a:lstStyle>
            <a:lvl1pPr algn="l">
              <a:defRPr sz="13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55838" y="9440647"/>
            <a:ext cx="2949788" cy="498692"/>
          </a:xfrm>
          <a:prstGeom prst="rect">
            <a:avLst/>
          </a:prstGeom>
        </p:spPr>
        <p:txBody>
          <a:bodyPr vert="horz" lIns="95687" tIns="47843" rIns="95687" bIns="47843" rtlCol="0" anchor="b"/>
          <a:lstStyle>
            <a:lvl1pPr algn="r">
              <a:defRPr sz="1300">
                <a:latin typeface="Meiryo UI" panose="020B0604030504040204" pitchFamily="50" charset="-128"/>
                <a:ea typeface="Meiryo UI" panose="020B0604030504040204" pitchFamily="50" charset="-128"/>
              </a:defRPr>
            </a:lvl1pPr>
          </a:lstStyle>
          <a:p>
            <a:fld id="{9C936D52-512B-47DE-BC94-6C88A56CE986}" type="slidenum">
              <a:rPr lang="en-US" altLang="ja-JP" noProof="0" smtClean="0"/>
              <a:pPr/>
              <a:t>‹#›</a:t>
            </a:fld>
            <a:endParaRPr lang="ja-JP" altLang="en-US" noProof="0"/>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t>1</a:t>
            </a:fld>
            <a:endParaRPr lang="ja-JP" altLang="en-US"/>
          </a:p>
        </p:txBody>
      </p:sp>
    </p:spTree>
    <p:extLst>
      <p:ext uri="{BB962C8B-B14F-4D97-AF65-F5344CB8AC3E}">
        <p14:creationId xmlns:p14="http://schemas.microsoft.com/office/powerpoint/2010/main" val="423392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xfrm>
            <a:off x="-219075" y="811213"/>
            <a:ext cx="7197725" cy="4049712"/>
          </a:xfrm>
          <a:ln/>
        </p:spPr>
      </p:sp>
      <p:sp>
        <p:nvSpPr>
          <p:cNvPr id="757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757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77453" indent="-299020" eaLnBrk="0" hangingPunct="0">
              <a:defRPr kumimoji="1">
                <a:solidFill>
                  <a:schemeClr val="tx1"/>
                </a:solidFill>
                <a:latin typeface="Arial" charset="0"/>
                <a:ea typeface="ＭＳ Ｐゴシック" pitchFamily="50" charset="-128"/>
              </a:defRPr>
            </a:lvl2pPr>
            <a:lvl3pPr marL="1196083" indent="-239217" eaLnBrk="0" hangingPunct="0">
              <a:defRPr kumimoji="1">
                <a:solidFill>
                  <a:schemeClr val="tx1"/>
                </a:solidFill>
                <a:latin typeface="Arial" charset="0"/>
                <a:ea typeface="ＭＳ Ｐゴシック" pitchFamily="50" charset="-128"/>
              </a:defRPr>
            </a:lvl3pPr>
            <a:lvl4pPr marL="1674516" indent="-239217" eaLnBrk="0" hangingPunct="0">
              <a:defRPr kumimoji="1">
                <a:solidFill>
                  <a:schemeClr val="tx1"/>
                </a:solidFill>
                <a:latin typeface="Arial" charset="0"/>
                <a:ea typeface="ＭＳ Ｐゴシック" pitchFamily="50" charset="-128"/>
              </a:defRPr>
            </a:lvl4pPr>
            <a:lvl5pPr marL="2152949" indent="-239217" eaLnBrk="0" hangingPunct="0">
              <a:defRPr kumimoji="1">
                <a:solidFill>
                  <a:schemeClr val="tx1"/>
                </a:solidFill>
                <a:latin typeface="Arial" charset="0"/>
                <a:ea typeface="ＭＳ Ｐゴシック" pitchFamily="50" charset="-128"/>
              </a:defRPr>
            </a:lvl5pPr>
            <a:lvl6pPr marL="2631382" indent="-239217" eaLnBrk="0" fontAlgn="base" hangingPunct="0">
              <a:spcBef>
                <a:spcPct val="0"/>
              </a:spcBef>
              <a:spcAft>
                <a:spcPct val="0"/>
              </a:spcAft>
              <a:defRPr kumimoji="1">
                <a:solidFill>
                  <a:schemeClr val="tx1"/>
                </a:solidFill>
                <a:latin typeface="Arial" charset="0"/>
                <a:ea typeface="ＭＳ Ｐゴシック" pitchFamily="50" charset="-128"/>
              </a:defRPr>
            </a:lvl6pPr>
            <a:lvl7pPr marL="3109816" indent="-239217" eaLnBrk="0" fontAlgn="base" hangingPunct="0">
              <a:spcBef>
                <a:spcPct val="0"/>
              </a:spcBef>
              <a:spcAft>
                <a:spcPct val="0"/>
              </a:spcAft>
              <a:defRPr kumimoji="1">
                <a:solidFill>
                  <a:schemeClr val="tx1"/>
                </a:solidFill>
                <a:latin typeface="Arial" charset="0"/>
                <a:ea typeface="ＭＳ Ｐゴシック" pitchFamily="50" charset="-128"/>
              </a:defRPr>
            </a:lvl7pPr>
            <a:lvl8pPr marL="3588248" indent="-239217" eaLnBrk="0" fontAlgn="base" hangingPunct="0">
              <a:spcBef>
                <a:spcPct val="0"/>
              </a:spcBef>
              <a:spcAft>
                <a:spcPct val="0"/>
              </a:spcAft>
              <a:defRPr kumimoji="1">
                <a:solidFill>
                  <a:schemeClr val="tx1"/>
                </a:solidFill>
                <a:latin typeface="Arial" charset="0"/>
                <a:ea typeface="ＭＳ Ｐゴシック" pitchFamily="50" charset="-128"/>
              </a:defRPr>
            </a:lvl8pPr>
            <a:lvl9pPr marL="4066682" indent="-2392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CD208E5-D947-4388-9BDB-C1ADC40F753B}" type="slidenum">
              <a:rPr lang="en-US" altLang="ja-JP" smtClean="0">
                <a:solidFill>
                  <a:srgbClr val="000000"/>
                </a:solidFill>
              </a:rPr>
              <a:pPr eaLnBrk="1" hangingPunct="1"/>
              <a:t>13</a:t>
            </a:fld>
            <a:endParaRPr lang="en-US" altLang="ja-JP">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休職者が復職を目指すにあたり移行支援を利用することも可能になった</a:t>
            </a:r>
            <a:endParaRPr kumimoji="1" lang="en-US" altLang="ja-JP" dirty="0"/>
          </a:p>
          <a:p>
            <a:r>
              <a:rPr kumimoji="1" lang="ja-JP" altLang="en-US" dirty="0"/>
              <a:t>就労後</a:t>
            </a:r>
            <a:r>
              <a:rPr kumimoji="1" lang="en-US" altLang="ja-JP" dirty="0"/>
              <a:t>6</a:t>
            </a:r>
            <a:r>
              <a:rPr kumimoji="1" lang="ja-JP" altLang="en-US" dirty="0"/>
              <a:t>月以上定着率＝前年度において就労移行支援を受けた後に就労し、その後就労を継続している期間が</a:t>
            </a:r>
            <a:r>
              <a:rPr kumimoji="1" lang="en-US" altLang="ja-JP" dirty="0"/>
              <a:t>6</a:t>
            </a:r>
            <a:r>
              <a:rPr kumimoji="1" lang="ja-JP" altLang="en-US" dirty="0"/>
              <a:t>月以上に達した者の数を前年度の利用定員で除した割合</a:t>
            </a:r>
            <a:endParaRPr kumimoji="1" lang="en-US" altLang="ja-JP" dirty="0"/>
          </a:p>
          <a:p>
            <a:endParaRPr kumimoji="1" lang="en-US" altLang="ja-JP" dirty="0"/>
          </a:p>
          <a:p>
            <a:r>
              <a:rPr kumimoji="1" lang="ja-JP" altLang="en-US" dirty="0"/>
              <a:t>第</a:t>
            </a:r>
            <a:r>
              <a:rPr kumimoji="1" lang="en-US" altLang="ja-JP" dirty="0"/>
              <a:t>5</a:t>
            </a:r>
            <a:r>
              <a:rPr kumimoji="1" lang="ja-JP" altLang="en-US" dirty="0"/>
              <a:t>期障害福祉計画で、移行支援を通じて</a:t>
            </a:r>
            <a:r>
              <a:rPr kumimoji="1" lang="en-US" altLang="ja-JP" dirty="0"/>
              <a:t>H32</a:t>
            </a:r>
            <a:r>
              <a:rPr kumimoji="1" lang="ja-JP" altLang="en-US" dirty="0"/>
              <a:t>年度中に一般就労に移行する者を</a:t>
            </a:r>
            <a:r>
              <a:rPr kumimoji="1" lang="en-US" altLang="ja-JP" dirty="0"/>
              <a:t>H</a:t>
            </a:r>
            <a:r>
              <a:rPr kumimoji="1" lang="ja-JP" altLang="en-US" dirty="0"/>
              <a:t>２８年度の以降実績の１．５倍以上とすることを目標値としており、そのために、移行支援事業所のうち、就労移行</a:t>
            </a:r>
            <a:r>
              <a:rPr kumimoji="1" lang="en-US" altLang="ja-JP" dirty="0"/>
              <a:t>3</a:t>
            </a:r>
            <a:r>
              <a:rPr kumimoji="1" lang="ja-JP" altLang="en-US" dirty="0"/>
              <a:t>割以上の事業所を全体の</a:t>
            </a:r>
            <a:r>
              <a:rPr kumimoji="1" lang="en-US" altLang="ja-JP" dirty="0"/>
              <a:t>5</a:t>
            </a:r>
            <a:r>
              <a:rPr kumimoji="1" lang="ja-JP" altLang="en-US" dirty="0"/>
              <a:t>割以上とすることを目指している。</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a:t>
            </a:fld>
            <a:endParaRPr lang="en-US" altLang="ja-JP"/>
          </a:p>
        </p:txBody>
      </p:sp>
    </p:spTree>
    <p:extLst>
      <p:ext uri="{BB962C8B-B14F-4D97-AF65-F5344CB8AC3E}">
        <p14:creationId xmlns:p14="http://schemas.microsoft.com/office/powerpoint/2010/main" val="156097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休職者が復職を目指すにあたり移行支援を利用することも可能になった</a:t>
            </a:r>
            <a:endParaRPr kumimoji="1" lang="en-US" altLang="ja-JP" dirty="0"/>
          </a:p>
          <a:p>
            <a:r>
              <a:rPr kumimoji="1" lang="ja-JP" altLang="en-US" dirty="0"/>
              <a:t>就労後</a:t>
            </a:r>
            <a:r>
              <a:rPr kumimoji="1" lang="en-US" altLang="ja-JP" dirty="0"/>
              <a:t>6</a:t>
            </a:r>
            <a:r>
              <a:rPr kumimoji="1" lang="ja-JP" altLang="en-US" dirty="0"/>
              <a:t>月以上定着率＝前年度において就労移行支援を受けた後に就労し、その後就労を継続している期間が</a:t>
            </a:r>
            <a:r>
              <a:rPr kumimoji="1" lang="en-US" altLang="ja-JP" dirty="0"/>
              <a:t>6</a:t>
            </a:r>
            <a:r>
              <a:rPr kumimoji="1" lang="ja-JP" altLang="en-US" dirty="0"/>
              <a:t>月以上に達した者の数を前年度の利用定員で除した割合</a:t>
            </a:r>
            <a:endParaRPr kumimoji="1" lang="en-US" altLang="ja-JP" dirty="0"/>
          </a:p>
          <a:p>
            <a:endParaRPr kumimoji="1" lang="en-US" altLang="ja-JP" dirty="0"/>
          </a:p>
          <a:p>
            <a:r>
              <a:rPr kumimoji="1" lang="ja-JP" altLang="en-US" dirty="0"/>
              <a:t>第</a:t>
            </a:r>
            <a:r>
              <a:rPr kumimoji="1" lang="en-US" altLang="ja-JP" dirty="0"/>
              <a:t>5</a:t>
            </a:r>
            <a:r>
              <a:rPr kumimoji="1" lang="ja-JP" altLang="en-US" dirty="0"/>
              <a:t>期障害福祉計画で、移行支援を通じて</a:t>
            </a:r>
            <a:r>
              <a:rPr kumimoji="1" lang="en-US" altLang="ja-JP" dirty="0"/>
              <a:t>H32</a:t>
            </a:r>
            <a:r>
              <a:rPr kumimoji="1" lang="ja-JP" altLang="en-US" dirty="0"/>
              <a:t>年度中に一般就労に移行する者を</a:t>
            </a:r>
            <a:r>
              <a:rPr kumimoji="1" lang="en-US" altLang="ja-JP" dirty="0"/>
              <a:t>H</a:t>
            </a:r>
            <a:r>
              <a:rPr kumimoji="1" lang="ja-JP" altLang="en-US" dirty="0"/>
              <a:t>２８年度の以降実績の１．５倍以上とすることを目標値としており、そのために、移行支援事業所のうち、就労移行</a:t>
            </a:r>
            <a:r>
              <a:rPr kumimoji="1" lang="en-US" altLang="ja-JP" dirty="0"/>
              <a:t>3</a:t>
            </a:r>
            <a:r>
              <a:rPr kumimoji="1" lang="ja-JP" altLang="en-US" dirty="0"/>
              <a:t>割以上の事業所を全体の</a:t>
            </a:r>
            <a:r>
              <a:rPr kumimoji="1" lang="en-US" altLang="ja-JP" dirty="0"/>
              <a:t>5</a:t>
            </a:r>
            <a:r>
              <a:rPr kumimoji="1" lang="ja-JP" altLang="en-US" dirty="0"/>
              <a:t>割以上とすることを目指している。</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a:t>
            </a:fld>
            <a:endParaRPr lang="en-US" altLang="ja-JP"/>
          </a:p>
        </p:txBody>
      </p:sp>
    </p:spTree>
    <p:extLst>
      <p:ext uri="{BB962C8B-B14F-4D97-AF65-F5344CB8AC3E}">
        <p14:creationId xmlns:p14="http://schemas.microsoft.com/office/powerpoint/2010/main" val="86775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16" name="グループ 15"/>
          <p:cNvGrpSpPr/>
          <p:nvPr userDrawn="1"/>
        </p:nvGrpSpPr>
        <p:grpSpPr bwMode="ltGray">
          <a:xfrm>
            <a:off x="0" y="0"/>
            <a:ext cx="12192000" cy="6858000"/>
            <a:chOff x="0" y="0"/>
            <a:chExt cx="12192000" cy="6858000"/>
          </a:xfrm>
        </p:grpSpPr>
        <p:sp>
          <p:nvSpPr>
            <p:cNvPr id="14" name="長方形 13"/>
            <p:cNvSpPr/>
            <p:nvPr/>
          </p:nvSpPr>
          <p:spPr bwMode="ltGray">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00" noProof="0" dirty="0"/>
            </a:p>
          </p:txBody>
        </p:sp>
        <p:sp>
          <p:nvSpPr>
            <p:cNvPr id="8" name="円/楕円 2"/>
            <p:cNvSpPr>
              <a:spLocks noChangeArrowheads="1"/>
            </p:cNvSpPr>
            <p:nvPr/>
          </p:nvSpPr>
          <p:spPr bwMode="ltGray">
            <a:xfrm flipH="1">
              <a:off x="90458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9" name="円/楕円 3"/>
            <p:cNvSpPr>
              <a:spLocks noChangeArrowheads="1"/>
            </p:cNvSpPr>
            <p:nvPr/>
          </p:nvSpPr>
          <p:spPr bwMode="ltGray">
            <a:xfrm flipH="1">
              <a:off x="72551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10" name="円/楕円 4"/>
            <p:cNvSpPr>
              <a:spLocks noChangeArrowheads="1"/>
            </p:cNvSpPr>
            <p:nvPr/>
          </p:nvSpPr>
          <p:spPr bwMode="ltGray">
            <a:xfrm flipH="1">
              <a:off x="5464419" y="16002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1800" noProof="0" dirty="0">
                <a:latin typeface="Times New Roman" charset="0"/>
              </a:endParaRPr>
            </a:p>
          </p:txBody>
        </p:sp>
        <p:sp>
          <p:nvSpPr>
            <p:cNvPr id="11" name="円/楕円 5"/>
            <p:cNvSpPr>
              <a:spLocks noChangeArrowheads="1"/>
            </p:cNvSpPr>
            <p:nvPr/>
          </p:nvSpPr>
          <p:spPr bwMode="ltGray">
            <a:xfrm flipH="1">
              <a:off x="5464419"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12" name="円/楕円 6"/>
            <p:cNvSpPr>
              <a:spLocks noChangeArrowheads="1"/>
            </p:cNvSpPr>
            <p:nvPr/>
          </p:nvSpPr>
          <p:spPr bwMode="ltGray">
            <a:xfrm flipH="1">
              <a:off x="3732457"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13" name="円/楕円 7"/>
            <p:cNvSpPr>
              <a:spLocks noChangeArrowheads="1"/>
            </p:cNvSpPr>
            <p:nvPr/>
          </p:nvSpPr>
          <p:spPr bwMode="ltGray">
            <a:xfrm flipH="1">
              <a:off x="9045819" y="32766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1800" noProof="0" dirty="0">
                <a:latin typeface="Times New Roman" charset="0"/>
              </a:endParaRPr>
            </a:p>
          </p:txBody>
        </p:sp>
      </p:grpSp>
      <p:sp>
        <p:nvSpPr>
          <p:cNvPr id="2" name="タイトル 1"/>
          <p:cNvSpPr>
            <a:spLocks noGrp="1"/>
          </p:cNvSpPr>
          <p:nvPr>
            <p:ph type="ctrTitle"/>
          </p:nvPr>
        </p:nvSpPr>
        <p:spPr>
          <a:xfrm>
            <a:off x="1524000" y="1041400"/>
            <a:ext cx="9144000" cy="2387600"/>
          </a:xfrm>
        </p:spPr>
        <p:txBody>
          <a:bodyPr rtlCol="0" anchor="b">
            <a:normAutofit/>
          </a:bodyPr>
          <a:lstStyle>
            <a:lvl1pPr algn="l">
              <a:defRPr sz="4400"/>
            </a:lvl1pPr>
          </a:lstStyle>
          <a:p>
            <a:pPr rtl="0"/>
            <a:r>
              <a:rPr lang="ja-JP" altLang="en-US" noProof="0"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rtlCol="0"/>
          <a:lstStyle>
            <a:lvl1pPr marL="0" indent="0" algn="l">
              <a:buNone/>
              <a:defRPr sz="2400" b="1" i="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7" name="日付プレースホルダー 6"/>
          <p:cNvSpPr>
            <a:spLocks noGrp="1"/>
          </p:cNvSpPr>
          <p:nvPr>
            <p:ph type="dt" sz="half" idx="10"/>
          </p:nvPr>
        </p:nvSpPr>
        <p:spPr/>
        <p:txBody>
          <a:bodyPr rtlCol="0"/>
          <a:lstStyle/>
          <a:p>
            <a:pPr rtl="0"/>
            <a:endParaRPr lang="ja-JP" altLang="en-US" noProof="0" dirty="0"/>
          </a:p>
        </p:txBody>
      </p:sp>
      <p:sp>
        <p:nvSpPr>
          <p:cNvPr id="29" name="フッター プレースホルダー 28"/>
          <p:cNvSpPr>
            <a:spLocks noGrp="1"/>
          </p:cNvSpPr>
          <p:nvPr>
            <p:ph type="ftr" sz="quarter" idx="11"/>
          </p:nvPr>
        </p:nvSpPr>
        <p:spPr/>
        <p:txBody>
          <a:bodyPr rtlCol="0"/>
          <a:lstStyle/>
          <a:p>
            <a:pPr rtl="0"/>
            <a:r>
              <a:rPr lang="ja-JP" altLang="en-US" noProof="0" dirty="0"/>
              <a:t>フッターを追加</a:t>
            </a:r>
          </a:p>
        </p:txBody>
      </p:sp>
      <p:sp>
        <p:nvSpPr>
          <p:cNvPr id="30" name="スライド番号プレースホルダー 2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dirty="0"/>
          </a:p>
        </p:txBody>
      </p:sp>
    </p:spTree>
    <p:extLst>
      <p:ext uri="{BB962C8B-B14F-4D97-AF65-F5344CB8AC3E}">
        <p14:creationId xmlns:p14="http://schemas.microsoft.com/office/powerpoint/2010/main" val="419750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400694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167602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8"/>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08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1"/>
            <a:ext cx="12193477" cy="453549"/>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75" kern="900" spc="62" smtClean="0">
                <a:solidFill>
                  <a:schemeClr val="tx1"/>
                </a:solidFill>
              </a:defRPr>
            </a:lvl1pPr>
            <a:lvl2pPr>
              <a:defRPr lang="ja-JP" altLang="en-US" sz="1627" smtClean="0">
                <a:solidFill>
                  <a:schemeClr val="tx1"/>
                </a:solidFill>
                <a:latin typeface="+mn-lt"/>
                <a:ea typeface="+mn-ea"/>
              </a:defRPr>
            </a:lvl2pPr>
            <a:lvl3pPr>
              <a:defRPr lang="ja-JP" altLang="en-US" sz="1627" smtClean="0">
                <a:solidFill>
                  <a:schemeClr val="tx1"/>
                </a:solidFill>
                <a:latin typeface="+mn-lt"/>
                <a:ea typeface="+mn-ea"/>
              </a:defRPr>
            </a:lvl3pPr>
            <a:lvl4pPr>
              <a:defRPr lang="ja-JP" altLang="en-US" sz="1627" smtClean="0">
                <a:solidFill>
                  <a:schemeClr val="tx1"/>
                </a:solidFill>
                <a:latin typeface="+mn-lt"/>
                <a:ea typeface="+mn-ea"/>
              </a:defRPr>
            </a:lvl4pPr>
            <a:lvl5pPr>
              <a:defRPr lang="ja-JP" altLang="en-US" sz="1627">
                <a:solidFill>
                  <a:schemeClr val="tx1"/>
                </a:solidFill>
                <a:latin typeface="+mn-lt"/>
                <a:ea typeface="+mn-ea"/>
              </a:defRPr>
            </a:lvl5pPr>
          </a:lstStyle>
          <a:p>
            <a:pPr marL="0" lvl="0" defTabSz="413238">
              <a:spcAft>
                <a:spcPts val="904"/>
              </a:spcAft>
            </a:pPr>
            <a:r>
              <a:rPr kumimoji="1" lang="ja-JP" altLang="en-US"/>
              <a:t>マスター テキストの書式設定</a:t>
            </a:r>
          </a:p>
        </p:txBody>
      </p:sp>
    </p:spTree>
    <p:extLst>
      <p:ext uri="{BB962C8B-B14F-4D97-AF65-F5344CB8AC3E}">
        <p14:creationId xmlns:p14="http://schemas.microsoft.com/office/powerpoint/2010/main" val="28663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pPr rtl="0"/>
            <a:endParaRPr lang="ja-JP" altLang="en-US" noProof="0" dirty="0"/>
          </a:p>
        </p:txBody>
      </p:sp>
      <p:sp>
        <p:nvSpPr>
          <p:cNvPr id="8"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rtl="0"/>
            <a:r>
              <a:rPr lang="ja-JP" altLang="en-US" noProof="0"/>
              <a:t>フッターを追加</a:t>
            </a:r>
          </a:p>
        </p:txBody>
      </p:sp>
      <p:sp>
        <p:nvSpPr>
          <p:cNvPr id="9"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238723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62262"/>
          </a:xfrm>
        </p:spPr>
        <p:txBody>
          <a:bodyPr rtlCol="0" anchor="b"/>
          <a:lstStyle>
            <a:lvl1pPr>
              <a:defRPr sz="6000"/>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831850" y="4589463"/>
            <a:ext cx="105156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7" name="日付プレースホルダー 6"/>
          <p:cNvSpPr>
            <a:spLocks noGrp="1"/>
          </p:cNvSpPr>
          <p:nvPr>
            <p:ph type="dt" sz="half" idx="10"/>
          </p:nvPr>
        </p:nvSpPr>
        <p:spPr/>
        <p:txBody>
          <a:bodyPr rtlCol="0"/>
          <a:lstStyle/>
          <a:p>
            <a:pPr rtl="0"/>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dirty="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dirty="0"/>
          </a:p>
        </p:txBody>
      </p:sp>
    </p:spTree>
    <p:extLst>
      <p:ext uri="{BB962C8B-B14F-4D97-AF65-F5344CB8AC3E}">
        <p14:creationId xmlns:p14="http://schemas.microsoft.com/office/powerpoint/2010/main" val="311230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838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8" name="日付プレースホルダー 7"/>
          <p:cNvSpPr>
            <a:spLocks noGrp="1"/>
          </p:cNvSpPr>
          <p:nvPr>
            <p:ph type="dt" sz="half" idx="10"/>
          </p:nvPr>
        </p:nvSpPr>
        <p:spPr/>
        <p:txBody>
          <a:bodyPr rtlCol="0"/>
          <a:lstStyle/>
          <a:p>
            <a:pPr rtl="0"/>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357801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274638"/>
            <a:ext cx="10515600" cy="1143000"/>
          </a:xfrm>
        </p:spPr>
        <p:txBody>
          <a:bodyPr rtlCol="0"/>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831850" y="2193925"/>
            <a:ext cx="515620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189663"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89663" y="2193925"/>
            <a:ext cx="5157787"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0" name="日付プレースホルダー 9"/>
          <p:cNvSpPr>
            <a:spLocks noGrp="1"/>
          </p:cNvSpPr>
          <p:nvPr>
            <p:ph type="dt" sz="half" idx="10"/>
          </p:nvPr>
        </p:nvSpPr>
        <p:spPr/>
        <p:txBody>
          <a:bodyPr rtlCol="0"/>
          <a:lstStyle/>
          <a:p>
            <a:pPr rtl="0"/>
            <a:endParaRPr lang="ja-JP" altLang="en-US" noProof="0"/>
          </a:p>
        </p:txBody>
      </p:sp>
      <p:sp>
        <p:nvSpPr>
          <p:cNvPr id="11" name="フッター プレースホルダー 10"/>
          <p:cNvSpPr>
            <a:spLocks noGrp="1"/>
          </p:cNvSpPr>
          <p:nvPr>
            <p:ph type="ftr" sz="quarter" idx="11"/>
          </p:nvPr>
        </p:nvSpPr>
        <p:spPr/>
        <p:txBody>
          <a:bodyPr rtlCol="0"/>
          <a:lstStyle/>
          <a:p>
            <a:pPr rtl="0"/>
            <a:r>
              <a:rPr lang="ja-JP" altLang="en-US" noProof="0"/>
              <a:t>フッターを追加</a:t>
            </a:r>
          </a:p>
        </p:txBody>
      </p:sp>
      <p:sp>
        <p:nvSpPr>
          <p:cNvPr id="12" name="スライド番号プレースホルダー 11"/>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94183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6" name="日付プレースホルダー 5"/>
          <p:cNvSpPr>
            <a:spLocks noGrp="1"/>
          </p:cNvSpPr>
          <p:nvPr>
            <p:ph type="dt" sz="half" idx="10"/>
          </p:nvPr>
        </p:nvSpPr>
        <p:spPr/>
        <p:txBody>
          <a:bodyPr rtlCol="0"/>
          <a:lstStyle/>
          <a:p>
            <a:pPr rtl="0"/>
            <a:endParaRPr lang="ja-JP" altLang="en-US" noProof="0"/>
          </a:p>
        </p:txBody>
      </p:sp>
      <p:sp>
        <p:nvSpPr>
          <p:cNvPr id="7" name="フッター プレースホルダー 6"/>
          <p:cNvSpPr>
            <a:spLocks noGrp="1"/>
          </p:cNvSpPr>
          <p:nvPr>
            <p:ph type="ftr" sz="quarter" idx="11"/>
          </p:nvPr>
        </p:nvSpPr>
        <p:spPr/>
        <p:txBody>
          <a:bodyPr rtlCol="0"/>
          <a:lstStyle/>
          <a:p>
            <a:pPr rtl="0"/>
            <a:r>
              <a:rPr lang="ja-JP" altLang="en-US" noProof="0"/>
              <a:t>フッターを追加</a:t>
            </a:r>
          </a:p>
        </p:txBody>
      </p:sp>
      <p:sp>
        <p:nvSpPr>
          <p:cNvPr id="8" name="スライド番号プレースホルダー 7"/>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338254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付プレースホルダー 4"/>
          <p:cNvSpPr>
            <a:spLocks noGrp="1"/>
          </p:cNvSpPr>
          <p:nvPr>
            <p:ph type="dt" sz="half" idx="10"/>
          </p:nvPr>
        </p:nvSpPr>
        <p:spPr/>
        <p:txBody>
          <a:bodyPr rtlCol="0"/>
          <a:lstStyle/>
          <a:p>
            <a:pPr rtl="0"/>
            <a:endParaRPr lang="ja-JP" altLang="en-US" noProof="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7" name="スライド番号プレースホルダー 6"/>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79764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rtlCol="0"/>
          <a:lstStyle>
            <a:lvl1pPr marL="338138" indent="-338138">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8" name="日付プレースホルダー 7"/>
          <p:cNvSpPr>
            <a:spLocks noGrp="1"/>
          </p:cNvSpPr>
          <p:nvPr>
            <p:ph type="dt" sz="half" idx="10"/>
          </p:nvPr>
        </p:nvSpPr>
        <p:spPr/>
        <p:txBody>
          <a:bodyPr rtlCol="0"/>
          <a:lstStyle/>
          <a:p>
            <a:pPr rtl="0"/>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166436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8" name="日付プレースホルダー 7"/>
          <p:cNvSpPr>
            <a:spLocks noGrp="1"/>
          </p:cNvSpPr>
          <p:nvPr>
            <p:ph type="dt" sz="half" idx="10"/>
          </p:nvPr>
        </p:nvSpPr>
        <p:spPr/>
        <p:txBody>
          <a:bodyPr rtlCol="0"/>
          <a:lstStyle/>
          <a:p>
            <a:pPr rtl="0"/>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395346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grpSp>
        <p:nvGrpSpPr>
          <p:cNvPr id="21" name="グループ 20"/>
          <p:cNvGrpSpPr/>
          <p:nvPr userDrawn="1"/>
        </p:nvGrpSpPr>
        <p:grpSpPr>
          <a:xfrm>
            <a:off x="1860687" y="450998"/>
            <a:ext cx="7620000" cy="1139952"/>
            <a:chOff x="1860687" y="450998"/>
            <a:chExt cx="7620000" cy="1139952"/>
          </a:xfrm>
        </p:grpSpPr>
        <p:pic>
          <p:nvPicPr>
            <p:cNvPr id="22" name="画像 2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gray">
            <a:xfrm>
              <a:off x="1860687" y="450998"/>
              <a:ext cx="7620000" cy="1139952"/>
            </a:xfrm>
            <a:prstGeom prst="rect">
              <a:avLst/>
            </a:prstGeom>
          </p:spPr>
        </p:pic>
        <p:grpSp>
          <p:nvGrpSpPr>
            <p:cNvPr id="23" name="グループ 22"/>
            <p:cNvGrpSpPr/>
            <p:nvPr userDrawn="1"/>
          </p:nvGrpSpPr>
          <p:grpSpPr>
            <a:xfrm>
              <a:off x="1860687" y="450998"/>
              <a:ext cx="7615237" cy="1106488"/>
              <a:chOff x="1891518" y="519806"/>
              <a:chExt cx="7615237" cy="1106488"/>
            </a:xfrm>
          </p:grpSpPr>
          <p:sp>
            <p:nvSpPr>
              <p:cNvPr id="24" name="円/楕円 6"/>
              <p:cNvSpPr>
                <a:spLocks noChangeArrowheads="1"/>
              </p:cNvSpPr>
              <p:nvPr/>
            </p:nvSpPr>
            <p:spPr bwMode="hidden">
              <a:xfrm flipH="1">
                <a:off x="5688818" y="519806"/>
                <a:ext cx="1104900" cy="1104900"/>
              </a:xfrm>
              <a:prstGeom prst="ellipse">
                <a:avLst/>
              </a:prstGeom>
              <a:solidFill>
                <a:schemeClr val="accent1">
                  <a:lumMod val="20000"/>
                  <a:lumOff val="80000"/>
                </a:schemeClr>
              </a:solidFill>
              <a:ln>
                <a:noFill/>
              </a:ln>
              <a:effec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5" name="円/楕円 7"/>
              <p:cNvSpPr>
                <a:spLocks noChangeArrowheads="1"/>
              </p:cNvSpPr>
              <p:nvPr/>
            </p:nvSpPr>
            <p:spPr bwMode="hidden">
              <a:xfrm flipH="1">
                <a:off x="8403443" y="519806"/>
                <a:ext cx="1103312" cy="1104900"/>
              </a:xfrm>
              <a:prstGeom prst="ellipse">
                <a:avLst/>
              </a:prstGeom>
              <a:solidFill>
                <a:schemeClr val="accent1">
                  <a:lumMod val="20000"/>
                  <a:lumOff val="80000"/>
                </a:schemeClr>
              </a:solidFill>
              <a:ln>
                <a:noFill/>
              </a:ln>
              <a:effec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6" name="円/楕円 8"/>
              <p:cNvSpPr>
                <a:spLocks noChangeArrowheads="1"/>
              </p:cNvSpPr>
              <p:nvPr/>
            </p:nvSpPr>
            <p:spPr bwMode="hidden">
              <a:xfrm flipH="1">
                <a:off x="1891518" y="521394"/>
                <a:ext cx="1103312" cy="1104900"/>
              </a:xfrm>
              <a:prstGeom prst="ellipse">
                <a:avLst/>
              </a:prstGeom>
              <a:solidFill>
                <a:schemeClr val="accent1">
                  <a:lumMod val="20000"/>
                  <a:lumOff val="80000"/>
                </a:schemeClr>
              </a:solidFill>
              <a:ln>
                <a:noFill/>
              </a:ln>
              <a:effec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7" name="円/楕円 9"/>
              <p:cNvSpPr>
                <a:spLocks noChangeArrowheads="1"/>
              </p:cNvSpPr>
              <p:nvPr/>
            </p:nvSpPr>
            <p:spPr bwMode="hidden">
              <a:xfrm flipH="1">
                <a:off x="7144555" y="519806"/>
                <a:ext cx="1103312" cy="1104900"/>
              </a:xfrm>
              <a:prstGeom prst="ellipse">
                <a:avLst/>
              </a:prstGeom>
              <a:noFill/>
              <a:ln w="28575">
                <a:solidFill>
                  <a:schemeClr val="accent1">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8" name="円/楕円 10"/>
              <p:cNvSpPr>
                <a:spLocks noChangeArrowheads="1"/>
              </p:cNvSpPr>
              <p:nvPr/>
            </p:nvSpPr>
            <p:spPr bwMode="hidden">
              <a:xfrm flipH="1">
                <a:off x="3178980" y="519806"/>
                <a:ext cx="1103312" cy="1104900"/>
              </a:xfrm>
              <a:prstGeom prst="ellipse">
                <a:avLst/>
              </a:prstGeom>
              <a:noFill/>
              <a:ln w="28575">
                <a:solidFill>
                  <a:schemeClr val="accent1">
                    <a:lumMod val="20000"/>
                    <a:lumOff val="80000"/>
                  </a:schemeClr>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grpSp>
      </p:grpSp>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8" rtl="0"/>
            <a:endParaRPr lang="ja-JP" altLang="en-US" noProof="0" dirty="0"/>
          </a:p>
        </p:txBody>
      </p:sp>
      <p:sp>
        <p:nvSpPr>
          <p:cNvPr id="31"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latin typeface="Meiryo UI" panose="020B0604030504040204" pitchFamily="50" charset="-128"/>
                <a:ea typeface="Meiryo UI" panose="020B0604030504040204" pitchFamily="50" charset="-128"/>
              </a:defRPr>
            </a:lvl1pPr>
          </a:lstStyle>
          <a:p>
            <a:endParaRPr lang="ja-JP" altLang="en-US" noProof="0" dirty="0"/>
          </a:p>
        </p:txBody>
      </p:sp>
      <p:sp>
        <p:nvSpPr>
          <p:cNvPr id="32"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33"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latin typeface="Meiryo UI" panose="020B0604030504040204" pitchFamily="50" charset="-128"/>
                <a:ea typeface="Meiryo UI" panose="020B0604030504040204" pitchFamily="50" charset="-128"/>
              </a:defRPr>
            </a:lvl1pPr>
          </a:lstStyle>
          <a:p>
            <a:fld id="{C62155A9-2BEA-4E1A-A809-3AB570F0F126}" type="slidenum">
              <a:rPr lang="en-US" altLang="ja-JP" noProof="0" smtClean="0"/>
              <a:pPr/>
              <a:t>‹#›</a:t>
            </a:fld>
            <a:endParaRPr lang="ja-JP" altLang="en-US" noProof="0" dirty="0"/>
          </a:p>
        </p:txBody>
      </p:sp>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kumimoji="1" sz="3600" b="1" u="sng" kern="1200" cap="none" spc="0">
          <a:ln w="22225">
            <a:noFill/>
            <a:prstDash val="solid"/>
          </a:ln>
          <a:solidFill>
            <a:schemeClr val="tx1"/>
          </a:solidFill>
          <a:effectLst/>
          <a:latin typeface="UD デジタル 教科書体 NK-R" panose="02020400000000000000" pitchFamily="18" charset="-128"/>
          <a:ea typeface="UD デジタル 教科書体 NK-R" panose="02020400000000000000" pitchFamily="18" charset="-128"/>
          <a:cs typeface="+mj-cs"/>
        </a:defRPr>
      </a:lvl1pPr>
    </p:titleStyle>
    <p:bodyStyle>
      <a:lvl1pPr marL="287338" indent="-287338" algn="l" defTabSz="914400" rtl="0" eaLnBrk="1" latinLnBrk="0" hangingPunct="1">
        <a:lnSpc>
          <a:spcPct val="90000"/>
        </a:lnSpc>
        <a:spcBef>
          <a:spcPct val="30000"/>
        </a:spcBef>
        <a:buClr>
          <a:schemeClr val="accent2">
            <a:lumMod val="75000"/>
          </a:schemeClr>
        </a:buClr>
        <a:buSzPct val="70000"/>
        <a:buFont typeface="Wingdings" panose="05000000000000000000" pitchFamily="2" charset="2"/>
        <a:buChar char="¤"/>
        <a:defRPr kumimoji="1" sz="28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739775" indent="-282575" algn="l" defTabSz="9144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kumimoji="1" sz="24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panose="05000000000000000000" pitchFamily="2" charset="2"/>
        <a:buChar char="¤"/>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600200" indent="-228600" algn="l" defTabSz="914400" rtl="0" eaLnBrk="1" latinLnBrk="0" hangingPunct="1">
        <a:lnSpc>
          <a:spcPct val="90000"/>
        </a:lnSpc>
        <a:spcBef>
          <a:spcPct val="30000"/>
        </a:spcBef>
        <a:buClr>
          <a:schemeClr val="accent5">
            <a:lumMod val="75000"/>
          </a:schemeClr>
        </a:buClr>
        <a:buSzPct val="70000"/>
        <a:buFont typeface="Wingdings" panose="05000000000000000000" pitchFamily="2" charset="2"/>
        <a:buChar char="¤"/>
        <a:defRPr kumimoji="1" sz="18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2057400" indent="-228600" algn="l" defTabSz="914400" rtl="0" eaLnBrk="1" latinLnBrk="0" hangingPunct="1">
        <a:lnSpc>
          <a:spcPct val="90000"/>
        </a:lnSpc>
        <a:spcBef>
          <a:spcPct val="30000"/>
        </a:spcBef>
        <a:buSzPct val="70000"/>
        <a:buFont typeface="Wingdings" panose="05000000000000000000" pitchFamily="2" charset="2"/>
        <a:buChar char="¤"/>
        <a:defRPr kumimoji="1" sz="18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2514600" indent="-228600" algn="l" defTabSz="9144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1">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kumimoji="1" sz="1800" kern="1200">
          <a:solidFill>
            <a:schemeClr val="tx1"/>
          </a:solidFill>
          <a:latin typeface="UD デジタル 教科書体 NK-R" panose="02020400000000000000" pitchFamily="18" charset="-128"/>
          <a:ea typeface="UD デジタル 教科書体 NK-R" panose="02020400000000000000" pitchFamily="18" charset="-128"/>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diagramData" Target="../diagrams/data17.xml"/><Relationship Id="rId2" Type="http://schemas.openxmlformats.org/officeDocument/2006/relationships/diagramData" Target="../diagrams/data15.xml"/><Relationship Id="rId16" Type="http://schemas.microsoft.com/office/2007/relationships/diagramDrawing" Target="../diagrams/drawing17.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18" Type="http://schemas.openxmlformats.org/officeDocument/2006/relationships/diagramLayout" Target="../diagrams/layout21.xml"/><Relationship Id="rId26" Type="http://schemas.microsoft.com/office/2007/relationships/diagramDrawing" Target="../diagrams/drawing22.xml"/><Relationship Id="rId3" Type="http://schemas.openxmlformats.org/officeDocument/2006/relationships/diagramLayout" Target="../diagrams/layout18.xml"/><Relationship Id="rId21" Type="http://schemas.microsoft.com/office/2007/relationships/diagramDrawing" Target="../diagrams/drawing21.xml"/><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diagramData" Target="../diagrams/data21.xml"/><Relationship Id="rId25" Type="http://schemas.openxmlformats.org/officeDocument/2006/relationships/diagramColors" Target="../diagrams/colors22.xml"/><Relationship Id="rId2" Type="http://schemas.openxmlformats.org/officeDocument/2006/relationships/diagramData" Target="../diagrams/data18.xml"/><Relationship Id="rId16" Type="http://schemas.microsoft.com/office/2007/relationships/diagramDrawing" Target="../diagrams/drawing20.xml"/><Relationship Id="rId20" Type="http://schemas.openxmlformats.org/officeDocument/2006/relationships/diagramColors" Target="../diagrams/colors21.xml"/><Relationship Id="rId1" Type="http://schemas.openxmlformats.org/officeDocument/2006/relationships/slideLayout" Target="../slideLayouts/slideLayout6.xml"/><Relationship Id="rId6" Type="http://schemas.microsoft.com/office/2007/relationships/diagramDrawing" Target="../diagrams/drawing18.xml"/><Relationship Id="rId11" Type="http://schemas.microsoft.com/office/2007/relationships/diagramDrawing" Target="../diagrams/drawing19.xml"/><Relationship Id="rId24" Type="http://schemas.openxmlformats.org/officeDocument/2006/relationships/diagramQuickStyle" Target="../diagrams/quickStyle22.xml"/><Relationship Id="rId5" Type="http://schemas.openxmlformats.org/officeDocument/2006/relationships/diagramColors" Target="../diagrams/colors18.xml"/><Relationship Id="rId15" Type="http://schemas.openxmlformats.org/officeDocument/2006/relationships/diagramColors" Target="../diagrams/colors20.xml"/><Relationship Id="rId23" Type="http://schemas.openxmlformats.org/officeDocument/2006/relationships/diagramLayout" Target="../diagrams/layout22.xml"/><Relationship Id="rId10" Type="http://schemas.openxmlformats.org/officeDocument/2006/relationships/diagramColors" Target="../diagrams/colors19.xml"/><Relationship Id="rId19" Type="http://schemas.openxmlformats.org/officeDocument/2006/relationships/diagramQuickStyle" Target="../diagrams/quickStyle21.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 Id="rId22" Type="http://schemas.openxmlformats.org/officeDocument/2006/relationships/diagramData" Target="../diagrams/data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3.jpg"/><Relationship Id="rId3" Type="http://schemas.openxmlformats.org/officeDocument/2006/relationships/diagramLayout" Target="../diagrams/layout5.xml"/><Relationship Id="rId7" Type="http://schemas.openxmlformats.org/officeDocument/2006/relationships/image" Target="../media/image2.jp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image" Target="../media/image5.jpeg"/><Relationship Id="rId7" Type="http://schemas.openxmlformats.org/officeDocument/2006/relationships/image" Target="../media/image9.JPG"/><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image" Target="../media/image4.jpeg"/><Relationship Id="rId16" Type="http://schemas.openxmlformats.org/officeDocument/2006/relationships/diagramColors" Target="../diagrams/colors10.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diagramColors" Target="../diagrams/colors9.xml"/><Relationship Id="rId5" Type="http://schemas.openxmlformats.org/officeDocument/2006/relationships/image" Target="../media/image7.jpeg"/><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image" Target="../media/image6.jpeg"/><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Layout" Target="../diagrams/layout11.xml"/><Relationship Id="rId7" Type="http://schemas.openxmlformats.org/officeDocument/2006/relationships/image" Target="../media/image10.jpg&amp;ehk=8oz3X1JqhC4fxfhotr"/><Relationship Id="rId12" Type="http://schemas.microsoft.com/office/2007/relationships/diagramDrawing" Target="../diagrams/drawing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openxmlformats.org/officeDocument/2006/relationships/diagramColors" Target="../diagrams/colors12.xml"/><Relationship Id="rId5" Type="http://schemas.openxmlformats.org/officeDocument/2006/relationships/diagramColors" Target="../diagrams/colors11.xml"/><Relationship Id="rId10" Type="http://schemas.openxmlformats.org/officeDocument/2006/relationships/diagramQuickStyle" Target="../diagrams/quickStyle12.xml"/><Relationship Id="rId4" Type="http://schemas.openxmlformats.org/officeDocument/2006/relationships/diagramQuickStyle" Target="../diagrams/quickStyle11.xml"/><Relationship Id="rId9"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ctrTitle"/>
          </p:nvPr>
        </p:nvSpPr>
        <p:spPr>
          <a:xfrm>
            <a:off x="778043" y="1041400"/>
            <a:ext cx="10579768" cy="2387600"/>
          </a:xfrm>
        </p:spPr>
        <p:txBody>
          <a:bodyPr rtlCol="0">
            <a:normAutofit fontScale="90000"/>
          </a:bodyPr>
          <a:lstStyle/>
          <a:p>
            <a:pPr rtl="0"/>
            <a:r>
              <a:rPr lang="en-US" altLang="ja-JP" b="0" dirty="0"/>
              <a:t/>
            </a:r>
            <a:br>
              <a:rPr lang="en-US" altLang="ja-JP" b="0" dirty="0"/>
            </a:br>
            <a:r>
              <a:rPr lang="en-US" altLang="ja-JP" sz="1600" b="0" dirty="0"/>
              <a:t/>
            </a:r>
            <a:br>
              <a:rPr lang="en-US" altLang="ja-JP" sz="1600" b="0" dirty="0"/>
            </a:br>
            <a:r>
              <a:rPr lang="en-US" altLang="ja-JP" sz="2000" b="0" dirty="0"/>
              <a:t>【</a:t>
            </a:r>
            <a:r>
              <a:rPr lang="en-US" altLang="ja-JP" sz="2200" b="0" dirty="0"/>
              <a:t>PG C-2】</a:t>
            </a:r>
            <a:r>
              <a:rPr lang="ja-JP" altLang="en-US" sz="2200" b="0" dirty="0"/>
              <a:t>令和４年度サービス管理責任者指導者養成研修（就労支援コース）</a:t>
            </a:r>
            <a:r>
              <a:rPr lang="en-US" altLang="ja-JP" sz="2200" b="0" dirty="0"/>
              <a:t/>
            </a:r>
            <a:br>
              <a:rPr lang="en-US" altLang="ja-JP" sz="2200" b="0" dirty="0"/>
            </a:br>
            <a:r>
              <a:rPr lang="en-US" altLang="ja-JP" sz="3800" b="0" dirty="0"/>
              <a:t/>
            </a:r>
            <a:br>
              <a:rPr lang="en-US" altLang="ja-JP" sz="3800" b="0" dirty="0"/>
            </a:br>
            <a:r>
              <a:rPr lang="ja-JP" altLang="en-US" b="0" u="none" dirty="0"/>
              <a:t>「就労支援のプロセスと就労系サービスの役割」</a:t>
            </a:r>
            <a:endParaRPr lang="ja-JP" altLang="en-US" sz="3800" b="0" u="none" dirty="0"/>
          </a:p>
        </p:txBody>
      </p:sp>
      <p:sp>
        <p:nvSpPr>
          <p:cNvPr id="10" name="サブタイトル 9"/>
          <p:cNvSpPr>
            <a:spLocks noGrp="1"/>
          </p:cNvSpPr>
          <p:nvPr>
            <p:ph type="subTitle" idx="1"/>
          </p:nvPr>
        </p:nvSpPr>
        <p:spPr>
          <a:xfrm>
            <a:off x="778043" y="3602038"/>
            <a:ext cx="9889957" cy="1655762"/>
          </a:xfrm>
        </p:spPr>
        <p:txBody>
          <a:bodyPr rtlCol="0" anchor="ctr"/>
          <a:lstStyle/>
          <a:p>
            <a:pPr rtl="0"/>
            <a:r>
              <a:rPr lang="en-US" altLang="ja-JP" dirty="0"/>
              <a:t>NPO</a:t>
            </a:r>
            <a:r>
              <a:rPr lang="ja-JP" altLang="en-US" dirty="0"/>
              <a:t>法人埼玉県障がい者就労支援ネットワーク</a:t>
            </a:r>
            <a:endParaRPr lang="en-US" altLang="ja-JP" dirty="0"/>
          </a:p>
          <a:p>
            <a:pPr rtl="0"/>
            <a:r>
              <a:rPr lang="ja-JP" altLang="en-US" dirty="0"/>
              <a:t>代表理事　若尾勝己</a:t>
            </a:r>
          </a:p>
        </p:txBody>
      </p:sp>
    </p:spTree>
    <p:extLst>
      <p:ext uri="{BB962C8B-B14F-4D97-AF65-F5344CB8AC3E}">
        <p14:creationId xmlns:p14="http://schemas.microsoft.com/office/powerpoint/2010/main" val="427280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90718-9595-4956-A85C-8802F4D107BC}"/>
              </a:ext>
            </a:extLst>
          </p:cNvPr>
          <p:cNvSpPr>
            <a:spLocks noGrp="1"/>
          </p:cNvSpPr>
          <p:nvPr>
            <p:ph type="title"/>
          </p:nvPr>
        </p:nvSpPr>
        <p:spPr/>
        <p:txBody>
          <a:bodyPr anchor="t"/>
          <a:lstStyle/>
          <a:p>
            <a:r>
              <a:rPr lang="ja-JP" altLang="en-US" b="0" dirty="0"/>
              <a:t>職場適応支援（</a:t>
            </a:r>
            <a:r>
              <a:rPr lang="en-US" altLang="ja-JP" b="0" dirty="0"/>
              <a:t>JC</a:t>
            </a:r>
            <a:r>
              <a:rPr lang="ja-JP" altLang="en-US" b="0" dirty="0"/>
              <a:t>支援）とは</a:t>
            </a:r>
            <a:r>
              <a:rPr lang="en-US" altLang="ja-JP" b="0" dirty="0"/>
              <a:t/>
            </a:r>
            <a:br>
              <a:rPr lang="en-US" altLang="ja-JP" b="0" dirty="0"/>
            </a:br>
            <a:r>
              <a:rPr lang="ja-JP" altLang="en-US" sz="2400" b="0" u="none" dirty="0"/>
              <a:t>人と職場の双方向への丁寧な調整支援</a:t>
            </a:r>
            <a:endParaRPr kumimoji="1" lang="ja-JP" altLang="en-US" sz="2400" b="0" u="none" dirty="0"/>
          </a:p>
        </p:txBody>
      </p:sp>
      <p:graphicFrame>
        <p:nvGraphicFramePr>
          <p:cNvPr id="4" name="コンテンツ プレースホルダー 13">
            <a:extLst>
              <a:ext uri="{FF2B5EF4-FFF2-40B4-BE49-F238E27FC236}">
                <a16:creationId xmlns:a16="http://schemas.microsoft.com/office/drawing/2014/main" id="{CC0A4ADF-E675-41FE-B727-036E42512812}"/>
              </a:ext>
            </a:extLst>
          </p:cNvPr>
          <p:cNvGraphicFramePr>
            <a:graphicFrameLocks/>
          </p:cNvGraphicFramePr>
          <p:nvPr>
            <p:extLst>
              <p:ext uri="{D42A27DB-BD31-4B8C-83A1-F6EECF244321}">
                <p14:modId xmlns:p14="http://schemas.microsoft.com/office/powerpoint/2010/main" val="2546992786"/>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角丸四角形 4">
            <a:extLst>
              <a:ext uri="{FF2B5EF4-FFF2-40B4-BE49-F238E27FC236}">
                <a16:creationId xmlns:a16="http://schemas.microsoft.com/office/drawing/2014/main" id="{27900CC7-8DA1-47D8-96FA-E924509F5F05}"/>
              </a:ext>
            </a:extLst>
          </p:cNvPr>
          <p:cNvSpPr/>
          <p:nvPr/>
        </p:nvSpPr>
        <p:spPr>
          <a:xfrm>
            <a:off x="838199" y="1351391"/>
            <a:ext cx="10794557" cy="887702"/>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latin typeface="UD デジタル 教科書体 NK-R" panose="02020400000000000000" pitchFamily="18" charset="-128"/>
                <a:ea typeface="UD デジタル 教科書体 NK-R" panose="02020400000000000000" pitchFamily="18" charset="-128"/>
              </a:rPr>
              <a:t>就職を前提にした実習から、雇用後に職場に適応するまでの一定期間、職場において、障害のある人と職場の双方向に対して、初期の職場適応に必要な様々な支援を集中的に行うことを包括して「職場適応支援（ジョブコーチ支援）」という。</a:t>
            </a:r>
            <a:endParaRPr lang="en-US" altLang="ja-JP" dirty="0">
              <a:latin typeface="UD デジタル 教科書体 NK-R" panose="02020400000000000000" pitchFamily="18" charset="-128"/>
              <a:ea typeface="UD デジタル 教科書体 NK-R" panose="02020400000000000000" pitchFamily="18" charset="-128"/>
            </a:endParaRPr>
          </a:p>
        </p:txBody>
      </p:sp>
      <p:graphicFrame>
        <p:nvGraphicFramePr>
          <p:cNvPr id="7" name="図表 6">
            <a:extLst>
              <a:ext uri="{FF2B5EF4-FFF2-40B4-BE49-F238E27FC236}">
                <a16:creationId xmlns:a16="http://schemas.microsoft.com/office/drawing/2014/main" id="{8D9E00F8-C5BE-4F80-A120-8252665E33FA}"/>
              </a:ext>
            </a:extLst>
          </p:cNvPr>
          <p:cNvGraphicFramePr/>
          <p:nvPr>
            <p:extLst>
              <p:ext uri="{D42A27DB-BD31-4B8C-83A1-F6EECF244321}">
                <p14:modId xmlns:p14="http://schemas.microsoft.com/office/powerpoint/2010/main" val="2912112979"/>
              </p:ext>
            </p:extLst>
          </p:nvPr>
        </p:nvGraphicFramePr>
        <p:xfrm>
          <a:off x="6095999" y="3291736"/>
          <a:ext cx="5536758" cy="3227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四角形: 角を丸くする 8">
            <a:extLst>
              <a:ext uri="{FF2B5EF4-FFF2-40B4-BE49-F238E27FC236}">
                <a16:creationId xmlns:a16="http://schemas.microsoft.com/office/drawing/2014/main" id="{D81D89C0-BEBC-4B74-9CC0-41F9ACD72BFB}"/>
              </a:ext>
            </a:extLst>
          </p:cNvPr>
          <p:cNvSpPr/>
          <p:nvPr/>
        </p:nvSpPr>
        <p:spPr>
          <a:xfrm>
            <a:off x="6925119" y="3276726"/>
            <a:ext cx="3943847" cy="326003"/>
          </a:xfrm>
          <a:prstGeom prst="round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rPr>
              <a:t>ジョブコーチ支援のプロセス</a:t>
            </a:r>
          </a:p>
        </p:txBody>
      </p:sp>
      <p:grpSp>
        <p:nvGrpSpPr>
          <p:cNvPr id="12" name="グループ化 11">
            <a:extLst>
              <a:ext uri="{FF2B5EF4-FFF2-40B4-BE49-F238E27FC236}">
                <a16:creationId xmlns:a16="http://schemas.microsoft.com/office/drawing/2014/main" id="{83CB0F63-3D99-4BCE-B570-5708337BF786}"/>
              </a:ext>
            </a:extLst>
          </p:cNvPr>
          <p:cNvGrpSpPr/>
          <p:nvPr/>
        </p:nvGrpSpPr>
        <p:grpSpPr>
          <a:xfrm>
            <a:off x="8254058" y="4033126"/>
            <a:ext cx="1220640" cy="308731"/>
            <a:chOff x="1006321" y="1142"/>
            <a:chExt cx="1863486" cy="1118091"/>
          </a:xfrm>
          <a:solidFill>
            <a:srgbClr val="FFFFCC"/>
          </a:solidFill>
        </p:grpSpPr>
        <p:sp>
          <p:nvSpPr>
            <p:cNvPr id="13" name="正方形/長方形 12">
              <a:extLst>
                <a:ext uri="{FF2B5EF4-FFF2-40B4-BE49-F238E27FC236}">
                  <a16:creationId xmlns:a16="http://schemas.microsoft.com/office/drawing/2014/main" id="{036B0829-F506-48F1-97C4-C3D29F6EE058}"/>
                </a:ext>
              </a:extLst>
            </p:cNvPr>
            <p:cNvSpPr/>
            <p:nvPr/>
          </p:nvSpPr>
          <p:spPr>
            <a:xfrm>
              <a:off x="1006321" y="1142"/>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anchor="ctr"/>
            <a:lstStyle/>
            <a:p>
              <a:endParaRPr lang="ja-JP" altLang="en-US">
                <a:solidFill>
                  <a:srgbClr val="FF0000"/>
                </a:solidFill>
              </a:endParaRPr>
            </a:p>
          </p:txBody>
        </p:sp>
        <p:sp>
          <p:nvSpPr>
            <p:cNvPr id="14" name="テキスト ボックス 13">
              <a:extLst>
                <a:ext uri="{FF2B5EF4-FFF2-40B4-BE49-F238E27FC236}">
                  <a16:creationId xmlns:a16="http://schemas.microsoft.com/office/drawing/2014/main" id="{2F4DE537-1610-441C-8F69-485E635E5CA5}"/>
                </a:ext>
              </a:extLst>
            </p:cNvPr>
            <p:cNvSpPr txBox="1"/>
            <p:nvPr/>
          </p:nvSpPr>
          <p:spPr>
            <a:xfrm>
              <a:off x="1006321" y="1142"/>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心理的な適応支援</a:t>
              </a:r>
            </a:p>
          </p:txBody>
        </p:sp>
      </p:grpSp>
      <p:grpSp>
        <p:nvGrpSpPr>
          <p:cNvPr id="15" name="グループ化 14">
            <a:extLst>
              <a:ext uri="{FF2B5EF4-FFF2-40B4-BE49-F238E27FC236}">
                <a16:creationId xmlns:a16="http://schemas.microsoft.com/office/drawing/2014/main" id="{A1DE4A58-975F-4186-AFF2-92710A630129}"/>
              </a:ext>
            </a:extLst>
          </p:cNvPr>
          <p:cNvGrpSpPr/>
          <p:nvPr/>
        </p:nvGrpSpPr>
        <p:grpSpPr>
          <a:xfrm>
            <a:off x="6796931" y="6284590"/>
            <a:ext cx="1220640" cy="308731"/>
            <a:chOff x="1022366" y="1250047"/>
            <a:chExt cx="1863486" cy="1118091"/>
          </a:xfrm>
          <a:solidFill>
            <a:srgbClr val="FFFFCC"/>
          </a:solidFill>
        </p:grpSpPr>
        <p:sp>
          <p:nvSpPr>
            <p:cNvPr id="16" name="正方形/長方形 15">
              <a:extLst>
                <a:ext uri="{FF2B5EF4-FFF2-40B4-BE49-F238E27FC236}">
                  <a16:creationId xmlns:a16="http://schemas.microsoft.com/office/drawing/2014/main" id="{45601507-EB10-42DE-B35B-D52087426D07}"/>
                </a:ext>
              </a:extLst>
            </p:cNvPr>
            <p:cNvSpPr/>
            <p:nvPr/>
          </p:nvSpPr>
          <p:spPr>
            <a:xfrm>
              <a:off x="1022366" y="1250047"/>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sp>
        <p:sp>
          <p:nvSpPr>
            <p:cNvPr id="17" name="テキスト ボックス 16">
              <a:extLst>
                <a:ext uri="{FF2B5EF4-FFF2-40B4-BE49-F238E27FC236}">
                  <a16:creationId xmlns:a16="http://schemas.microsoft.com/office/drawing/2014/main" id="{F061E172-8C80-4D58-B3AF-0513BDB5A779}"/>
                </a:ext>
              </a:extLst>
            </p:cNvPr>
            <p:cNvSpPr txBox="1"/>
            <p:nvPr/>
          </p:nvSpPr>
          <p:spPr>
            <a:xfrm>
              <a:off x="1022366" y="1250047"/>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雇用管理の助言</a:t>
              </a:r>
            </a:p>
          </p:txBody>
        </p:sp>
      </p:grpSp>
      <p:grpSp>
        <p:nvGrpSpPr>
          <p:cNvPr id="18" name="グループ化 17">
            <a:extLst>
              <a:ext uri="{FF2B5EF4-FFF2-40B4-BE49-F238E27FC236}">
                <a16:creationId xmlns:a16="http://schemas.microsoft.com/office/drawing/2014/main" id="{B034EAEF-37A3-468C-AF72-4F8B7B71B72B}"/>
              </a:ext>
            </a:extLst>
          </p:cNvPr>
          <p:cNvGrpSpPr/>
          <p:nvPr/>
        </p:nvGrpSpPr>
        <p:grpSpPr>
          <a:xfrm>
            <a:off x="8397508" y="6284589"/>
            <a:ext cx="1845376" cy="308731"/>
            <a:chOff x="1022366" y="2547469"/>
            <a:chExt cx="1863486" cy="1118091"/>
          </a:xfrm>
          <a:solidFill>
            <a:srgbClr val="FFFFCC"/>
          </a:solidFill>
        </p:grpSpPr>
        <p:sp>
          <p:nvSpPr>
            <p:cNvPr id="19" name="正方形/長方形 18">
              <a:extLst>
                <a:ext uri="{FF2B5EF4-FFF2-40B4-BE49-F238E27FC236}">
                  <a16:creationId xmlns:a16="http://schemas.microsoft.com/office/drawing/2014/main" id="{860F483F-A69F-451E-AEBC-6D644A1C53A2}"/>
                </a:ext>
              </a:extLst>
            </p:cNvPr>
            <p:cNvSpPr/>
            <p:nvPr/>
          </p:nvSpPr>
          <p:spPr>
            <a:xfrm>
              <a:off x="1022366" y="2547469"/>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25000"/>
              </a:schemeClr>
            </a:fillRef>
            <a:effectRef idx="0">
              <a:schemeClr val="accent2">
                <a:alpha val="90000"/>
                <a:hueOff val="0"/>
                <a:satOff val="0"/>
                <a:lumOff val="0"/>
                <a:alphaOff val="-25000"/>
              </a:schemeClr>
            </a:effectRef>
            <a:fontRef idx="minor">
              <a:schemeClr val="lt1"/>
            </a:fontRef>
          </p:style>
          <p:txBody>
            <a:bodyPr anchor="ctr"/>
            <a:lstStyle/>
            <a:p>
              <a:endParaRPr lang="ja-JP" altLang="en-US">
                <a:solidFill>
                  <a:srgbClr val="FF0000"/>
                </a:solidFill>
              </a:endParaRPr>
            </a:p>
          </p:txBody>
        </p:sp>
        <p:sp>
          <p:nvSpPr>
            <p:cNvPr id="20" name="テキスト ボックス 19">
              <a:extLst>
                <a:ext uri="{FF2B5EF4-FFF2-40B4-BE49-F238E27FC236}">
                  <a16:creationId xmlns:a16="http://schemas.microsoft.com/office/drawing/2014/main" id="{FE56A41F-416C-475E-B6B0-0EA3D242829A}"/>
                </a:ext>
              </a:extLst>
            </p:cNvPr>
            <p:cNvSpPr txBox="1"/>
            <p:nvPr/>
          </p:nvSpPr>
          <p:spPr>
            <a:xfrm>
              <a:off x="1022366" y="2547469"/>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0" tIns="83820" rIns="0" bIns="83820" numCol="1" spcCol="1270" anchor="ctr" anchorCtr="0">
              <a:noAutofit/>
            </a:bodyPr>
            <a:lstStyle/>
            <a:p>
              <a:pPr marL="0" lvl="0" indent="0" defTabSz="97790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周囲の従業員との橋渡し、助言</a:t>
              </a:r>
            </a:p>
          </p:txBody>
        </p:sp>
      </p:grpSp>
      <p:grpSp>
        <p:nvGrpSpPr>
          <p:cNvPr id="21" name="グループ化 20">
            <a:extLst>
              <a:ext uri="{FF2B5EF4-FFF2-40B4-BE49-F238E27FC236}">
                <a16:creationId xmlns:a16="http://schemas.microsoft.com/office/drawing/2014/main" id="{D3B4867D-E706-4D46-A69D-69F607406FA9}"/>
              </a:ext>
            </a:extLst>
          </p:cNvPr>
          <p:cNvGrpSpPr/>
          <p:nvPr/>
        </p:nvGrpSpPr>
        <p:grpSpPr>
          <a:xfrm>
            <a:off x="10000813" y="5506609"/>
            <a:ext cx="1736306" cy="308731"/>
            <a:chOff x="5169721" y="2579275"/>
            <a:chExt cx="1863486" cy="1118091"/>
          </a:xfrm>
          <a:solidFill>
            <a:srgbClr val="FFFFCC"/>
          </a:solidFill>
        </p:grpSpPr>
        <p:sp>
          <p:nvSpPr>
            <p:cNvPr id="22" name="正方形/長方形 21">
              <a:extLst>
                <a:ext uri="{FF2B5EF4-FFF2-40B4-BE49-F238E27FC236}">
                  <a16:creationId xmlns:a16="http://schemas.microsoft.com/office/drawing/2014/main" id="{7C4E9030-8C82-4E67-8297-3978DC2E87A4}"/>
                </a:ext>
              </a:extLst>
            </p:cNvPr>
            <p:cNvSpPr/>
            <p:nvPr/>
          </p:nvSpPr>
          <p:spPr>
            <a:xfrm>
              <a:off x="5169721" y="2579275"/>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anchor="ctr"/>
            <a:lstStyle/>
            <a:p>
              <a:endParaRPr lang="ja-JP" altLang="en-US">
                <a:solidFill>
                  <a:srgbClr val="FF0000"/>
                </a:solidFill>
              </a:endParaRPr>
            </a:p>
          </p:txBody>
        </p:sp>
        <p:sp>
          <p:nvSpPr>
            <p:cNvPr id="23" name="テキスト ボックス 22">
              <a:extLst>
                <a:ext uri="{FF2B5EF4-FFF2-40B4-BE49-F238E27FC236}">
                  <a16:creationId xmlns:a16="http://schemas.microsoft.com/office/drawing/2014/main" id="{279CCFC8-5A2C-4075-B328-02700ABA6A7E}"/>
                </a:ext>
              </a:extLst>
            </p:cNvPr>
            <p:cNvSpPr txBox="1"/>
            <p:nvPr/>
          </p:nvSpPr>
          <p:spPr>
            <a:xfrm>
              <a:off x="5169721" y="2579275"/>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36000" tIns="83820" rIns="36000" bIns="83820" numCol="1" spcCol="1270" anchor="ctr" anchorCtr="0">
              <a:noAutofit/>
            </a:bodyPr>
            <a:lstStyle/>
            <a:p>
              <a:pPr marL="0" lvl="0" indent="0" defTabSz="97790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仕事と生活面・医療面の調整</a:t>
              </a:r>
            </a:p>
          </p:txBody>
        </p:sp>
      </p:grpSp>
      <p:graphicFrame>
        <p:nvGraphicFramePr>
          <p:cNvPr id="6" name="図表 5">
            <a:extLst>
              <a:ext uri="{FF2B5EF4-FFF2-40B4-BE49-F238E27FC236}">
                <a16:creationId xmlns:a16="http://schemas.microsoft.com/office/drawing/2014/main" id="{E76B17C6-D63F-4279-B695-C163749998AF}"/>
              </a:ext>
            </a:extLst>
          </p:cNvPr>
          <p:cNvGraphicFramePr/>
          <p:nvPr>
            <p:extLst>
              <p:ext uri="{D42A27DB-BD31-4B8C-83A1-F6EECF244321}">
                <p14:modId xmlns:p14="http://schemas.microsoft.com/office/powerpoint/2010/main" val="3143630300"/>
              </p:ext>
            </p:extLst>
          </p:nvPr>
        </p:nvGraphicFramePr>
        <p:xfrm>
          <a:off x="842802" y="2745510"/>
          <a:ext cx="5024597" cy="37736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正方形/長方形 7">
            <a:extLst>
              <a:ext uri="{FF2B5EF4-FFF2-40B4-BE49-F238E27FC236}">
                <a16:creationId xmlns:a16="http://schemas.microsoft.com/office/drawing/2014/main" id="{3C8B0246-11B8-4C7C-B062-B12079399822}"/>
              </a:ext>
            </a:extLst>
          </p:cNvPr>
          <p:cNvSpPr/>
          <p:nvPr/>
        </p:nvSpPr>
        <p:spPr>
          <a:xfrm>
            <a:off x="970547" y="3138660"/>
            <a:ext cx="1010654" cy="338554"/>
          </a:xfrm>
          <a:prstGeom prst="rect">
            <a:avLst/>
          </a:prstGeom>
          <a:noFill/>
        </p:spPr>
        <p:txBody>
          <a:bodyPr wrap="square" lIns="91440" tIns="45720" rIns="91440" bIns="45720">
            <a:spAutoFit/>
          </a:bodyPr>
          <a:lstStyle/>
          <a:p>
            <a:pPr algn="ctr"/>
            <a:r>
              <a:rPr lang="ja-JP" altLang="en-US" sz="1600" dirty="0">
                <a:ln w="0"/>
                <a:latin typeface="UD デジタル 教科書体 NK-R" panose="02020400000000000000" pitchFamily="18" charset="-128"/>
                <a:ea typeface="UD デジタル 教科書体 NK-R" panose="02020400000000000000" pitchFamily="18" charset="-128"/>
              </a:rPr>
              <a:t>支援構築</a:t>
            </a:r>
            <a:endParaRPr lang="ja-JP" altLang="en-US" sz="1600" b="0" cap="none" spc="0" dirty="0">
              <a:ln w="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696A5A68-691C-4233-AF67-C6FAE6C9F6F6}"/>
              </a:ext>
            </a:extLst>
          </p:cNvPr>
          <p:cNvSpPr/>
          <p:nvPr/>
        </p:nvSpPr>
        <p:spPr>
          <a:xfrm>
            <a:off x="970547" y="4463061"/>
            <a:ext cx="1010654" cy="338554"/>
          </a:xfrm>
          <a:prstGeom prst="rect">
            <a:avLst/>
          </a:prstGeom>
          <a:noFill/>
        </p:spPr>
        <p:txBody>
          <a:bodyPr wrap="square" lIns="91440" tIns="45720" rIns="91440" bIns="45720">
            <a:spAutoFit/>
          </a:bodyPr>
          <a:lstStyle/>
          <a:p>
            <a:pPr algn="ctr"/>
            <a:r>
              <a:rPr lang="ja-JP" altLang="en-US" sz="1600" b="0" cap="none" spc="0" dirty="0">
                <a:ln w="0"/>
                <a:solidFill>
                  <a:schemeClr val="tx1"/>
                </a:solidFill>
                <a:latin typeface="UD デジタル 教科書体 NK-R" panose="02020400000000000000" pitchFamily="18" charset="-128"/>
                <a:ea typeface="UD デジタル 教科書体 NK-R" panose="02020400000000000000" pitchFamily="18" charset="-128"/>
              </a:rPr>
              <a:t>予防</a:t>
            </a:r>
          </a:p>
        </p:txBody>
      </p:sp>
      <p:sp>
        <p:nvSpPr>
          <p:cNvPr id="25" name="正方形/長方形 24">
            <a:extLst>
              <a:ext uri="{FF2B5EF4-FFF2-40B4-BE49-F238E27FC236}">
                <a16:creationId xmlns:a16="http://schemas.microsoft.com/office/drawing/2014/main" id="{D4B6AA96-FBAC-4CBB-909D-69EBEBFB9D12}"/>
              </a:ext>
            </a:extLst>
          </p:cNvPr>
          <p:cNvSpPr/>
          <p:nvPr/>
        </p:nvSpPr>
        <p:spPr>
          <a:xfrm>
            <a:off x="970547" y="5815340"/>
            <a:ext cx="1010654" cy="338554"/>
          </a:xfrm>
          <a:prstGeom prst="rect">
            <a:avLst/>
          </a:prstGeom>
          <a:noFill/>
        </p:spPr>
        <p:txBody>
          <a:bodyPr wrap="square" lIns="91440" tIns="45720" rIns="91440" bIns="45720">
            <a:spAutoFit/>
          </a:bodyPr>
          <a:lstStyle/>
          <a:p>
            <a:pPr algn="ctr"/>
            <a:r>
              <a:rPr lang="ja-JP" altLang="en-US" sz="1600" b="0" cap="none" spc="0" dirty="0">
                <a:ln w="0"/>
                <a:solidFill>
                  <a:schemeClr val="tx1"/>
                </a:solidFill>
                <a:latin typeface="UD デジタル 教科書体 NK-R" panose="02020400000000000000" pitchFamily="18" charset="-128"/>
                <a:ea typeface="UD デジタル 教科書体 NK-R" panose="02020400000000000000" pitchFamily="18" charset="-128"/>
              </a:rPr>
              <a:t>問題解決</a:t>
            </a:r>
          </a:p>
        </p:txBody>
      </p:sp>
      <p:sp>
        <p:nvSpPr>
          <p:cNvPr id="27" name="四角形: 角を丸くする 26">
            <a:extLst>
              <a:ext uri="{FF2B5EF4-FFF2-40B4-BE49-F238E27FC236}">
                <a16:creationId xmlns:a16="http://schemas.microsoft.com/office/drawing/2014/main" id="{A4690C1C-C93F-4A90-8094-2DE43BEA2B10}"/>
              </a:ext>
            </a:extLst>
          </p:cNvPr>
          <p:cNvSpPr/>
          <p:nvPr/>
        </p:nvSpPr>
        <p:spPr>
          <a:xfrm>
            <a:off x="6095998" y="2295547"/>
            <a:ext cx="5536758" cy="939734"/>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✓職場適応支援は、「心理的な適応支援」「マッチングの調整」「仕事の自立支援」「ナチュラルサポートの形成」「フォローアップのポイントの確認」など、様々な内容が含まれる。</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✓職場適応支援者が、職場においてどれだけきめ細かい調整を行えるかどうかが、その後の定着に大きな影響をもたらす。</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C6FDBFFA-3882-4B87-903C-CA11FE335E52}"/>
              </a:ext>
            </a:extLst>
          </p:cNvPr>
          <p:cNvSpPr txBox="1"/>
          <p:nvPr/>
        </p:nvSpPr>
        <p:spPr>
          <a:xfrm>
            <a:off x="717884" y="2295547"/>
            <a:ext cx="4177966" cy="430054"/>
          </a:xfrm>
          <a:prstGeom prst="rect">
            <a:avLst/>
          </a:prstGeom>
          <a:noFill/>
        </p:spPr>
        <p:txBody>
          <a:bodyPr wrap="square" anchor="ctr">
            <a:spAutoFit/>
          </a:bodyPr>
          <a:lstStyle/>
          <a:p>
            <a:pPr marL="0" lvl="1" algn="ctr" defTabSz="800100">
              <a:lnSpc>
                <a:spcPct val="90000"/>
              </a:lnSpc>
              <a:spcBef>
                <a:spcPct val="0"/>
              </a:spcBef>
              <a:spcAft>
                <a:spcPct val="15000"/>
              </a:spcAft>
            </a:pPr>
            <a:r>
              <a:rPr kumimoji="1" lang="ja-JP" altLang="en-US" sz="2400" kern="1200" dirty="0">
                <a:highlight>
                  <a:srgbClr val="00FF00"/>
                </a:highlight>
                <a:latin typeface="UD デジタル 教科書体 NK-R" panose="02020400000000000000" pitchFamily="18" charset="-128"/>
                <a:ea typeface="UD デジタル 教科書体 NK-R" panose="02020400000000000000" pitchFamily="18" charset="-128"/>
              </a:rPr>
              <a:t>障害のある人と企業の橋渡し</a:t>
            </a:r>
          </a:p>
        </p:txBody>
      </p:sp>
      <p:sp>
        <p:nvSpPr>
          <p:cNvPr id="3" name="テキスト ボックス 2">
            <a:extLst>
              <a:ext uri="{FF2B5EF4-FFF2-40B4-BE49-F238E27FC236}">
                <a16:creationId xmlns:a16="http://schemas.microsoft.com/office/drawing/2014/main" id="{CD070E63-5E08-2A61-FB50-0CFFF23E5601}"/>
              </a:ext>
            </a:extLst>
          </p:cNvPr>
          <p:cNvSpPr txBox="1"/>
          <p:nvPr/>
        </p:nvSpPr>
        <p:spPr>
          <a:xfrm>
            <a:off x="244929" y="111480"/>
            <a:ext cx="1126671"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スライド№８</a:t>
            </a:r>
          </a:p>
        </p:txBody>
      </p:sp>
    </p:spTree>
    <p:extLst>
      <p:ext uri="{BB962C8B-B14F-4D97-AF65-F5344CB8AC3E}">
        <p14:creationId xmlns:p14="http://schemas.microsoft.com/office/powerpoint/2010/main" val="235701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B88F503C-45A8-422D-A487-4772B45D3636}"/>
              </a:ext>
            </a:extLst>
          </p:cNvPr>
          <p:cNvSpPr/>
          <p:nvPr/>
        </p:nvSpPr>
        <p:spPr>
          <a:xfrm>
            <a:off x="5698433" y="4068352"/>
            <a:ext cx="6035039" cy="1600200"/>
          </a:xfrm>
          <a:prstGeom prst="round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t"/>
          <a:lstStyle/>
          <a:p>
            <a:r>
              <a:rPr kumimoji="1" lang="ja-JP" altLang="en-US" sz="1400" dirty="0">
                <a:latin typeface="UD デジタル 教科書体 NK-R" panose="02020400000000000000" pitchFamily="18" charset="-128"/>
                <a:ea typeface="UD デジタル 教科書体 NK-R" panose="02020400000000000000" pitchFamily="18" charset="-128"/>
              </a:rPr>
              <a:t>〇戦略のある障害者雇用</a:t>
            </a:r>
          </a:p>
        </p:txBody>
      </p:sp>
      <p:sp>
        <p:nvSpPr>
          <p:cNvPr id="12" name="四角形: 角を丸くする 11">
            <a:extLst>
              <a:ext uri="{FF2B5EF4-FFF2-40B4-BE49-F238E27FC236}">
                <a16:creationId xmlns:a16="http://schemas.microsoft.com/office/drawing/2014/main" id="{1E78E5AE-0FDC-4756-AA4C-F3E766CEE545}"/>
              </a:ext>
            </a:extLst>
          </p:cNvPr>
          <p:cNvSpPr/>
          <p:nvPr/>
        </p:nvSpPr>
        <p:spPr>
          <a:xfrm>
            <a:off x="5698433" y="2444078"/>
            <a:ext cx="6035039" cy="1600200"/>
          </a:xfrm>
          <a:prstGeom prst="round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t"/>
          <a:lstStyle/>
          <a:p>
            <a:r>
              <a:rPr kumimoji="1" lang="ja-JP" altLang="en-US" sz="1400" dirty="0">
                <a:latin typeface="UD デジタル 教科書体 NK-R" panose="02020400000000000000" pitchFamily="18" charset="-128"/>
                <a:ea typeface="UD デジタル 教科書体 NK-R" panose="02020400000000000000" pitchFamily="18" charset="-128"/>
              </a:rPr>
              <a:t>〇戦略に乏しい障害者雇用</a:t>
            </a:r>
          </a:p>
        </p:txBody>
      </p:sp>
      <p:sp>
        <p:nvSpPr>
          <p:cNvPr id="2" name="タイトル 1">
            <a:extLst>
              <a:ext uri="{FF2B5EF4-FFF2-40B4-BE49-F238E27FC236}">
                <a16:creationId xmlns:a16="http://schemas.microsoft.com/office/drawing/2014/main" id="{B4A1BAAF-97C9-422C-B9DD-5B720E8084E9}"/>
              </a:ext>
            </a:extLst>
          </p:cNvPr>
          <p:cNvSpPr>
            <a:spLocks noGrp="1"/>
          </p:cNvSpPr>
          <p:nvPr>
            <p:ph type="title"/>
          </p:nvPr>
        </p:nvSpPr>
        <p:spPr/>
        <p:txBody>
          <a:bodyPr anchor="t"/>
          <a:lstStyle/>
          <a:p>
            <a:r>
              <a:rPr lang="ja-JP" altLang="en-US" b="0" dirty="0"/>
              <a:t>職場定着支援とは</a:t>
            </a:r>
            <a:r>
              <a:rPr lang="en-US" altLang="ja-JP" b="0" dirty="0"/>
              <a:t/>
            </a:r>
            <a:br>
              <a:rPr lang="en-US" altLang="ja-JP" b="0" dirty="0"/>
            </a:br>
            <a:r>
              <a:rPr lang="ja-JP" altLang="en-US" sz="2400" b="0" u="none" dirty="0"/>
              <a:t>予防的視点に立ったフォローアップ</a:t>
            </a:r>
            <a:endParaRPr kumimoji="1" lang="ja-JP" altLang="en-US" sz="2400" b="0" dirty="0"/>
          </a:p>
        </p:txBody>
      </p:sp>
      <p:graphicFrame>
        <p:nvGraphicFramePr>
          <p:cNvPr id="4" name="コンテンツ プレースホルダー 13">
            <a:extLst>
              <a:ext uri="{FF2B5EF4-FFF2-40B4-BE49-F238E27FC236}">
                <a16:creationId xmlns:a16="http://schemas.microsoft.com/office/drawing/2014/main" id="{C0E3AD2A-E427-4DD9-9F56-08A0240A8883}"/>
              </a:ext>
            </a:extLst>
          </p:cNvPr>
          <p:cNvGraphicFramePr>
            <a:graphicFrameLocks/>
          </p:cNvGraphicFramePr>
          <p:nvPr>
            <p:extLst>
              <p:ext uri="{D42A27DB-BD31-4B8C-83A1-F6EECF244321}">
                <p14:modId xmlns:p14="http://schemas.microsoft.com/office/powerpoint/2010/main" val="3526321920"/>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コンテンツ プレースホルダー 5">
            <a:extLst>
              <a:ext uri="{FF2B5EF4-FFF2-40B4-BE49-F238E27FC236}">
                <a16:creationId xmlns:a16="http://schemas.microsoft.com/office/drawing/2014/main" id="{C6DF0C51-D11A-45BF-9D3D-6F1793B45B09}"/>
              </a:ext>
            </a:extLst>
          </p:cNvPr>
          <p:cNvGraphicFramePr>
            <a:graphicFrameLocks/>
          </p:cNvGraphicFramePr>
          <p:nvPr>
            <p:extLst>
              <p:ext uri="{D42A27DB-BD31-4B8C-83A1-F6EECF244321}">
                <p14:modId xmlns:p14="http://schemas.microsoft.com/office/powerpoint/2010/main" val="85957475"/>
              </p:ext>
            </p:extLst>
          </p:nvPr>
        </p:nvGraphicFramePr>
        <p:xfrm>
          <a:off x="838200" y="2468152"/>
          <a:ext cx="4707766" cy="3200400"/>
        </p:xfrm>
        <a:graphic>
          <a:graphicData uri="http://schemas.openxmlformats.org/drawingml/2006/table">
            <a:tbl>
              <a:tblPr firstRow="1" bandRow="1">
                <a:tableStyleId>{5940675A-B579-460E-94D1-54222C63F5DA}</a:tableStyleId>
              </a:tblPr>
              <a:tblGrid>
                <a:gridCol w="2353883">
                  <a:extLst>
                    <a:ext uri="{9D8B030D-6E8A-4147-A177-3AD203B41FA5}">
                      <a16:colId xmlns:a16="http://schemas.microsoft.com/office/drawing/2014/main" val="2642625016"/>
                    </a:ext>
                  </a:extLst>
                </a:gridCol>
                <a:gridCol w="2353883">
                  <a:extLst>
                    <a:ext uri="{9D8B030D-6E8A-4147-A177-3AD203B41FA5}">
                      <a16:colId xmlns:a16="http://schemas.microsoft.com/office/drawing/2014/main" val="1458456938"/>
                    </a:ext>
                  </a:extLst>
                </a:gridCol>
              </a:tblGrid>
              <a:tr h="0">
                <a:tc>
                  <a:txBody>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職場に関すること</a:t>
                      </a:r>
                    </a:p>
                  </a:txBody>
                  <a:tcPr anchor="ctr">
                    <a:noFill/>
                  </a:tcPr>
                </a:tc>
                <a:tc>
                  <a:txBody>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生活面・医療面に関すること</a:t>
                      </a:r>
                    </a:p>
                  </a:txBody>
                  <a:tcPr anchor="ctr">
                    <a:noFill/>
                  </a:tcPr>
                </a:tc>
                <a:extLst>
                  <a:ext uri="{0D108BD9-81ED-4DB2-BD59-A6C34878D82A}">
                    <a16:rowId xmlns:a16="http://schemas.microsoft.com/office/drawing/2014/main" val="1264583329"/>
                  </a:ext>
                </a:extLst>
              </a:tr>
              <a:tr h="0">
                <a:tc gridSpan="2">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モニタリング</a:t>
                      </a:r>
                    </a:p>
                  </a:txBody>
                  <a:tcPr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1685270228"/>
                  </a:ext>
                </a:extLst>
              </a:tr>
              <a:tr h="177088">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・業務内容と要求水準</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・職場の人的環境</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・本人のモチベーション</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・職場からの評価</a:t>
                      </a:r>
                    </a:p>
                  </a:txBody>
                  <a:tcPr/>
                </a:tc>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・経済状況</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・余暇活動</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・その他生活状況の変化</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・医療機関による見立ての変化</a:t>
                      </a:r>
                    </a:p>
                  </a:txBody>
                  <a:tcPr/>
                </a:tc>
                <a:extLst>
                  <a:ext uri="{0D108BD9-81ED-4DB2-BD59-A6C34878D82A}">
                    <a16:rowId xmlns:a16="http://schemas.microsoft.com/office/drawing/2014/main" val="3407835440"/>
                  </a:ext>
                </a:extLst>
              </a:tr>
              <a:tr h="0">
                <a:tc gridSpan="2">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修　正</a:t>
                      </a:r>
                    </a:p>
                  </a:txBody>
                  <a:tcPr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3972807464"/>
                  </a:ext>
                </a:extLst>
              </a:tr>
              <a:tr h="137735">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・問題の共有</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・解決策の検討</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・職場どの協議、助言</a:t>
                      </a:r>
                    </a:p>
                  </a:txBody>
                  <a:tcPr/>
                </a:tc>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・生活支援機関との連携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・医療機関との連携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・最小限の直接支援</a:t>
                      </a:r>
                    </a:p>
                  </a:txBody>
                  <a:tcPr/>
                </a:tc>
                <a:extLst>
                  <a:ext uri="{0D108BD9-81ED-4DB2-BD59-A6C34878D82A}">
                    <a16:rowId xmlns:a16="http://schemas.microsoft.com/office/drawing/2014/main" val="1425913247"/>
                  </a:ext>
                </a:extLst>
              </a:tr>
              <a:tr h="0">
                <a:tc gridSpan="2">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危機介入</a:t>
                      </a:r>
                    </a:p>
                  </a:txBody>
                  <a:tcPr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236326926"/>
                  </a:ext>
                </a:extLst>
              </a:tr>
              <a:tr h="137735">
                <a:tc gridSpan="2">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・原因のアセスメント</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・支援方策の検討</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・再支援、又は離職の検討</a:t>
                      </a:r>
                    </a:p>
                  </a:txBody>
                  <a:tcPr/>
                </a:tc>
                <a:tc hMerge="1">
                  <a:txBody>
                    <a:bodyPr/>
                    <a:lstStyle/>
                    <a:p>
                      <a:pPr algn="ctr"/>
                      <a:endParaRPr kumimoji="1" lang="ja-JP" altLang="en-US" sz="2000" dirty="0"/>
                    </a:p>
                  </a:txBody>
                  <a:tcPr/>
                </a:tc>
                <a:extLst>
                  <a:ext uri="{0D108BD9-81ED-4DB2-BD59-A6C34878D82A}">
                    <a16:rowId xmlns:a16="http://schemas.microsoft.com/office/drawing/2014/main" val="2043634618"/>
                  </a:ext>
                </a:extLst>
              </a:tr>
            </a:tbl>
          </a:graphicData>
        </a:graphic>
      </p:graphicFrame>
      <p:graphicFrame>
        <p:nvGraphicFramePr>
          <p:cNvPr id="6" name="図表 5">
            <a:extLst>
              <a:ext uri="{FF2B5EF4-FFF2-40B4-BE49-F238E27FC236}">
                <a16:creationId xmlns:a16="http://schemas.microsoft.com/office/drawing/2014/main" id="{645C2403-6DA2-492C-B683-2CB1182970D0}"/>
              </a:ext>
            </a:extLst>
          </p:cNvPr>
          <p:cNvGraphicFramePr/>
          <p:nvPr>
            <p:extLst>
              <p:ext uri="{D42A27DB-BD31-4B8C-83A1-F6EECF244321}">
                <p14:modId xmlns:p14="http://schemas.microsoft.com/office/powerpoint/2010/main" val="2487983869"/>
              </p:ext>
            </p:extLst>
          </p:nvPr>
        </p:nvGraphicFramePr>
        <p:xfrm>
          <a:off x="5824328" y="2803986"/>
          <a:ext cx="5780598" cy="324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図表 7">
            <a:extLst>
              <a:ext uri="{FF2B5EF4-FFF2-40B4-BE49-F238E27FC236}">
                <a16:creationId xmlns:a16="http://schemas.microsoft.com/office/drawing/2014/main" id="{ABC5D474-9B26-49B5-86C0-28E707E9B374}"/>
              </a:ext>
            </a:extLst>
          </p:cNvPr>
          <p:cNvGraphicFramePr/>
          <p:nvPr>
            <p:extLst>
              <p:ext uri="{D42A27DB-BD31-4B8C-83A1-F6EECF244321}">
                <p14:modId xmlns:p14="http://schemas.microsoft.com/office/powerpoint/2010/main" val="3433891069"/>
              </p:ext>
            </p:extLst>
          </p:nvPr>
        </p:nvGraphicFramePr>
        <p:xfrm>
          <a:off x="5824329" y="4430372"/>
          <a:ext cx="5780597" cy="3242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図表 8">
            <a:extLst>
              <a:ext uri="{FF2B5EF4-FFF2-40B4-BE49-F238E27FC236}">
                <a16:creationId xmlns:a16="http://schemas.microsoft.com/office/drawing/2014/main" id="{FF843CB3-F3F7-4FA8-8D4A-C0D85C786F1C}"/>
              </a:ext>
            </a:extLst>
          </p:cNvPr>
          <p:cNvGraphicFramePr/>
          <p:nvPr>
            <p:extLst>
              <p:ext uri="{D42A27DB-BD31-4B8C-83A1-F6EECF244321}">
                <p14:modId xmlns:p14="http://schemas.microsoft.com/office/powerpoint/2010/main" val="3278490653"/>
              </p:ext>
            </p:extLst>
          </p:nvPr>
        </p:nvGraphicFramePr>
        <p:xfrm>
          <a:off x="5821678" y="3013874"/>
          <a:ext cx="5783248" cy="111381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図表 10">
            <a:extLst>
              <a:ext uri="{FF2B5EF4-FFF2-40B4-BE49-F238E27FC236}">
                <a16:creationId xmlns:a16="http://schemas.microsoft.com/office/drawing/2014/main" id="{44CB2784-0165-4ACA-B95E-2AE91E69CE25}"/>
              </a:ext>
            </a:extLst>
          </p:cNvPr>
          <p:cNvGraphicFramePr/>
          <p:nvPr>
            <p:extLst>
              <p:ext uri="{D42A27DB-BD31-4B8C-83A1-F6EECF244321}">
                <p14:modId xmlns:p14="http://schemas.microsoft.com/office/powerpoint/2010/main" val="1224623329"/>
              </p:ext>
            </p:extLst>
          </p:nvPr>
        </p:nvGraphicFramePr>
        <p:xfrm>
          <a:off x="5821678" y="4654666"/>
          <a:ext cx="5783248" cy="111381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3" name="角丸四角形 4">
            <a:extLst>
              <a:ext uri="{FF2B5EF4-FFF2-40B4-BE49-F238E27FC236}">
                <a16:creationId xmlns:a16="http://schemas.microsoft.com/office/drawing/2014/main" id="{36FA827E-C708-4A91-92D0-3131E24B1B59}"/>
              </a:ext>
            </a:extLst>
          </p:cNvPr>
          <p:cNvSpPr/>
          <p:nvPr/>
        </p:nvSpPr>
        <p:spPr>
          <a:xfrm>
            <a:off x="838200" y="1334154"/>
            <a:ext cx="10895273" cy="1026510"/>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初期の集中的な職場適応支援の後、より長期的な就労の安定に向けて、障害のある人及び企業との支援関係を継続し、状況の把握、問題発生の予防、問題解決等を行うことをフォローアップという。職場適応援助やフォローアップを包括するより広義の概念として、職場定着支援が用いられることもあ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DE6E389C-DF25-4A61-A126-75BE8D5F6AE7}"/>
              </a:ext>
            </a:extLst>
          </p:cNvPr>
          <p:cNvSpPr/>
          <p:nvPr/>
        </p:nvSpPr>
        <p:spPr>
          <a:xfrm>
            <a:off x="838199" y="5776040"/>
            <a:ext cx="10895273" cy="6657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dirty="0">
                <a:solidFill>
                  <a:srgbClr val="FF0000"/>
                </a:solidFill>
                <a:latin typeface="UD デジタル 教科書体 NK-R" panose="02020400000000000000" pitchFamily="18" charset="-128"/>
                <a:ea typeface="UD デジタル 教科書体 NK-R" panose="02020400000000000000" pitchFamily="18" charset="-128"/>
              </a:rPr>
              <a:t>〇フォローアップは、就労支援機関が職場に対して行うものと、障害のある人の生活面に対して行うものに大別される。</a:t>
            </a:r>
            <a:endParaRPr lang="en-US" altLang="ja-JP" sz="13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300" dirty="0">
                <a:solidFill>
                  <a:srgbClr val="FF0000"/>
                </a:solidFill>
                <a:latin typeface="UD デジタル 教科書体 NK-R" panose="02020400000000000000" pitchFamily="18" charset="-128"/>
                <a:ea typeface="UD デジタル 教科書体 NK-R" panose="02020400000000000000" pitchFamily="18" charset="-128"/>
              </a:rPr>
              <a:t>〇職場に対して行うフォローアップは、就労支援機関が直接行うことが多いが、生活面に関わるフォローアップは関係機関との連携が必要となることが多い。</a:t>
            </a:r>
            <a:endParaRPr lang="en-US" altLang="ja-JP" sz="13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300" dirty="0">
                <a:solidFill>
                  <a:srgbClr val="FF0000"/>
                </a:solidFill>
                <a:latin typeface="UD デジタル 教科書体 NK-R" panose="02020400000000000000" pitchFamily="18" charset="-128"/>
                <a:ea typeface="UD デジタル 教科書体 NK-R" panose="02020400000000000000" pitchFamily="18" charset="-128"/>
              </a:rPr>
              <a:t>〇生活面に対するフォローアップを就労支援機関がどこまで直接行うかは、ケースバイケースの判断が必要であるが、「連携」を重視する姿勢が重要。</a:t>
            </a:r>
          </a:p>
        </p:txBody>
      </p:sp>
      <p:sp>
        <p:nvSpPr>
          <p:cNvPr id="7" name="テキスト ボックス 6">
            <a:extLst>
              <a:ext uri="{FF2B5EF4-FFF2-40B4-BE49-F238E27FC236}">
                <a16:creationId xmlns:a16="http://schemas.microsoft.com/office/drawing/2014/main" id="{7252ABEA-AEFB-1DF4-FF39-6B1E7406FB2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スライド№９</a:t>
            </a:r>
          </a:p>
        </p:txBody>
      </p:sp>
    </p:spTree>
    <p:extLst>
      <p:ext uri="{BB962C8B-B14F-4D97-AF65-F5344CB8AC3E}">
        <p14:creationId xmlns:p14="http://schemas.microsoft.com/office/powerpoint/2010/main" val="1908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6A5F1A9E-9985-4A73-9A27-2B3F5A011728}"/>
              </a:ext>
            </a:extLst>
          </p:cNvPr>
          <p:cNvCxnSpPr>
            <a:cxnSpLocks/>
          </p:cNvCxnSpPr>
          <p:nvPr/>
        </p:nvCxnSpPr>
        <p:spPr>
          <a:xfrm>
            <a:off x="3737811" y="5866872"/>
            <a:ext cx="7499684" cy="0"/>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2" name="上矢印 31"/>
          <p:cNvSpPr/>
          <p:nvPr/>
        </p:nvSpPr>
        <p:spPr>
          <a:xfrm rot="5400000">
            <a:off x="5631697" y="908653"/>
            <a:ext cx="411248" cy="11032958"/>
          </a:xfrm>
          <a:prstGeom prst="upArrow">
            <a:avLst/>
          </a:prstGeom>
          <a:solidFill>
            <a:schemeClr val="bg2">
              <a:lumMod val="9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p>
        </p:txBody>
      </p:sp>
      <p:graphicFrame>
        <p:nvGraphicFramePr>
          <p:cNvPr id="8" name="図表 7"/>
          <p:cNvGraphicFramePr/>
          <p:nvPr>
            <p:extLst>
              <p:ext uri="{D42A27DB-BD31-4B8C-83A1-F6EECF244321}">
                <p14:modId xmlns:p14="http://schemas.microsoft.com/office/powerpoint/2010/main" val="4260246771"/>
              </p:ext>
            </p:extLst>
          </p:nvPr>
        </p:nvGraphicFramePr>
        <p:xfrm>
          <a:off x="1291257" y="1217128"/>
          <a:ext cx="9432114" cy="5430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右中かっこ 26"/>
          <p:cNvSpPr/>
          <p:nvPr/>
        </p:nvSpPr>
        <p:spPr>
          <a:xfrm>
            <a:off x="7268477" y="5381447"/>
            <a:ext cx="401638" cy="1207393"/>
          </a:xfrm>
          <a:prstGeom prst="rightBrace">
            <a:avLst/>
          </a:prstGeom>
          <a:noFill/>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11" name="テキスト ボックス 10"/>
          <p:cNvSpPr txBox="1"/>
          <p:nvPr/>
        </p:nvSpPr>
        <p:spPr>
          <a:xfrm>
            <a:off x="9692342" y="6219508"/>
            <a:ext cx="1188818"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労働対価</a:t>
            </a:r>
          </a:p>
        </p:txBody>
      </p:sp>
      <p:sp>
        <p:nvSpPr>
          <p:cNvPr id="6147" name="タイトル 1"/>
          <p:cNvSpPr>
            <a:spLocks noGrp="1"/>
          </p:cNvSpPr>
          <p:nvPr>
            <p:ph type="title"/>
          </p:nvPr>
        </p:nvSpPr>
        <p:spPr/>
        <p:txBody>
          <a:bodyPr anchor="t">
            <a:normAutofit/>
          </a:bodyPr>
          <a:lstStyle/>
          <a:p>
            <a:r>
              <a:rPr lang="ja-JP" altLang="en-US" sz="3600" b="0" dirty="0">
                <a:latin typeface="UD デジタル 教科書体 NK-R" panose="02020400000000000000" pitchFamily="18" charset="-128"/>
                <a:ea typeface="UD デジタル 教科書体 NK-R" panose="02020400000000000000" pitchFamily="18" charset="-128"/>
              </a:rPr>
              <a:t>就労系サービスの役割</a:t>
            </a:r>
            <a:r>
              <a:rPr lang="en-US" altLang="ja-JP" sz="3600" b="0" dirty="0">
                <a:latin typeface="UD デジタル 教科書体 NK-R" panose="02020400000000000000" pitchFamily="18" charset="-128"/>
                <a:ea typeface="UD デジタル 教科書体 NK-R" panose="02020400000000000000" pitchFamily="18" charset="-128"/>
              </a:rPr>
              <a:t/>
            </a:r>
            <a:br>
              <a:rPr lang="en-US" altLang="ja-JP" sz="3600" b="0" dirty="0">
                <a:latin typeface="UD デジタル 教科書体 NK-R" panose="02020400000000000000" pitchFamily="18" charset="-128"/>
                <a:ea typeface="UD デジタル 教科書体 NK-R" panose="02020400000000000000" pitchFamily="18" charset="-128"/>
              </a:rPr>
            </a:br>
            <a:r>
              <a:rPr lang="ja-JP" altLang="en-US" sz="2400" b="0" u="none" dirty="0">
                <a:latin typeface="UD デジタル 教科書体 NK-R" panose="02020400000000000000" pitchFamily="18" charset="-128"/>
                <a:ea typeface="UD デジタル 教科書体 NK-R" panose="02020400000000000000" pitchFamily="18" charset="-128"/>
              </a:rPr>
              <a:t>多様な働き方を支える仕組み</a:t>
            </a:r>
            <a:endParaRPr lang="ja-JP" altLang="en-US" sz="3600" b="0" u="none" dirty="0">
              <a:latin typeface="UD デジタル 教科書体 NK-R" panose="02020400000000000000" pitchFamily="18" charset="-128"/>
              <a:ea typeface="UD デジタル 教科書体 NK-R" panose="02020400000000000000" pitchFamily="18" charset="-128"/>
            </a:endParaRPr>
          </a:p>
        </p:txBody>
      </p:sp>
      <p:sp>
        <p:nvSpPr>
          <p:cNvPr id="21" name="右中かっこ 20"/>
          <p:cNvSpPr/>
          <p:nvPr/>
        </p:nvSpPr>
        <p:spPr>
          <a:xfrm rot="10800000">
            <a:off x="1554691" y="5327083"/>
            <a:ext cx="126116" cy="1297992"/>
          </a:xfrm>
          <a:prstGeom prst="rightBrace">
            <a:avLst/>
          </a:prstGeom>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25" name="左中かっこ 24"/>
          <p:cNvSpPr/>
          <p:nvPr/>
        </p:nvSpPr>
        <p:spPr>
          <a:xfrm>
            <a:off x="3222995" y="1916264"/>
            <a:ext cx="277038" cy="3469644"/>
          </a:xfrm>
          <a:prstGeom prst="leftBrace">
            <a:avLst>
              <a:gd name="adj1" fmla="val 8333"/>
              <a:gd name="adj2" fmla="val 40165"/>
            </a:avLst>
          </a:prstGeom>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29" name="正方形/長方形 28"/>
          <p:cNvSpPr/>
          <p:nvPr/>
        </p:nvSpPr>
        <p:spPr>
          <a:xfrm>
            <a:off x="9878488" y="2136119"/>
            <a:ext cx="2154467" cy="993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障害者雇用納付金による助成金を活用可能</a:t>
            </a:r>
            <a:endParaRPr lang="en-US" altLang="ja-JP"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型事業所は一部受給不可</a:t>
            </a:r>
          </a:p>
        </p:txBody>
      </p:sp>
      <p:sp>
        <p:nvSpPr>
          <p:cNvPr id="3" name="上矢印 2"/>
          <p:cNvSpPr/>
          <p:nvPr/>
        </p:nvSpPr>
        <p:spPr>
          <a:xfrm>
            <a:off x="394522" y="1387814"/>
            <a:ext cx="441781" cy="5156919"/>
          </a:xfrm>
          <a:prstGeom prst="upArrow">
            <a:avLst/>
          </a:prstGeom>
          <a:solidFill>
            <a:schemeClr val="bg2">
              <a:lumMod val="9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p>
        </p:txBody>
      </p:sp>
      <p:sp>
        <p:nvSpPr>
          <p:cNvPr id="31" name="テキスト ボックス 30"/>
          <p:cNvSpPr txBox="1"/>
          <p:nvPr/>
        </p:nvSpPr>
        <p:spPr>
          <a:xfrm>
            <a:off x="840975" y="1833948"/>
            <a:ext cx="461665" cy="1295946"/>
          </a:xfrm>
          <a:prstGeom prst="rect">
            <a:avLst/>
          </a:prstGeom>
          <a:ln/>
        </p:spPr>
        <p:style>
          <a:lnRef idx="3">
            <a:schemeClr val="lt1"/>
          </a:lnRef>
          <a:fillRef idx="1">
            <a:schemeClr val="accent2"/>
          </a:fillRef>
          <a:effectRef idx="1">
            <a:schemeClr val="accent2"/>
          </a:effectRef>
          <a:fontRef idx="minor">
            <a:schemeClr val="lt1"/>
          </a:fontRef>
        </p:style>
        <p:txBody>
          <a:bodyPr vert="eaVert" wrap="square" rtlCol="0">
            <a:spAutoFit/>
          </a:bodyPr>
          <a:lstStyle/>
          <a:p>
            <a:pPr algn="ctr"/>
            <a:r>
              <a:rPr lang="ja-JP" altLang="en-US"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社会的統合</a:t>
            </a:r>
          </a:p>
        </p:txBody>
      </p:sp>
      <p:sp>
        <p:nvSpPr>
          <p:cNvPr id="24" name="正方形/長方形 23"/>
          <p:cNvSpPr/>
          <p:nvPr/>
        </p:nvSpPr>
        <p:spPr>
          <a:xfrm>
            <a:off x="1417777" y="2658972"/>
            <a:ext cx="1737841" cy="623887"/>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労働法適用・雇用関係がある</a:t>
            </a:r>
          </a:p>
        </p:txBody>
      </p:sp>
      <p:sp>
        <p:nvSpPr>
          <p:cNvPr id="28" name="右中かっこ 27"/>
          <p:cNvSpPr/>
          <p:nvPr/>
        </p:nvSpPr>
        <p:spPr>
          <a:xfrm>
            <a:off x="9619510" y="1211181"/>
            <a:ext cx="277039" cy="4828671"/>
          </a:xfrm>
          <a:prstGeom prst="rightBrace">
            <a:avLst/>
          </a:prstGeom>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5" name="四角形: 角を丸くする 4">
            <a:extLst>
              <a:ext uri="{FF2B5EF4-FFF2-40B4-BE49-F238E27FC236}">
                <a16:creationId xmlns:a16="http://schemas.microsoft.com/office/drawing/2014/main" id="{9DACD611-9D18-4B99-98D9-D8E9617B41B6}"/>
              </a:ext>
            </a:extLst>
          </p:cNvPr>
          <p:cNvSpPr/>
          <p:nvPr/>
        </p:nvSpPr>
        <p:spPr>
          <a:xfrm>
            <a:off x="1689249" y="5381447"/>
            <a:ext cx="1601014" cy="4286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就労定着支援</a:t>
            </a:r>
          </a:p>
        </p:txBody>
      </p:sp>
      <p:sp>
        <p:nvSpPr>
          <p:cNvPr id="26" name="正方形/長方形 25"/>
          <p:cNvSpPr/>
          <p:nvPr/>
        </p:nvSpPr>
        <p:spPr>
          <a:xfrm>
            <a:off x="7792111" y="5605691"/>
            <a:ext cx="1554976" cy="57626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運営に福祉予算が活用されている</a:t>
            </a:r>
          </a:p>
        </p:txBody>
      </p:sp>
      <p:sp>
        <p:nvSpPr>
          <p:cNvPr id="22" name="正方形/長方形 21"/>
          <p:cNvSpPr/>
          <p:nvPr/>
        </p:nvSpPr>
        <p:spPr>
          <a:xfrm>
            <a:off x="138634" y="5381447"/>
            <a:ext cx="1403423" cy="5762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労働法不適用・雇用関係がない</a:t>
            </a:r>
          </a:p>
        </p:txBody>
      </p:sp>
      <p:sp>
        <p:nvSpPr>
          <p:cNvPr id="9" name="正方形/長方形 8">
            <a:extLst>
              <a:ext uri="{FF2B5EF4-FFF2-40B4-BE49-F238E27FC236}">
                <a16:creationId xmlns:a16="http://schemas.microsoft.com/office/drawing/2014/main" id="{B97C0B0B-1725-4738-AF7C-AADD3F141B6A}"/>
              </a:ext>
            </a:extLst>
          </p:cNvPr>
          <p:cNvSpPr/>
          <p:nvPr/>
        </p:nvSpPr>
        <p:spPr>
          <a:xfrm>
            <a:off x="10263136" y="5595793"/>
            <a:ext cx="992579" cy="307777"/>
          </a:xfrm>
          <a:prstGeom prst="rect">
            <a:avLst/>
          </a:prstGeom>
          <a:noFill/>
        </p:spPr>
        <p:txBody>
          <a:bodyPr wrap="none" lIns="91440" tIns="45720" rIns="91440" bIns="45720">
            <a:spAutoFit/>
          </a:bodyPr>
          <a:lstStyle/>
          <a:p>
            <a:pPr algn="ctr"/>
            <a:r>
              <a:rPr lang="ja-JP" altLang="en-US" sz="1400" b="0" cap="none" spc="0" dirty="0">
                <a:ln w="0">
                  <a:noFill/>
                </a:ln>
                <a:solidFill>
                  <a:srgbClr val="FF0000"/>
                </a:solidFill>
                <a:latin typeface="UD デジタル 教科書体 NK-R" panose="02020400000000000000" pitchFamily="18" charset="-128"/>
                <a:ea typeface="UD デジタル 教科書体 NK-R" panose="02020400000000000000" pitchFamily="18" charset="-128"/>
              </a:rPr>
              <a:t>雇用・就業</a:t>
            </a:r>
          </a:p>
        </p:txBody>
      </p:sp>
      <p:sp>
        <p:nvSpPr>
          <p:cNvPr id="2" name="テキスト ボックス 1">
            <a:extLst>
              <a:ext uri="{FF2B5EF4-FFF2-40B4-BE49-F238E27FC236}">
                <a16:creationId xmlns:a16="http://schemas.microsoft.com/office/drawing/2014/main" id="{0CB974B2-156C-1501-7573-1B1F54107BAC}"/>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スライド№１０</a:t>
            </a:r>
          </a:p>
        </p:txBody>
      </p:sp>
    </p:spTree>
    <p:extLst>
      <p:ext uri="{BB962C8B-B14F-4D97-AF65-F5344CB8AC3E}">
        <p14:creationId xmlns:p14="http://schemas.microsoft.com/office/powerpoint/2010/main" val="272098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7"/>
          <p:cNvGraphicFramePr>
            <a:graphicFrameLocks noGrp="1"/>
          </p:cNvGraphicFramePr>
          <p:nvPr>
            <p:extLst>
              <p:ext uri="{D42A27DB-BD31-4B8C-83A1-F6EECF244321}">
                <p14:modId xmlns:p14="http://schemas.microsoft.com/office/powerpoint/2010/main" val="3693311667"/>
              </p:ext>
            </p:extLst>
          </p:nvPr>
        </p:nvGraphicFramePr>
        <p:xfrm>
          <a:off x="621631" y="1426950"/>
          <a:ext cx="10948737" cy="5329416"/>
        </p:xfrm>
        <a:graphic>
          <a:graphicData uri="http://schemas.openxmlformats.org/drawingml/2006/table">
            <a:tbl>
              <a:tblPr/>
              <a:tblGrid>
                <a:gridCol w="376026">
                  <a:extLst>
                    <a:ext uri="{9D8B030D-6E8A-4147-A177-3AD203B41FA5}">
                      <a16:colId xmlns:a16="http://schemas.microsoft.com/office/drawing/2014/main" val="20000"/>
                    </a:ext>
                  </a:extLst>
                </a:gridCol>
                <a:gridCol w="2642325">
                  <a:extLst>
                    <a:ext uri="{9D8B030D-6E8A-4147-A177-3AD203B41FA5}">
                      <a16:colId xmlns:a16="http://schemas.microsoft.com/office/drawing/2014/main" val="20001"/>
                    </a:ext>
                  </a:extLst>
                </a:gridCol>
                <a:gridCol w="2643462">
                  <a:extLst>
                    <a:ext uri="{9D8B030D-6E8A-4147-A177-3AD203B41FA5}">
                      <a16:colId xmlns:a16="http://schemas.microsoft.com/office/drawing/2014/main" val="20002"/>
                    </a:ext>
                  </a:extLst>
                </a:gridCol>
                <a:gridCol w="2643462">
                  <a:extLst>
                    <a:ext uri="{9D8B030D-6E8A-4147-A177-3AD203B41FA5}">
                      <a16:colId xmlns:a16="http://schemas.microsoft.com/office/drawing/2014/main" val="20003"/>
                    </a:ext>
                  </a:extLst>
                </a:gridCol>
                <a:gridCol w="2643462">
                  <a:extLst>
                    <a:ext uri="{9D8B030D-6E8A-4147-A177-3AD203B41FA5}">
                      <a16:colId xmlns:a16="http://schemas.microsoft.com/office/drawing/2014/main" val="4143612613"/>
                    </a:ext>
                  </a:extLst>
                </a:gridCol>
              </a:tblGrid>
              <a:tr h="163115">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a:t>
                      </a:r>
                      <a:endParaRPr kumimoji="1" lang="ja-JP"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就労移行支援事業</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9)</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就労継続支援Ａ型事業（規則第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項）</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就労継続支援Ｂ型事業（規則第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項）</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就労定着支援事業（規則第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115269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事　業　概　要</a:t>
                      </a:r>
                    </a:p>
                  </a:txBody>
                  <a:tcPr marL="99061" marR="99061" marT="45719" marB="45719"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通常の事業所に雇用されることが可能と見込まれる者</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①生産活動、職場体験等の活動の機会の提供その他の就労に必要な知識及び能力の向上のために必要な訓練、②求職活動に関する支援、③その適性に応じた職場の開拓、④就職後における職場への定着のために必要な相談等の支援を行う。</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（標準利用期間：２年）</a:t>
                      </a:r>
                      <a:endParaRPr kumimoji="1" lang="en-US" altLang="ja-JP" sz="900" b="0" i="0" u="none" strike="noStrike" kern="1200" cap="none" spc="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kern="1200" spc="-1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800" b="0" kern="1200" spc="-100" dirty="0">
                          <a:solidFill>
                            <a:schemeClr val="tx1"/>
                          </a:solidFill>
                          <a:latin typeface="UD デジタル 教科書体 NK-R" panose="02020400000000000000" pitchFamily="18" charset="-128"/>
                          <a:ea typeface="UD デジタル 教科書体 NK-R" panose="02020400000000000000" pitchFamily="18" charset="-128"/>
                          <a:cs typeface="+mn-cs"/>
                        </a:rPr>
                        <a:t>必要性が認められた場合に限り、最大１年間の更新可能</a:t>
                      </a:r>
                      <a:endPar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Lst>
                        <a:defRPr/>
                      </a:pPr>
                      <a:r>
                        <a:rPr kumimoji="1" lang="ja-JP" altLang="en-US" sz="900" b="0" i="0" u="none" strike="noStrike" kern="0"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通常の事業所に雇用されることが困難であり、</a:t>
                      </a:r>
                      <a:r>
                        <a:rPr kumimoji="1" lang="ja-JP" altLang="en-US" sz="900" b="0" i="0" u="sng" strike="noStrike" kern="0"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雇用契約に基づく就労が可能である者</a:t>
                      </a:r>
                      <a:r>
                        <a:rPr kumimoji="1" lang="ja-JP" altLang="en-US" sz="900" b="0" i="0" u="none" strike="noStrike" kern="0"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に対して、雇用契約の締結等による就労の機会の提供及び生産活動の機会の提供その他の就労に必要な知識及び能力</a:t>
                      </a:r>
                      <a:r>
                        <a:rPr kumimoji="1" lang="ja-JP" altLang="en-US" sz="900" b="0" i="0" u="none" strike="noStrike" kern="0"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の向上のために必要な訓練等の支援を行う。</a:t>
                      </a:r>
                      <a:endParaRPr kumimoji="1" lang="en-US" altLang="ja-JP" sz="900" b="0" i="0" u="none" strike="noStrike" kern="0"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tab pos="628650" algn="l"/>
                        </a:tabLst>
                        <a:defRPr/>
                      </a:pPr>
                      <a:r>
                        <a:rPr kumimoji="1" lang="ja-JP" altLang="en-US" sz="900" b="0" i="0" u="none" strike="noStrike" kern="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（利用期間：制限なし）</a:t>
                      </a:r>
                      <a:endParaRPr kumimoji="1" lang="en-US" altLang="ja-JP" sz="900" b="0" i="0" u="none" strike="noStrike" kern="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通常の事業所に雇用されることが困難であり、</a:t>
                      </a:r>
                      <a:r>
                        <a:rPr kumimoji="1" lang="ja-JP" altLang="en-US" sz="9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雇用契約に基づく就労が困難である者</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に対して、就労の機会の提供及び生産活動の機会の提供その他の就労に必要な知識及び能力の向上のために必要な訓練その他の必要な支援を行う。</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（利用期間：制限なし）</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就労移行支援、就労継続支援、生活介護、自立訓練の利用を経て、通常の事業所に新たに雇用され、就労移行支援等の職場定着の義務・努力義務である</a:t>
                      </a:r>
                      <a:r>
                        <a:rPr kumimoji="1" lang="en-US" altLang="ja-JP" sz="9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月を経過した者</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就労の継続を図るために、障害者を雇用した事業所、障害福祉サービス事業者、医療機関等との連絡調整、障害者が雇用されることに伴い生じる日常生活又は社会生活を営む上での各般の問題に関する相談、指導及び助言その他の必要な支援を行う。（利用期間：</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896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対　象　者</a:t>
                      </a:r>
                    </a:p>
                  </a:txBody>
                  <a:tcPr marL="99061" marR="99061" marT="45719" marB="45719"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企業等への就労を希望する者</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平成</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30</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4</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月から、</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65</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歳以上の者も要件を満たせば利用可能。</a:t>
                      </a: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①移行支援事業を利用したが、企業等の雇用に</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結びつかなかった者</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②特別支援学校を卒業して就職活動を行ったが</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企業等の雇用に結びつかなかっ</a:t>
                      </a:r>
                      <a:r>
                        <a:rPr kumimoji="1" lang="ja-JP" altLang="en-US" sz="900" b="0" i="0" u="none" strike="noStrike" cap="none" spc="-8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た者</a:t>
                      </a:r>
                      <a:endParaRPr kumimoji="1" lang="en-US" altLang="ja-JP" sz="900" b="0" i="0" u="none" strike="noStrike" cap="none" spc="-8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③就労経験のある者で、現に雇用関係にない者</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ts val="600"/>
                        </a:spcBef>
                        <a:spcAft>
                          <a:spcPct val="0"/>
                        </a:spcAft>
                        <a:buClrTx/>
                        <a:buSzTx/>
                        <a:buFontTx/>
                        <a:buNone/>
                        <a:tabLst/>
                        <a:defRPr/>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平成</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30</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4</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月から、</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65</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歳以上の者も要件を満たせば利用可能。</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spc="-10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a:t>
                      </a:r>
                      <a:r>
                        <a:rPr kumimoji="1" lang="ja-JP" altLang="en-US" sz="900" b="0" i="0" u="none" strike="noStrike" cap="none" spc="-10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就労経験がある者であって、年齢や体力の面で一般企業に雇用されることが困難となった者</a:t>
                      </a:r>
                    </a:p>
                    <a:p>
                      <a:pPr marL="88900" marR="0" lvl="0" indent="-88900" algn="l" defTabSz="914400" rtl="0" eaLnBrk="1" fontAlgn="base" latinLnBrk="0" hangingPunct="1">
                        <a:lnSpc>
                          <a:spcPct val="100000"/>
                        </a:lnSpc>
                        <a:spcBef>
                          <a:spcPts val="6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②</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50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歳に達している者又は障害基礎年金</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級受給者</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88900" marR="0" lvl="0" indent="-88900" algn="l" defTabSz="914400" rtl="0" eaLnBrk="1" fontAlgn="base" latinLnBrk="0" hangingPunct="1">
                        <a:lnSpc>
                          <a:spcPct val="100000"/>
                        </a:lnSpc>
                        <a:spcBef>
                          <a:spcPts val="6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③　①及び②に該当しない者で、就労移行支援事業者等によるアセスメントにより、就労面に係る課題等の把握が行われている者。</a:t>
                      </a: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8900" marR="0" lvl="0" indent="-88900" algn="l" defTabSz="914400" rtl="0" eaLnBrk="1" fontAlgn="base" latinLnBrk="0" hangingPunct="1">
                        <a:lnSpc>
                          <a:spcPct val="100000"/>
                        </a:lnSpc>
                        <a:spcBef>
                          <a:spcPts val="6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①就労移行支援、就労継続支援、生活介護、自立訓練の利用を経て一般就労へ移行した障害者で、就労に伴う環境変化に</a:t>
                      </a:r>
                      <a:r>
                        <a:rPr kumimoji="1" lang="ja-JP" altLang="en-US" sz="900" b="0" i="0" u="none" strike="noStrike" cap="none" normalizeH="0" baseline="0" dirty="0" smtClean="0">
                          <a:ln>
                            <a:noFill/>
                          </a:ln>
                          <a:solidFill>
                            <a:schemeClr val="tx1"/>
                          </a:solidFill>
                          <a:effectLst/>
                          <a:latin typeface="UD デジタル 教科書体 NK-R" panose="02020400000000000000" pitchFamily="18" charset="-128"/>
                          <a:ea typeface="UD デジタル 教科書体 NK-R" panose="02020400000000000000" pitchFamily="18" charset="-128"/>
                        </a:rPr>
                        <a:t>より日常生活又は社会生活上の</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課題が生じている者であって、一般就労後</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月を経過した者。</a:t>
                      </a: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7443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報酬</a:t>
                      </a:r>
                      <a:endParaRPr kumimoji="1" lang="en-US" altLang="ja-JP"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単価</a:t>
                      </a:r>
                    </a:p>
                  </a:txBody>
                  <a:tcPr marL="99061" marR="99061"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138113" marR="0" lvl="0" indent="-138113" algn="ctr" defTabSz="914400" rtl="0" eaLnBrk="1" fontAlgn="base" latinLnBrk="0" hangingPunct="1">
                        <a:lnSpc>
                          <a:spcPct val="100000"/>
                        </a:lnSpc>
                        <a:spcBef>
                          <a:spcPts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４６８～</a:t>
                      </a:r>
                      <a:r>
                        <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１２８単位／日</a:t>
                      </a:r>
                      <a:endPar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ctr" defTabSz="914400" rtl="0" eaLnBrk="1" fontAlgn="base" latinLnBrk="0" hangingPunct="1">
                        <a:lnSpc>
                          <a:spcPct val="100000"/>
                        </a:lnSpc>
                        <a:spcBef>
                          <a:spcPts val="0"/>
                        </a:spcBef>
                        <a:spcAft>
                          <a:spcPct val="0"/>
                        </a:spcAft>
                        <a:buClrTx/>
                        <a:buSzTx/>
                        <a:buFontTx/>
                        <a:buNone/>
                        <a:tabLst/>
                        <a:defRPr/>
                      </a:pP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kumimoji="1" lang="en-US" altLang="ja-JP"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人以下の場合＞</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ts val="0"/>
                        </a:spcBef>
                        <a:spcAft>
                          <a:spcPct val="0"/>
                        </a:spcAft>
                        <a:buClrTx/>
                        <a:buSzTx/>
                        <a:buFontTx/>
                        <a:buNone/>
                        <a:tabLst/>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定員規模に応じた設定</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就職後６月以上の定着率が高いほど高い報酬</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38113" marR="0" lvl="0" indent="-138113"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１９～７２４単位／日</a:t>
                      </a:r>
                      <a:endPar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ctr" defTabSz="914400" rtl="0" eaLnBrk="1" fontAlgn="base" latinLnBrk="0" hangingPunct="1">
                        <a:lnSpc>
                          <a:spcPct val="100000"/>
                        </a:lnSpc>
                        <a:spcBef>
                          <a:spcPts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＜定員</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人以下、人員配置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7.5</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の場合＞</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en-US" altLang="ja-JP" sz="8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「１日の</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平均労働時間」、「生産活動」「多様な働き方」「支援力向上」「地域連携活動」の５つの項目による総合評価</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38113" marR="0" lvl="0" indent="-138113" algn="l" defTabSz="914400" rtl="0" eaLnBrk="1" fontAlgn="base" latinLnBrk="0" hangingPunct="1">
                        <a:lnSpc>
                          <a:spcPct val="100000"/>
                        </a:lnSpc>
                        <a:spcBef>
                          <a:spcPts val="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Ⅰ</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「平均工賃月額」に応じた報酬体系</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38113" marR="0" lvl="0" indent="-138113" algn="ctr" defTabSz="914400" rtl="0" eaLnBrk="1" fontAlgn="base" latinLnBrk="0" hangingPunct="1">
                        <a:lnSpc>
                          <a:spcPct val="100000"/>
                        </a:lnSpc>
                        <a:spcBef>
                          <a:spcPts val="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56</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６～７０２単位／日</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38113" marR="0" lvl="0" indent="-138113"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＜定員</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人以下、人員配置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7.5</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の場合＞</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平均工賃月額が高いほど高い報酬</a:t>
                      </a:r>
                      <a:endPar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Ⅱ</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「利用者の就労や生産活動等への参加等」をもって一律に評価する報酬体系</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５５６単位／日</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9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＜定員２０人以下の場合＞</a:t>
                      </a:r>
                      <a:endParaRPr kumimoji="1" lang="en-US" altLang="ja-JP" sz="9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1,04</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６～</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４４９単位／月</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＜利用者数</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人以下の場合＞</a:t>
                      </a:r>
                      <a:endPar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利用者数に応じた設定</a:t>
                      </a:r>
                      <a:endPar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就労定着率（過去</a:t>
                      </a: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年間の就労定着支援の総利用者数のうち前年度末時点の就労定着者数）が高いほど高い報酬</a:t>
                      </a:r>
                      <a:endPar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1748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事業所数</a:t>
                      </a:r>
                    </a:p>
                  </a:txBody>
                  <a:tcPr marL="99061" marR="99061"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２，９９２事業所（国保連データ令和</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年４月）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９４６事業所（国保連データ令和</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年４月）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４，０６０事業所（国保連データ令和</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年４月）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１，３４３事業所（国保連データ令和</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年４月）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1748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利用者数</a:t>
                      </a:r>
                    </a:p>
                  </a:txBody>
                  <a:tcPr marL="99061" marR="99061"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５</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７１６人（国保連データ令和</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年４月）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７７，３０７人（国保連データ令和</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年４月）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２９０，５５９人（国保連データ令和</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年４月）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１３，１４１人（国保連データ令和</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年４月）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2" name="タイトル 1">
            <a:extLst>
              <a:ext uri="{FF2B5EF4-FFF2-40B4-BE49-F238E27FC236}">
                <a16:creationId xmlns:a16="http://schemas.microsoft.com/office/drawing/2014/main" id="{DFB3BB1B-1EF7-475A-B103-3E50E3F56145}"/>
              </a:ext>
            </a:extLst>
          </p:cNvPr>
          <p:cNvSpPr>
            <a:spLocks noGrp="1"/>
          </p:cNvSpPr>
          <p:nvPr>
            <p:ph type="title"/>
          </p:nvPr>
        </p:nvSpPr>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障害者総合支援法における就労系障害福祉サービス</a:t>
            </a:r>
          </a:p>
        </p:txBody>
      </p:sp>
      <p:sp>
        <p:nvSpPr>
          <p:cNvPr id="3" name="テキスト ボックス 2">
            <a:extLst>
              <a:ext uri="{FF2B5EF4-FFF2-40B4-BE49-F238E27FC236}">
                <a16:creationId xmlns:a16="http://schemas.microsoft.com/office/drawing/2014/main" id="{A9A8B878-F2E0-C05C-06D8-46A43BCE311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スライド№１１</a:t>
            </a:r>
          </a:p>
        </p:txBody>
      </p:sp>
    </p:spTree>
    <p:extLst>
      <p:ext uri="{BB962C8B-B14F-4D97-AF65-F5344CB8AC3E}">
        <p14:creationId xmlns:p14="http://schemas.microsoft.com/office/powerpoint/2010/main" val="2942259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C19C617-882F-435C-A113-49A9D9C3758E}"/>
              </a:ext>
            </a:extLst>
          </p:cNvPr>
          <p:cNvSpPr>
            <a:spLocks noGrp="1"/>
          </p:cNvSpPr>
          <p:nvPr>
            <p:ph type="title"/>
          </p:nvPr>
        </p:nvSpPr>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就労移行支援事業について</a:t>
            </a:r>
            <a:endParaRPr kumimoji="1" lang="ja-JP" altLang="en-US" sz="3600" b="0" u="none" dirty="0"/>
          </a:p>
        </p:txBody>
      </p:sp>
      <p:sp>
        <p:nvSpPr>
          <p:cNvPr id="22" name="四角形: 角を丸くする 21"/>
          <p:cNvSpPr/>
          <p:nvPr/>
        </p:nvSpPr>
        <p:spPr>
          <a:xfrm>
            <a:off x="838199" y="1299564"/>
            <a:ext cx="10515601" cy="837923"/>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　＜対象者＞一般就労等を希望し、知識・能力の向上、実習、職場探し等を通じ、適性に合った職場への就労等が見込まれる障害者</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休職者については、所定の要件を満たす場合に利用が可能であり、復職した場合に一般就労への移行者となる。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lvl="0">
              <a:defRPr/>
            </a:pPr>
            <a:r>
              <a:rPr lang="ja-JP" altLang="en-US"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a:t>
            </a:r>
            <a:r>
              <a:rPr lang="en-US" altLang="ja-JP"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※65</a:t>
            </a:r>
            <a:r>
              <a:rPr lang="ja-JP" altLang="en-US"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歳に達する前５年間障害福祉サービスの支給決定を受けていた者で、</a:t>
            </a:r>
            <a:r>
              <a:rPr lang="en-US" altLang="ja-JP"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65</a:t>
            </a:r>
            <a:r>
              <a:rPr lang="ja-JP" altLang="en-US"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歳に達する前日において就労移行支援の支給決定を受けていた者は当該サービ</a:t>
            </a:r>
            <a:endParaRPr lang="en-US" altLang="ja-JP"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lvl="0">
              <a:defRPr/>
            </a:pPr>
            <a:r>
              <a:rPr lang="ja-JP" altLang="en-US"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スについて引き続き利用することが可能。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415" name="Rectangle 4"/>
          <p:cNvSpPr>
            <a:spLocks noChangeArrowheads="1"/>
          </p:cNvSpPr>
          <p:nvPr/>
        </p:nvSpPr>
        <p:spPr bwMode="auto">
          <a:xfrm>
            <a:off x="838199" y="2160880"/>
            <a:ext cx="8293120" cy="1118041"/>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＜サービス内容＞</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■一般就労等への移行に向けて、</a:t>
            </a:r>
            <a:r>
              <a:rPr lang="ja-JP" altLang="en-US" sz="1200" dirty="0">
                <a:latin typeface="UD デジタル 教科書体 NK-R" panose="02020400000000000000" pitchFamily="18" charset="-128"/>
                <a:ea typeface="UD デジタル 教科書体 NK-R" panose="02020400000000000000" pitchFamily="18" charset="-128"/>
              </a:rPr>
              <a:t>事業所内での作業等を通じた就労に必要な訓練、適性に合った職場探し、就労後の職場定着</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のための支援等を実施</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■通所によるサービスを原則としつつ、個別支援計画の進捗状況に応じ、職場</a:t>
            </a:r>
            <a:r>
              <a:rPr lang="ja-JP" altLang="en-US" sz="1200" dirty="0">
                <a:latin typeface="UD デジタル 教科書体 NK-R" panose="02020400000000000000" pitchFamily="18" charset="-128"/>
                <a:ea typeface="UD デジタル 教科書体 NK-R" panose="02020400000000000000" pitchFamily="18" charset="-128"/>
              </a:rPr>
              <a:t>実習等によるサービスを組み合わせた支援を実施</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■利用者ごとに、標準期間（</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24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ヶ月）内で利用期間を設定</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marL="125413" indent="-125413" algn="just">
              <a:lnSpc>
                <a:spcPts val="1400"/>
              </a:lnSpc>
            </a:pPr>
            <a:r>
              <a:rPr lang="ja-JP" altLang="en-US" sz="1200" spc="-100" dirty="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1200" spc="-1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200" spc="-100" dirty="0">
                <a:solidFill>
                  <a:prstClr val="black"/>
                </a:solidFill>
                <a:latin typeface="UD デジタル 教科書体 NK-R" panose="02020400000000000000" pitchFamily="18" charset="-128"/>
                <a:ea typeface="UD デジタル 教科書体 NK-R" panose="02020400000000000000" pitchFamily="18" charset="-128"/>
              </a:rPr>
              <a:t>市町村審査会の個別審査を経て、必要性が認められた場合に限り、最大１年間の更新可能</a:t>
            </a:r>
            <a:endParaRPr lang="ja-JP" altLang="en-US" sz="1200" dirty="0">
              <a:solidFill>
                <a:srgbClr val="FF0066"/>
              </a:solidFill>
              <a:latin typeface="UD デジタル 教科書体 NK-R" panose="02020400000000000000" pitchFamily="18" charset="-128"/>
              <a:ea typeface="UD デジタル 教科書体 NK-R" panose="02020400000000000000" pitchFamily="18" charset="-128"/>
            </a:endParaRPr>
          </a:p>
        </p:txBody>
      </p:sp>
      <p:sp>
        <p:nvSpPr>
          <p:cNvPr id="17416" name="Rectangle 4"/>
          <p:cNvSpPr>
            <a:spLocks noChangeArrowheads="1"/>
          </p:cNvSpPr>
          <p:nvPr/>
        </p:nvSpPr>
        <p:spPr bwMode="auto">
          <a:xfrm>
            <a:off x="9192126" y="2159856"/>
            <a:ext cx="2161674" cy="1118041"/>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■サービス管理責任者</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■職業指導員</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生活支援員</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■就労支援員　→　　１５：１以上</a:t>
            </a:r>
          </a:p>
        </p:txBody>
      </p:sp>
      <p:sp>
        <p:nvSpPr>
          <p:cNvPr id="17417" name="Text Box 2"/>
          <p:cNvSpPr txBox="1">
            <a:spLocks noChangeArrowheads="1"/>
          </p:cNvSpPr>
          <p:nvPr/>
        </p:nvSpPr>
        <p:spPr bwMode="auto">
          <a:xfrm>
            <a:off x="838199" y="3283637"/>
            <a:ext cx="11217699" cy="338554"/>
          </a:xfrm>
          <a:prstGeom prst="rect">
            <a:avLst/>
          </a:prstGeom>
          <a:noFill/>
          <a:ln w="9525">
            <a:noFill/>
            <a:miter lim="800000"/>
            <a:headEnd/>
            <a:tailEnd/>
          </a:ln>
        </p:spPr>
        <p:txBody>
          <a:bodyPr wrap="square">
            <a:spAutoFit/>
          </a:bodyPr>
          <a:lstStyle/>
          <a:p>
            <a:pPr marL="177800" indent="-177800">
              <a:tabLst>
                <a:tab pos="628650" algn="l"/>
              </a:tabLst>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報酬単価（平成３０年度報酬改定以降、定員規模別に加え、就職後６月以上定着した割合が高いほど高い基本報酬）</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p:cNvSpPr/>
          <p:nvPr/>
        </p:nvSpPr>
        <p:spPr>
          <a:xfrm>
            <a:off x="5975684" y="3939919"/>
            <a:ext cx="5378116" cy="355108"/>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移行準備支援体制加算　４１単位</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⇒施設外支援として職員が同行し、企業実習等の支援を行った場合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7" name="正方形/長方形 16"/>
          <p:cNvSpPr/>
          <p:nvPr/>
        </p:nvSpPr>
        <p:spPr>
          <a:xfrm>
            <a:off x="5975684" y="4734959"/>
            <a:ext cx="5378116" cy="354122"/>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就労支援関係研修修了加算</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⇒就労支援関係の研修修了者を就労支援員として配置した場合（６単位）</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9" name="正方形/長方形 18"/>
          <p:cNvSpPr/>
          <p:nvPr/>
        </p:nvSpPr>
        <p:spPr>
          <a:xfrm>
            <a:off x="5975684" y="5130931"/>
            <a:ext cx="5378116" cy="828096"/>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福祉専門職員配置等加算（</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～資格保有者に公認心理師、作業療法士を追加</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：常勤職員が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％以上又は勤続</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年以上が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％以上の場合（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6" name="角丸四角形 5"/>
          <p:cNvSpPr/>
          <p:nvPr/>
        </p:nvSpPr>
        <p:spPr>
          <a:xfrm>
            <a:off x="838199" y="3622191"/>
            <a:ext cx="1079263"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a:solidFill>
                  <a:srgbClr val="FFFFFF"/>
                </a:solidFill>
                <a:latin typeface="UD デジタル 教科書体 NK-R" panose="02020400000000000000" pitchFamily="18" charset="-128"/>
                <a:ea typeface="UD デジタル 教科書体 NK-R" panose="02020400000000000000" pitchFamily="18" charset="-128"/>
              </a:rPr>
              <a:t>基本報酬</a:t>
            </a:r>
          </a:p>
        </p:txBody>
      </p:sp>
      <p:sp>
        <p:nvSpPr>
          <p:cNvPr id="23" name="角丸四角形 22"/>
          <p:cNvSpPr/>
          <p:nvPr/>
        </p:nvSpPr>
        <p:spPr>
          <a:xfrm>
            <a:off x="5975684" y="3613957"/>
            <a:ext cx="1225229" cy="261625"/>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a:solidFill>
                  <a:srgbClr val="FFFFFF"/>
                </a:solidFill>
                <a:latin typeface="UD デジタル 教科書体 NK-R" panose="02020400000000000000" pitchFamily="18" charset="-128"/>
                <a:ea typeface="UD デジタル 教科書体 NK-R" panose="02020400000000000000" pitchFamily="18" charset="-128"/>
              </a:rPr>
              <a:t>主な加算</a:t>
            </a:r>
          </a:p>
        </p:txBody>
      </p:sp>
      <p:sp>
        <p:nvSpPr>
          <p:cNvPr id="24" name="正方形/長方形 23"/>
          <p:cNvSpPr/>
          <p:nvPr/>
        </p:nvSpPr>
        <p:spPr>
          <a:xfrm>
            <a:off x="5975684" y="6000877"/>
            <a:ext cx="5378116" cy="369332"/>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食事提供体制加算、送迎加算、訪問加算等</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⇒他の福祉サービスと共通した加算も一定の条件を満たせば算定可能</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 name="右中かっこ 1"/>
          <p:cNvSpPr/>
          <p:nvPr/>
        </p:nvSpPr>
        <p:spPr>
          <a:xfrm>
            <a:off x="10201448" y="2676509"/>
            <a:ext cx="274216" cy="288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4" name="正方形/長方形 3"/>
          <p:cNvSpPr/>
          <p:nvPr/>
        </p:nvSpPr>
        <p:spPr>
          <a:xfrm>
            <a:off x="10419517" y="2712509"/>
            <a:ext cx="803096"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６：１以上</a:t>
            </a:r>
          </a:p>
        </p:txBody>
      </p:sp>
      <p:sp>
        <p:nvSpPr>
          <p:cNvPr id="26" name="Text Box 2"/>
          <p:cNvSpPr txBox="1">
            <a:spLocks noChangeArrowheads="1"/>
          </p:cNvSpPr>
          <p:nvPr/>
        </p:nvSpPr>
        <p:spPr bwMode="auto">
          <a:xfrm>
            <a:off x="5879198" y="6342838"/>
            <a:ext cx="5173262" cy="276999"/>
          </a:xfrm>
          <a:prstGeom prst="rect">
            <a:avLst/>
          </a:prstGeom>
          <a:noFill/>
          <a:ln w="9525">
            <a:noFill/>
            <a:miter lim="800000"/>
            <a:headEnd/>
            <a:tailEnd/>
          </a:ln>
        </p:spPr>
        <p:txBody>
          <a:bodyPr wrap="square" anchor="ctr">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○事業所数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００６所、 ○利用者数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４</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６</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4</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５名（</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1</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26187425"/>
              </p:ext>
            </p:extLst>
          </p:nvPr>
        </p:nvGraphicFramePr>
        <p:xfrm>
          <a:off x="838199" y="3927896"/>
          <a:ext cx="4691690" cy="2039040"/>
        </p:xfrm>
        <a:graphic>
          <a:graphicData uri="http://schemas.openxmlformats.org/drawingml/2006/table">
            <a:tbl>
              <a:tblPr firstRow="1" bandRow="1">
                <a:tableStyleId>{5940675A-B579-460E-94D1-54222C63F5DA}</a:tableStyleId>
              </a:tblPr>
              <a:tblGrid>
                <a:gridCol w="1011932">
                  <a:extLst>
                    <a:ext uri="{9D8B030D-6E8A-4147-A177-3AD203B41FA5}">
                      <a16:colId xmlns:a16="http://schemas.microsoft.com/office/drawing/2014/main" val="20000"/>
                    </a:ext>
                  </a:extLst>
                </a:gridCol>
                <a:gridCol w="2207856">
                  <a:extLst>
                    <a:ext uri="{9D8B030D-6E8A-4147-A177-3AD203B41FA5}">
                      <a16:colId xmlns:a16="http://schemas.microsoft.com/office/drawing/2014/main" val="20001"/>
                    </a:ext>
                  </a:extLst>
                </a:gridCol>
                <a:gridCol w="1471902">
                  <a:extLst>
                    <a:ext uri="{9D8B030D-6E8A-4147-A177-3AD203B41FA5}">
                      <a16:colId xmlns:a16="http://schemas.microsoft.com/office/drawing/2014/main" val="20002"/>
                    </a:ext>
                  </a:extLst>
                </a:gridCol>
              </a:tblGrid>
              <a:tr h="201036">
                <a:tc gridSpan="2">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報酬区分</a:t>
                      </a:r>
                    </a:p>
                  </a:txBody>
                  <a:tcPr marL="99060" marR="99060" marT="72000" marB="0" anchor="ctr">
                    <a:lnR w="12700" cap="flat" cmpd="sng" algn="ctr">
                      <a:solidFill>
                        <a:schemeClr val="tx1"/>
                      </a:solidFill>
                      <a:prstDash val="solid"/>
                      <a:round/>
                      <a:headEnd type="none" w="med" len="med"/>
                      <a:tailEnd type="none" w="med" len="med"/>
                    </a:lnR>
                    <a:solidFill>
                      <a:srgbClr val="FFFF99"/>
                    </a:solidFill>
                  </a:tcPr>
                </a:tc>
                <a:tc hMerge="1">
                  <a:txBody>
                    <a:bodyPr/>
                    <a:lstStyle/>
                    <a:p>
                      <a:pPr algn="ctr">
                        <a:lnSpc>
                          <a:spcPts val="600"/>
                        </a:lnSpc>
                      </a:pPr>
                      <a:endParaRPr kumimoji="1" lang="ja-JP" altLang="en-US" sz="12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99060" marR="99060" marT="72000" marB="0" anchor="ctr">
                    <a:solidFill>
                      <a:srgbClr val="FFFF99"/>
                    </a:solidFill>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99060" marR="99060" marT="72000" marB="0" anchor="ctr">
                    <a:lnL w="12700" cap="flat" cmpd="sng" algn="ctr">
                      <a:solidFill>
                        <a:schemeClr val="tx1"/>
                      </a:solidFill>
                      <a:prstDash val="solid"/>
                      <a:round/>
                      <a:headEnd type="none" w="med" len="med"/>
                      <a:tailEnd type="none" w="med" len="med"/>
                    </a:lnL>
                    <a:solidFill>
                      <a:srgbClr val="FFFF99"/>
                    </a:solidFill>
                  </a:tcPr>
                </a:tc>
                <a:extLst>
                  <a:ext uri="{0D108BD9-81ED-4DB2-BD59-A6C34878D82A}">
                    <a16:rowId xmlns:a16="http://schemas.microsoft.com/office/drawing/2014/main" val="10000"/>
                  </a:ext>
                </a:extLst>
              </a:tr>
              <a:tr h="201036">
                <a:tc rowSpan="7">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就職後６月　以上定着率</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99060" marR="99060" marT="72000" marB="0" anchor="ct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５割以上</a:t>
                      </a:r>
                    </a:p>
                  </a:txBody>
                  <a:tcPr marL="99060" marR="99060" marT="72000" marB="0" anchor="ctr">
                    <a:lnR w="12700"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１２８単位／日</a:t>
                      </a:r>
                    </a:p>
                  </a:txBody>
                  <a:tcPr marL="99060" marR="99060" marT="7200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４割以上５割未満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５９単位／日</a:t>
                      </a:r>
                    </a:p>
                  </a:txBody>
                  <a:tcPr marL="99060" marR="99060" marT="72000" marB="0" anchor="ctr"/>
                </a:tc>
                <a:extLst>
                  <a:ext uri="{0D108BD9-81ED-4DB2-BD59-A6C34878D82A}">
                    <a16:rowId xmlns:a16="http://schemas.microsoft.com/office/drawing/2014/main" val="10003"/>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３割以上４割未満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8</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２０単位／日</a:t>
                      </a:r>
                    </a:p>
                  </a:txBody>
                  <a:tcPr marL="99060" marR="99060" marT="72000" marB="0" anchor="ctr"/>
                </a:tc>
                <a:extLst>
                  <a:ext uri="{0D108BD9-81ED-4DB2-BD59-A6C34878D82A}">
                    <a16:rowId xmlns:a16="http://schemas.microsoft.com/office/drawing/2014/main" val="10004"/>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２割以上３割未満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９０単位／日</a:t>
                      </a:r>
                    </a:p>
                  </a:txBody>
                  <a:tcPr marL="99060" marR="99060" marT="72000" marB="0" anchor="ctr"/>
                </a:tc>
                <a:extLst>
                  <a:ext uri="{0D108BD9-81ED-4DB2-BD59-A6C34878D82A}">
                    <a16:rowId xmlns:a16="http://schemas.microsoft.com/office/drawing/2014/main" val="10005"/>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１割以上２割未満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5</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５７単位／日</a:t>
                      </a:r>
                    </a:p>
                  </a:txBody>
                  <a:tcPr marL="99060" marR="99060" marT="72000" marB="0" anchor="ctr"/>
                </a:tc>
                <a:extLst>
                  <a:ext uri="{0D108BD9-81ED-4DB2-BD59-A6C34878D82A}">
                    <a16:rowId xmlns:a16="http://schemas.microsoft.com/office/drawing/2014/main" val="10006"/>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０割超１割未満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5</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０７単位／日</a:t>
                      </a:r>
                    </a:p>
                  </a:txBody>
                  <a:tcPr marL="99060" marR="99060" marT="72000" marB="0" anchor="ctr"/>
                </a:tc>
                <a:extLst>
                  <a:ext uri="{0D108BD9-81ED-4DB2-BD59-A6C34878D82A}">
                    <a16:rowId xmlns:a16="http://schemas.microsoft.com/office/drawing/2014/main" val="10007"/>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０</a:t>
                      </a:r>
                    </a:p>
                  </a:txBody>
                  <a:tcPr marL="99060" marR="99060" marT="72000" marB="0" anchor="ct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４６８単位／日</a:t>
                      </a:r>
                    </a:p>
                  </a:txBody>
                  <a:tcPr marL="99060" marR="99060" marT="72000" marB="0" anchor="ctr"/>
                </a:tc>
                <a:extLst>
                  <a:ext uri="{0D108BD9-81ED-4DB2-BD59-A6C34878D82A}">
                    <a16:rowId xmlns:a16="http://schemas.microsoft.com/office/drawing/2014/main" val="10008"/>
                  </a:ext>
                </a:extLst>
              </a:tr>
            </a:tbl>
          </a:graphicData>
        </a:graphic>
      </p:graphicFrame>
      <p:sp>
        <p:nvSpPr>
          <p:cNvPr id="28" name="テキスト ボックス 27"/>
          <p:cNvSpPr txBox="1"/>
          <p:nvPr/>
        </p:nvSpPr>
        <p:spPr>
          <a:xfrm>
            <a:off x="2001423" y="3662920"/>
            <a:ext cx="3528466" cy="276999"/>
          </a:xfrm>
          <a:prstGeom prst="rect">
            <a:avLst/>
          </a:prstGeom>
          <a:noFill/>
        </p:spPr>
        <p:txBody>
          <a:bodyPr wrap="square" rtlCol="0">
            <a:spAutoFit/>
          </a:bodyPr>
          <a:lstStyle/>
          <a:p>
            <a:pPr algn="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人以下の場合＞</a:t>
            </a:r>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0" name="テキスト ボックス 29"/>
          <p:cNvSpPr txBox="1"/>
          <p:nvPr/>
        </p:nvSpPr>
        <p:spPr>
          <a:xfrm>
            <a:off x="838199" y="5971261"/>
            <a:ext cx="5040999" cy="646331"/>
          </a:xfrm>
          <a:prstGeom prst="rect">
            <a:avLst/>
          </a:prstGeom>
          <a:noFill/>
        </p:spPr>
        <p:txBody>
          <a:bodyPr wrap="square" rtlCol="0">
            <a:spAutoFit/>
          </a:bodyPr>
          <a:lstStyle/>
          <a:p>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上表以外に、あん摩等養成事業所である場合の設定、定員に応じた設定</a:t>
            </a:r>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あり（</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80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81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p>
        </p:txBody>
      </p:sp>
      <p:sp>
        <p:nvSpPr>
          <p:cNvPr id="20" name="正方形/長方形 19">
            <a:extLst>
              <a:ext uri="{FF2B5EF4-FFF2-40B4-BE49-F238E27FC236}">
                <a16:creationId xmlns:a16="http://schemas.microsoft.com/office/drawing/2014/main" id="{57721FD6-893F-4F7D-962C-91663AFD7C43}"/>
              </a:ext>
            </a:extLst>
          </p:cNvPr>
          <p:cNvSpPr/>
          <p:nvPr/>
        </p:nvSpPr>
        <p:spPr>
          <a:xfrm>
            <a:off x="5975684" y="4334533"/>
            <a:ext cx="5378116" cy="355109"/>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UD デジタル 教科書体 NK-R" panose="02020400000000000000" pitchFamily="18" charset="-128"/>
                <a:ea typeface="UD デジタル 教科書体 NK-R" panose="02020400000000000000" pitchFamily="18" charset="-128"/>
              </a:rPr>
              <a:t>支援計画会議</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等実施加算　５８３単位</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⇒支援計画の策定にあたり、他機関を招いたケース会議を実施した場合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170BCB35-F90C-B1B5-82EA-3AC658D0F76F}"/>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スライド№１２</a:t>
            </a:r>
          </a:p>
        </p:txBody>
      </p:sp>
    </p:spTree>
    <p:extLst>
      <p:ext uri="{BB962C8B-B14F-4D97-AF65-F5344CB8AC3E}">
        <p14:creationId xmlns:p14="http://schemas.microsoft.com/office/powerpoint/2010/main" val="101440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C19C617-882F-435C-A113-49A9D9C3758E}"/>
              </a:ext>
            </a:extLst>
          </p:cNvPr>
          <p:cNvSpPr>
            <a:spLocks noGrp="1"/>
          </p:cNvSpPr>
          <p:nvPr>
            <p:ph type="title"/>
          </p:nvPr>
        </p:nvSpPr>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就労移行支援事業について</a:t>
            </a:r>
            <a:endParaRPr kumimoji="1" lang="ja-JP" altLang="en-US" sz="3600" b="0" u="none" dirty="0"/>
          </a:p>
        </p:txBody>
      </p:sp>
      <p:pic>
        <p:nvPicPr>
          <p:cNvPr id="7" name="図 6" descr="テキスト&#10;&#10;自動的に生成された説明">
            <a:extLst>
              <a:ext uri="{FF2B5EF4-FFF2-40B4-BE49-F238E27FC236}">
                <a16:creationId xmlns:a16="http://schemas.microsoft.com/office/drawing/2014/main" id="{CA2BA4A6-F97F-C83F-04E5-48363EEDF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128" y="1323870"/>
            <a:ext cx="7993743" cy="5534130"/>
          </a:xfrm>
          <a:prstGeom prst="rect">
            <a:avLst/>
          </a:prstGeom>
        </p:spPr>
      </p:pic>
      <p:sp>
        <p:nvSpPr>
          <p:cNvPr id="2" name="テキスト ボックス 1">
            <a:extLst>
              <a:ext uri="{FF2B5EF4-FFF2-40B4-BE49-F238E27FC236}">
                <a16:creationId xmlns:a16="http://schemas.microsoft.com/office/drawing/2014/main" id="{BA7096FA-D044-01EA-C3D1-91096470C837}"/>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スライド№１３</a:t>
            </a:r>
          </a:p>
        </p:txBody>
      </p:sp>
    </p:spTree>
    <p:extLst>
      <p:ext uri="{BB962C8B-B14F-4D97-AF65-F5344CB8AC3E}">
        <p14:creationId xmlns:p14="http://schemas.microsoft.com/office/powerpoint/2010/main" val="135685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3F8AC-DF87-498C-B68F-6AF2FDD62DF8}"/>
              </a:ext>
            </a:extLst>
          </p:cNvPr>
          <p:cNvSpPr>
            <a:spLocks noGrp="1"/>
          </p:cNvSpPr>
          <p:nvPr>
            <p:ph type="title"/>
          </p:nvPr>
        </p:nvSpPr>
        <p:spPr>
          <a:xfrm>
            <a:off x="838200" y="365125"/>
            <a:ext cx="10515600" cy="1325563"/>
          </a:xfrm>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就労継続支援</a:t>
            </a:r>
            <a:r>
              <a:rPr kumimoji="1" lang="en-US" altLang="ja-JP" sz="2400" b="0" u="none" dirty="0"/>
              <a:t>A</a:t>
            </a:r>
            <a:r>
              <a:rPr kumimoji="1" lang="ja-JP" altLang="en-US" sz="2400" b="0" u="none" dirty="0"/>
              <a:t>型事業について</a:t>
            </a:r>
          </a:p>
        </p:txBody>
      </p:sp>
      <p:sp>
        <p:nvSpPr>
          <p:cNvPr id="18440" name="Rectangle 4"/>
          <p:cNvSpPr>
            <a:spLocks noChangeArrowheads="1"/>
          </p:cNvSpPr>
          <p:nvPr/>
        </p:nvSpPr>
        <p:spPr bwMode="auto">
          <a:xfrm>
            <a:off x="838200" y="2045459"/>
            <a:ext cx="8319907" cy="1145042"/>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＜サービス内容＞</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■通所により、雇用契約に基づく就労の機会を提供するとともに、一般就労に必要な知識、能力が高まった者について、一般就労への移行に向けて支援</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■一定の範囲内で障害者以外の雇用が可能</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■多様な事業形態により、多くの就労機会を確保できるよう、障害者の利用定員</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10</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人からの事業実施が可能</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■利用期間の制限なし</a:t>
            </a:r>
          </a:p>
        </p:txBody>
      </p:sp>
      <p:sp>
        <p:nvSpPr>
          <p:cNvPr id="28" name="正方形/長方形 27"/>
          <p:cNvSpPr/>
          <p:nvPr/>
        </p:nvSpPr>
        <p:spPr>
          <a:xfrm>
            <a:off x="5935317" y="4193146"/>
            <a:ext cx="5418482" cy="520339"/>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就労移行支援体制加算　　５０単位</a:t>
            </a:r>
            <a:r>
              <a:rPr lang="ja-JP" altLang="en-US" sz="1200" b="1" dirty="0">
                <a:latin typeface="UD デジタル 教科書体 NK-R" panose="02020400000000000000" pitchFamily="18" charset="-128"/>
                <a:ea typeface="UD デジタル 教科書体 NK-R" panose="02020400000000000000" pitchFamily="18" charset="-128"/>
              </a:rPr>
              <a:t>～９３単位／日</a:t>
            </a:r>
            <a:endParaRPr lang="en-US" altLang="ja-JP" sz="1200" b="1"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定員、職員配置、基本報酬の報酬区分、一般就労へ移行し６月以上定着した者の数に応じた設定</a:t>
            </a:r>
            <a:endParaRPr lang="en-US" altLang="ja-JP" sz="1000" dirty="0">
              <a:latin typeface="UD デジタル 教科書体 NK-R" panose="02020400000000000000" pitchFamily="18" charset="-128"/>
              <a:ea typeface="UD デジタル 教科書体 NK-R" panose="02020400000000000000" pitchFamily="18" charset="-128"/>
            </a:endParaRPr>
          </a:p>
          <a:p>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R3</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～見直し　</a:t>
            </a:r>
          </a:p>
        </p:txBody>
      </p:sp>
      <p:sp>
        <p:nvSpPr>
          <p:cNvPr id="30" name="正方形/長方形 29"/>
          <p:cNvSpPr/>
          <p:nvPr/>
        </p:nvSpPr>
        <p:spPr>
          <a:xfrm>
            <a:off x="5935317" y="3770533"/>
            <a:ext cx="5418482" cy="396124"/>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賃金向上達成指導員配置加算　　</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15</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単位</a:t>
            </a:r>
            <a:r>
              <a:rPr lang="ja-JP" altLang="en-US" sz="1200" b="1" dirty="0">
                <a:latin typeface="UD デジタル 教科書体 NK-R" panose="02020400000000000000" pitchFamily="18" charset="-128"/>
                <a:ea typeface="UD デジタル 教科書体 NK-R" panose="02020400000000000000" pitchFamily="18" charset="-128"/>
              </a:rPr>
              <a:t>～</a:t>
            </a:r>
            <a:r>
              <a:rPr lang="en-US" altLang="ja-JP" sz="1200" b="1" dirty="0">
                <a:latin typeface="UD デジタル 教科書体 NK-R" panose="02020400000000000000" pitchFamily="18" charset="-128"/>
                <a:ea typeface="UD デジタル 教科書体 NK-R" panose="02020400000000000000" pitchFamily="18" charset="-128"/>
              </a:rPr>
              <a:t>70</a:t>
            </a:r>
            <a:r>
              <a:rPr lang="ja-JP" altLang="en-US" sz="1200" b="1" dirty="0">
                <a:latin typeface="UD デジタル 教科書体 NK-R" panose="02020400000000000000" pitchFamily="18" charset="-128"/>
                <a:ea typeface="UD デジタル 教科書体 NK-R" panose="02020400000000000000" pitchFamily="18" charset="-128"/>
              </a:rPr>
              <a:t>単位／日</a:t>
            </a:r>
            <a:endParaRPr lang="en-US" altLang="ja-JP" sz="1200" b="1"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定員規模に応じた設定</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2" name="角丸四角形 31"/>
          <p:cNvSpPr/>
          <p:nvPr/>
        </p:nvSpPr>
        <p:spPr>
          <a:xfrm>
            <a:off x="838200" y="3524712"/>
            <a:ext cx="1140507"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a:solidFill>
                  <a:srgbClr val="FFFFFF"/>
                </a:solidFill>
                <a:latin typeface="UD デジタル 教科書体 NK-R" panose="02020400000000000000" pitchFamily="18" charset="-128"/>
                <a:ea typeface="UD デジタル 教科書体 NK-R" panose="02020400000000000000" pitchFamily="18" charset="-128"/>
              </a:rPr>
              <a:t>基本報酬</a:t>
            </a:r>
          </a:p>
        </p:txBody>
      </p:sp>
      <p:sp>
        <p:nvSpPr>
          <p:cNvPr id="33" name="角丸四角形 32"/>
          <p:cNvSpPr/>
          <p:nvPr/>
        </p:nvSpPr>
        <p:spPr>
          <a:xfrm>
            <a:off x="5935317" y="3474274"/>
            <a:ext cx="1167000"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a:solidFill>
                  <a:srgbClr val="FFFFFF"/>
                </a:solidFill>
                <a:latin typeface="UD デジタル 教科書体 NK-R" panose="02020400000000000000" pitchFamily="18" charset="-128"/>
                <a:ea typeface="UD デジタル 教科書体 NK-R" panose="02020400000000000000" pitchFamily="18" charset="-128"/>
              </a:rPr>
              <a:t>主な加算</a:t>
            </a:r>
          </a:p>
        </p:txBody>
      </p:sp>
      <p:sp>
        <p:nvSpPr>
          <p:cNvPr id="35" name="Text Box 2"/>
          <p:cNvSpPr txBox="1">
            <a:spLocks noChangeArrowheads="1"/>
          </p:cNvSpPr>
          <p:nvPr/>
        </p:nvSpPr>
        <p:spPr bwMode="auto">
          <a:xfrm>
            <a:off x="838200" y="3172326"/>
            <a:ext cx="11112499" cy="338554"/>
          </a:xfrm>
          <a:prstGeom prst="rect">
            <a:avLst/>
          </a:prstGeom>
          <a:noFill/>
          <a:ln w="9525">
            <a:noFill/>
            <a:miter lim="800000"/>
            <a:headEnd/>
            <a:tailEnd/>
          </a:ln>
        </p:spPr>
        <p:txBody>
          <a:bodyPr wrap="square">
            <a:spAutoFit/>
          </a:bodyPr>
          <a:lstStyle/>
          <a:p>
            <a:pPr lvl="0"/>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報酬単価（令和</a:t>
            </a:r>
            <a:r>
              <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年報酬改定以降、</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定員規模別、人員配置別に加え、算定さるスコアによって基本報酬を算定）</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2" name="正方形/長方形 21"/>
          <p:cNvSpPr/>
          <p:nvPr/>
        </p:nvSpPr>
        <p:spPr>
          <a:xfrm>
            <a:off x="5935317" y="6119192"/>
            <a:ext cx="5418483" cy="373683"/>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食事提供体制加算、送迎加算、訪問加算等</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rPr>
              <a:t>⇒他の福祉サービスと共通した加算も一定の条件を満たせば算定可能</a:t>
            </a:r>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4" name="Rectangle 4"/>
          <p:cNvSpPr>
            <a:spLocks noChangeArrowheads="1"/>
          </p:cNvSpPr>
          <p:nvPr/>
        </p:nvSpPr>
        <p:spPr bwMode="auto">
          <a:xfrm>
            <a:off x="9196167" y="2045459"/>
            <a:ext cx="2157633" cy="1145041"/>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■サービス管理責任者</a:t>
            </a:r>
          </a:p>
          <a:p>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■職業指導員</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生活支援員</a:t>
            </a:r>
          </a:p>
        </p:txBody>
      </p:sp>
      <p:sp>
        <p:nvSpPr>
          <p:cNvPr id="25" name="右中かっこ 24"/>
          <p:cNvSpPr/>
          <p:nvPr/>
        </p:nvSpPr>
        <p:spPr>
          <a:xfrm>
            <a:off x="10238389" y="2769343"/>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6" name="正方形/長方形 25"/>
          <p:cNvSpPr/>
          <p:nvPr/>
        </p:nvSpPr>
        <p:spPr>
          <a:xfrm>
            <a:off x="10445177" y="2829679"/>
            <a:ext cx="841195"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b="1" dirty="0">
                <a:solidFill>
                  <a:srgbClr val="000000"/>
                </a:solidFill>
                <a:latin typeface="UD デジタル 教科書体 NK-R" panose="02020400000000000000" pitchFamily="18" charset="-128"/>
                <a:ea typeface="UD デジタル 教科書体 NK-R" panose="02020400000000000000" pitchFamily="18" charset="-128"/>
              </a:rPr>
              <a:t>１０：１以上</a:t>
            </a:r>
          </a:p>
        </p:txBody>
      </p:sp>
      <p:sp>
        <p:nvSpPr>
          <p:cNvPr id="27" name="正方形/長方形 26"/>
          <p:cNvSpPr/>
          <p:nvPr/>
        </p:nvSpPr>
        <p:spPr>
          <a:xfrm>
            <a:off x="5935317" y="5261384"/>
            <a:ext cx="5418482" cy="831702"/>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福祉専門職員配置等加算　（</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～資格保有者に公認心理師を追加</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：常勤職員が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％以上又は勤続</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年以上が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％以上の場合（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37" name="Text Box 2"/>
          <p:cNvSpPr txBox="1">
            <a:spLocks noChangeArrowheads="1"/>
          </p:cNvSpPr>
          <p:nvPr/>
        </p:nvSpPr>
        <p:spPr bwMode="auto">
          <a:xfrm>
            <a:off x="838200" y="6118562"/>
            <a:ext cx="5238837" cy="276999"/>
          </a:xfrm>
          <a:prstGeom prst="rect">
            <a:avLst/>
          </a:prstGeom>
          <a:noFill/>
          <a:ln w="9525">
            <a:noFill/>
            <a:miter lim="800000"/>
            <a:headEnd/>
            <a:tailEnd/>
          </a:ln>
        </p:spPr>
        <p:txBody>
          <a:bodyPr wrap="square" anchor="ctr">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○事業所数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９２２所、 ○利用者数　７５</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,5</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７１名　（</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1</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39360921"/>
              </p:ext>
            </p:extLst>
          </p:nvPr>
        </p:nvGraphicFramePr>
        <p:xfrm>
          <a:off x="838200" y="3832263"/>
          <a:ext cx="4976077" cy="2260823"/>
        </p:xfrm>
        <a:graphic>
          <a:graphicData uri="http://schemas.openxmlformats.org/drawingml/2006/table">
            <a:tbl>
              <a:tblPr firstRow="1" bandRow="1">
                <a:tableStyleId>{5940675A-B579-460E-94D1-54222C63F5DA}</a:tableStyleId>
              </a:tblPr>
              <a:tblGrid>
                <a:gridCol w="1161291">
                  <a:extLst>
                    <a:ext uri="{9D8B030D-6E8A-4147-A177-3AD203B41FA5}">
                      <a16:colId xmlns:a16="http://schemas.microsoft.com/office/drawing/2014/main" val="20000"/>
                    </a:ext>
                  </a:extLst>
                </a:gridCol>
                <a:gridCol w="2302675">
                  <a:extLst>
                    <a:ext uri="{9D8B030D-6E8A-4147-A177-3AD203B41FA5}">
                      <a16:colId xmlns:a16="http://schemas.microsoft.com/office/drawing/2014/main" val="20001"/>
                    </a:ext>
                  </a:extLst>
                </a:gridCol>
                <a:gridCol w="1512111">
                  <a:extLst>
                    <a:ext uri="{9D8B030D-6E8A-4147-A177-3AD203B41FA5}">
                      <a16:colId xmlns:a16="http://schemas.microsoft.com/office/drawing/2014/main" val="20002"/>
                    </a:ext>
                  </a:extLst>
                </a:gridCol>
              </a:tblGrid>
              <a:tr h="186284">
                <a:tc gridSpan="2">
                  <a:txBody>
                    <a:bodyPr/>
                    <a:lstStyle/>
                    <a:p>
                      <a:pPr algn="ct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報酬区分</a:t>
                      </a:r>
                    </a:p>
                  </a:txBody>
                  <a:tcPr marL="36000" marR="36000" marT="36000" marB="36000" anchor="ctr">
                    <a:solidFill>
                      <a:srgbClr val="FFFF99"/>
                    </a:solidFill>
                  </a:tcPr>
                </a:tc>
                <a:tc hMerge="1">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solidFill>
                      <a:srgbClr val="FFFF99"/>
                    </a:solidFill>
                  </a:tcPr>
                </a:tc>
                <a:tc>
                  <a:txBody>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36000" marB="36000" anchor="ctr">
                    <a:solidFill>
                      <a:srgbClr val="FFFF99"/>
                    </a:solidFill>
                  </a:tcPr>
                </a:tc>
                <a:extLst>
                  <a:ext uri="{0D108BD9-81ED-4DB2-BD59-A6C34878D82A}">
                    <a16:rowId xmlns:a16="http://schemas.microsoft.com/office/drawing/2014/main" val="10001"/>
                  </a:ext>
                </a:extLst>
              </a:tr>
              <a:tr h="289829">
                <a:tc rowSpan="7">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スコア</a:t>
                      </a: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１７０点以上</a:t>
                      </a: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７２４単位／日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１５０点以上１７０点未満</a:t>
                      </a: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６９２単位／日</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9829">
                <a:tc vMerge="1">
                  <a:txBody>
                    <a:bodyPr/>
                    <a:lstStyle/>
                    <a:p>
                      <a:pPr algn="ct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１３０点以上１５０点未満</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６７６単位／日</a:t>
                      </a:r>
                    </a:p>
                  </a:txBody>
                  <a:tcPr marL="36000" marR="36000" marT="36000" marB="360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１０５点以上１３０点未満</a:t>
                      </a: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６５５単位／日</a:t>
                      </a:r>
                    </a:p>
                  </a:txBody>
                  <a:tcPr marL="36000" marR="36000" marT="36000" marB="36000" anchor="ctr"/>
                </a:tc>
                <a:extLst>
                  <a:ext uri="{0D108BD9-81ED-4DB2-BD59-A6C34878D82A}">
                    <a16:rowId xmlns:a16="http://schemas.microsoft.com/office/drawing/2014/main" val="10005"/>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８０点以上１０５点未満</a:t>
                      </a:r>
                    </a:p>
                  </a:txBody>
                  <a:tcPr marL="36000" marR="36000" marT="36000" marB="36000" anchor="ctr">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５２７単位／日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noFill/>
                  </a:tcPr>
                </a:tc>
                <a:extLst>
                  <a:ext uri="{0D108BD9-81ED-4DB2-BD59-A6C34878D82A}">
                    <a16:rowId xmlns:a16="http://schemas.microsoft.com/office/drawing/2014/main" val="10006"/>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６０点以上８０点未満</a:t>
                      </a:r>
                    </a:p>
                  </a:txBody>
                  <a:tcPr marL="36000" marR="36000" marT="36000" marB="36000" anchor="ctr">
                    <a:noFill/>
                  </a:tcPr>
                </a:tc>
                <a:tc>
                  <a:txBody>
                    <a:bodyPr/>
                    <a:lstStyle/>
                    <a:p>
                      <a:pPr algn="ctr"/>
                      <a:r>
                        <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41</a:t>
                      </a:r>
                      <a:r>
                        <a:rPr kumimoji="1" lang="ja-JP" altLang="en-US"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３単位</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／日</a:t>
                      </a:r>
                      <a:endPar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noFill/>
                  </a:tcPr>
                </a:tc>
                <a:extLst>
                  <a:ext uri="{0D108BD9-81ED-4DB2-BD59-A6C34878D82A}">
                    <a16:rowId xmlns:a16="http://schemas.microsoft.com/office/drawing/2014/main" val="10007"/>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６０点未満</a:t>
                      </a:r>
                    </a:p>
                  </a:txBody>
                  <a:tcPr marL="36000" marR="36000" marT="36000" marB="3600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3</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１９単位／日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6" name="テキスト ボックス 35"/>
          <p:cNvSpPr txBox="1"/>
          <p:nvPr/>
        </p:nvSpPr>
        <p:spPr>
          <a:xfrm>
            <a:off x="2982001" y="3571232"/>
            <a:ext cx="2953316" cy="276999"/>
          </a:xfrm>
          <a:prstGeom prst="rect">
            <a:avLst/>
          </a:prstGeom>
          <a:noFill/>
        </p:spPr>
        <p:txBody>
          <a:bodyPr wrap="square" rtlCol="0" anchor="ctr">
            <a:spAutoFit/>
          </a:bodyPr>
          <a:lstStyle/>
          <a:p>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人以下、人員配置</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7.5</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の場合＞</a:t>
            </a:r>
            <a:endParaRPr lang="ja-JP" altLang="en-US" sz="120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D58AC57B-54D9-4B6C-95F0-D8244914A626}"/>
              </a:ext>
            </a:extLst>
          </p:cNvPr>
          <p:cNvSpPr/>
          <p:nvPr/>
        </p:nvSpPr>
        <p:spPr>
          <a:xfrm>
            <a:off x="5935317" y="4738961"/>
            <a:ext cx="5418482" cy="496317"/>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就労移行連携加算　　１，０００</a:t>
            </a:r>
            <a:r>
              <a:rPr lang="ja-JP" altLang="en-US" sz="1200" b="1" dirty="0">
                <a:latin typeface="UD デジタル 教科書体 NK-R" panose="02020400000000000000" pitchFamily="18" charset="-128"/>
                <a:ea typeface="UD デジタル 教科書体 NK-R" panose="02020400000000000000" pitchFamily="18" charset="-128"/>
              </a:rPr>
              <a:t>単位／１回に限り</a:t>
            </a:r>
            <a:endParaRPr lang="en-US" altLang="ja-JP" sz="1200" b="1"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就労移行支援に移行した者について、連絡調整等を行うとともに、支援の状況等の情報を相談支援事業者に対して提供している場合に加算　</a:t>
            </a:r>
            <a:r>
              <a:rPr lang="en-US" altLang="ja-JP" sz="1000" dirty="0">
                <a:latin typeface="UD デジタル 教科書体 NK-R" panose="02020400000000000000" pitchFamily="18" charset="-128"/>
                <a:ea typeface="UD デジタル 教科書体 NK-R" panose="02020400000000000000" pitchFamily="18" charset="-128"/>
              </a:rPr>
              <a:t>※R</a:t>
            </a:r>
            <a:r>
              <a:rPr lang="ja-JP" altLang="en-US" sz="1000" dirty="0">
                <a:latin typeface="UD デジタル 教科書体 NK-R" panose="02020400000000000000" pitchFamily="18" charset="-128"/>
                <a:ea typeface="UD デジタル 教科書体 NK-R" panose="02020400000000000000" pitchFamily="18" charset="-128"/>
              </a:rPr>
              <a:t>３～新設</a:t>
            </a:r>
            <a:endParaRPr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0CF947C1-745D-4D9A-954D-4AB63CA00CE9}"/>
              </a:ext>
            </a:extLst>
          </p:cNvPr>
          <p:cNvSpPr/>
          <p:nvPr/>
        </p:nvSpPr>
        <p:spPr>
          <a:xfrm>
            <a:off x="838200" y="1364229"/>
            <a:ext cx="10515601" cy="628407"/>
          </a:xfrm>
          <a:prstGeom prst="roundRect">
            <a:avLst/>
          </a:prstGeom>
          <a:solidFill>
            <a:srgbClr val="FFFFCC"/>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400" dirty="0">
                <a:latin typeface="UD デジタル 教科書体 NK-R" panose="02020400000000000000" pitchFamily="18" charset="-128"/>
                <a:ea typeface="UD デジタル 教科書体 NK-R" panose="02020400000000000000" pitchFamily="18" charset="-128"/>
              </a:rPr>
              <a:t>&lt;</a:t>
            </a:r>
            <a:r>
              <a:rPr kumimoji="1" lang="ja-JP" altLang="en-US" sz="1400" dirty="0">
                <a:latin typeface="UD デジタル 教科書体 NK-R" panose="02020400000000000000" pitchFamily="18" charset="-128"/>
                <a:ea typeface="UD デジタル 教科書体 NK-R" panose="02020400000000000000" pitchFamily="18" charset="-128"/>
              </a:rPr>
              <a:t>対象者＞通常の事業所に雇用される事が困難であって、適切な支援により雇用契約に基づく就労が可能な障害者</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６５歳に達する前５年間障害福祉サービスの支給決定を受けていた者で、６５歳に達する前日において就労継続支援Ａ型の支給決定を受けていた者は当該サービ</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スについて引き続き利用することが可能。</a:t>
            </a:r>
          </a:p>
        </p:txBody>
      </p:sp>
      <p:sp>
        <p:nvSpPr>
          <p:cNvPr id="4" name="テキスト ボックス 3">
            <a:extLst>
              <a:ext uri="{FF2B5EF4-FFF2-40B4-BE49-F238E27FC236}">
                <a16:creationId xmlns:a16="http://schemas.microsoft.com/office/drawing/2014/main" id="{DADA8CF5-6762-E641-F243-C2EACCE0E817}"/>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スライド№１４</a:t>
            </a:r>
          </a:p>
        </p:txBody>
      </p:sp>
    </p:spTree>
    <p:extLst>
      <p:ext uri="{BB962C8B-B14F-4D97-AF65-F5344CB8AC3E}">
        <p14:creationId xmlns:p14="http://schemas.microsoft.com/office/powerpoint/2010/main" val="338982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3F8AC-DF87-498C-B68F-6AF2FDD62DF8}"/>
              </a:ext>
            </a:extLst>
          </p:cNvPr>
          <p:cNvSpPr>
            <a:spLocks noGrp="1"/>
          </p:cNvSpPr>
          <p:nvPr>
            <p:ph type="title"/>
          </p:nvPr>
        </p:nvSpPr>
        <p:spPr>
          <a:xfrm>
            <a:off x="838200" y="365125"/>
            <a:ext cx="10515600" cy="1325563"/>
          </a:xfrm>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就労継続支援</a:t>
            </a:r>
            <a:r>
              <a:rPr kumimoji="1" lang="en-US" altLang="ja-JP" sz="2400" b="0" u="none" dirty="0"/>
              <a:t>A</a:t>
            </a:r>
            <a:r>
              <a:rPr kumimoji="1" lang="ja-JP" altLang="en-US" sz="2400" b="0" u="none" dirty="0"/>
              <a:t>型事業について</a:t>
            </a:r>
          </a:p>
        </p:txBody>
      </p:sp>
      <p:pic>
        <p:nvPicPr>
          <p:cNvPr id="5" name="図 4" descr="テキスト&#10;&#10;自動的に生成された説明">
            <a:extLst>
              <a:ext uri="{FF2B5EF4-FFF2-40B4-BE49-F238E27FC236}">
                <a16:creationId xmlns:a16="http://schemas.microsoft.com/office/drawing/2014/main" id="{90126DF5-53AB-D2C0-BCEE-620E9565F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729" y="1329469"/>
            <a:ext cx="7980283" cy="5528532"/>
          </a:xfrm>
          <a:prstGeom prst="rect">
            <a:avLst/>
          </a:prstGeom>
        </p:spPr>
      </p:pic>
      <p:sp>
        <p:nvSpPr>
          <p:cNvPr id="3" name="テキスト ボックス 2">
            <a:extLst>
              <a:ext uri="{FF2B5EF4-FFF2-40B4-BE49-F238E27FC236}">
                <a16:creationId xmlns:a16="http://schemas.microsoft.com/office/drawing/2014/main" id="{3ABED729-21FE-9FFB-3FF3-3C34305A344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スライド№１５</a:t>
            </a:r>
          </a:p>
        </p:txBody>
      </p:sp>
    </p:spTree>
    <p:extLst>
      <p:ext uri="{BB962C8B-B14F-4D97-AF65-F5344CB8AC3E}">
        <p14:creationId xmlns:p14="http://schemas.microsoft.com/office/powerpoint/2010/main" val="27689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3F8AC-DF87-498C-B68F-6AF2FDD62DF8}"/>
              </a:ext>
            </a:extLst>
          </p:cNvPr>
          <p:cNvSpPr>
            <a:spLocks noGrp="1"/>
          </p:cNvSpPr>
          <p:nvPr>
            <p:ph type="title"/>
          </p:nvPr>
        </p:nvSpPr>
        <p:spPr>
          <a:xfrm>
            <a:off x="838200" y="365125"/>
            <a:ext cx="10515600" cy="1325563"/>
          </a:xfrm>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就労継続支援</a:t>
            </a:r>
            <a:r>
              <a:rPr kumimoji="1" lang="en-US" altLang="ja-JP" sz="2400" b="0" u="none" dirty="0"/>
              <a:t>A</a:t>
            </a:r>
            <a:r>
              <a:rPr kumimoji="1" lang="ja-JP" altLang="en-US" sz="2400" b="0" u="none" dirty="0"/>
              <a:t>型事業について</a:t>
            </a:r>
          </a:p>
        </p:txBody>
      </p:sp>
      <p:sp>
        <p:nvSpPr>
          <p:cNvPr id="19" name="テキスト ボックス 18">
            <a:extLst>
              <a:ext uri="{FF2B5EF4-FFF2-40B4-BE49-F238E27FC236}">
                <a16:creationId xmlns:a16="http://schemas.microsoft.com/office/drawing/2014/main" id="{EFB2505E-AE78-40E3-B91B-EB951492656E}"/>
              </a:ext>
            </a:extLst>
          </p:cNvPr>
          <p:cNvSpPr txBox="1"/>
          <p:nvPr/>
        </p:nvSpPr>
        <p:spPr>
          <a:xfrm>
            <a:off x="838200" y="3038700"/>
            <a:ext cx="3549316" cy="430054"/>
          </a:xfrm>
          <a:prstGeom prst="rect">
            <a:avLst/>
          </a:prstGeom>
          <a:noFill/>
        </p:spPr>
        <p:txBody>
          <a:bodyPr wrap="square" anchor="ctr">
            <a:spAutoFit/>
          </a:bodyPr>
          <a:lstStyle/>
          <a:p>
            <a:pPr marL="0" lvl="1" algn="ctr" defTabSz="800100">
              <a:lnSpc>
                <a:spcPct val="90000"/>
              </a:lnSpc>
              <a:spcBef>
                <a:spcPct val="0"/>
              </a:spcBef>
              <a:spcAft>
                <a:spcPct val="15000"/>
              </a:spcAft>
            </a:pPr>
            <a:r>
              <a:rPr kumimoji="1"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生産活動の経営改善状況</a:t>
            </a:r>
            <a:endParaRPr kumimoji="1" lang="ja-JP" altLang="en-US" sz="2400" kern="1200" dirty="0">
              <a:highlight>
                <a:srgbClr val="00FF00"/>
              </a:highlight>
              <a:latin typeface="UD デジタル 教科書体 NK-R" panose="02020400000000000000" pitchFamily="18" charset="-128"/>
              <a:ea typeface="UD デジタル 教科書体 NK-R" panose="02020400000000000000" pitchFamily="18" charset="-128"/>
            </a:endParaRPr>
          </a:p>
        </p:txBody>
      </p:sp>
      <p:sp>
        <p:nvSpPr>
          <p:cNvPr id="21" name="四角形: 角を丸くする 20">
            <a:extLst>
              <a:ext uri="{FF2B5EF4-FFF2-40B4-BE49-F238E27FC236}">
                <a16:creationId xmlns:a16="http://schemas.microsoft.com/office/drawing/2014/main" id="{94B70FEB-D910-4E45-9B0F-62236578167D}"/>
              </a:ext>
            </a:extLst>
          </p:cNvPr>
          <p:cNvSpPr/>
          <p:nvPr/>
        </p:nvSpPr>
        <p:spPr>
          <a:xfrm>
            <a:off x="838200" y="1364229"/>
            <a:ext cx="10515601" cy="801455"/>
          </a:xfrm>
          <a:prstGeom prst="roundRect">
            <a:avLst/>
          </a:prstGeom>
          <a:solidFill>
            <a:srgbClr val="FFFFCC"/>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〇生産活動の経営状況を把握した</a:t>
            </a:r>
            <a:r>
              <a:rPr kumimoji="1" lang="ja-JP" altLang="en-US" sz="1400" dirty="0" smtClean="0">
                <a:solidFill>
                  <a:srgbClr val="FF0000"/>
                </a:solidFill>
                <a:latin typeface="UD デジタル 教科書体 NK-R" panose="02020400000000000000" pitchFamily="18" charset="-128"/>
                <a:ea typeface="UD デジタル 教科書体 NK-R" panose="02020400000000000000" pitchFamily="18" charset="-128"/>
              </a:rPr>
              <a:t>３，２４７事業所</a:t>
            </a:r>
            <a:r>
              <a:rPr kumimoji="1" lang="ja-JP" altLang="en-US" sz="1400" dirty="0">
                <a:latin typeface="UD デジタル 教科書体 NK-R" panose="02020400000000000000" pitchFamily="18" charset="-128"/>
                <a:ea typeface="UD デジタル 教科書体 NK-R" panose="02020400000000000000" pitchFamily="18" charset="-128"/>
              </a:rPr>
              <a:t>のうち、指定基準第１９２条第２項</a:t>
            </a:r>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１）</a:t>
            </a:r>
            <a:r>
              <a:rPr kumimoji="1" lang="ja-JP" altLang="en-US" sz="1400" dirty="0">
                <a:latin typeface="UD デジタル 教科書体 NK-R" panose="02020400000000000000" pitchFamily="18" charset="-128"/>
                <a:ea typeface="UD デジタル 教科書体 NK-R" panose="02020400000000000000" pitchFamily="18" charset="-128"/>
              </a:rPr>
              <a:t>の要件を満たせていない事業所は、</a:t>
            </a:r>
            <a:r>
              <a:rPr kumimoji="1" lang="ja-JP" altLang="en-US" sz="1400" dirty="0" smtClean="0">
                <a:solidFill>
                  <a:srgbClr val="FF0000"/>
                </a:solidFill>
                <a:latin typeface="UD デジタル 教科書体 NK-R" panose="02020400000000000000" pitchFamily="18" charset="-128"/>
                <a:ea typeface="UD デジタル 教科書体 NK-R" panose="02020400000000000000" pitchFamily="18" charset="-128"/>
              </a:rPr>
              <a:t>１，８９３事業</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所</a:t>
            </a:r>
            <a:r>
              <a:rPr kumimoji="1" lang="ja-JP" altLang="en-US" sz="1400" dirty="0" smtClean="0">
                <a:solidFill>
                  <a:srgbClr val="FF0000"/>
                </a:solidFill>
                <a:latin typeface="UD デジタル 教科書体 NK-R" panose="02020400000000000000" pitchFamily="18" charset="-128"/>
                <a:ea typeface="UD デジタル 教科書体 NK-R" panose="02020400000000000000" pitchFamily="18" charset="-128"/>
              </a:rPr>
              <a:t>（５８．３％</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となっている。</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〇このうち、昨年度も同様に指定基準を満たせていなかった事業所は、</a:t>
            </a:r>
            <a:r>
              <a:rPr kumimoji="1" lang="ja-JP" altLang="en-US" sz="1400" dirty="0" smtClean="0">
                <a:solidFill>
                  <a:srgbClr val="FF0000"/>
                </a:solidFill>
                <a:latin typeface="UD デジタル 教科書体 NK-R" panose="02020400000000000000" pitchFamily="18" charset="-128"/>
                <a:ea typeface="UD デジタル 教科書体 NK-R" panose="02020400000000000000" pitchFamily="18" charset="-128"/>
              </a:rPr>
              <a:t>１，４９４事業所（７８．９％</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を占める。</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79C37C65-FEAF-43EB-AE8E-67255C8B12A8}"/>
              </a:ext>
            </a:extLst>
          </p:cNvPr>
          <p:cNvSpPr txBox="1"/>
          <p:nvPr/>
        </p:nvSpPr>
        <p:spPr>
          <a:xfrm>
            <a:off x="838200" y="2189096"/>
            <a:ext cx="10515601" cy="769441"/>
          </a:xfrm>
          <a:prstGeom prst="rect">
            <a:avLst/>
          </a:prstGeom>
          <a:noFill/>
          <a:ln>
            <a:noFill/>
          </a:ln>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１）就労継続支援Ａ型事業所はについては、「障害者の日常生活及び社会生活を総合的に支援するための法律に基づく指定障害福祉サービスの事業等の人員、設備及び運　　営に関する基準」（平成１８年厚生労働省令第１７１号）第１９２条第２項において、「</a:t>
            </a:r>
            <a:r>
              <a:rPr kumimoji="1" lang="ja-JP" altLang="en-US" sz="1100" b="1" u="sng" dirty="0">
                <a:latin typeface="UD デジタル 教科書体 NK-R" panose="02020400000000000000" pitchFamily="18" charset="-128"/>
                <a:ea typeface="UD デジタル 教科書体 NK-R" panose="02020400000000000000" pitchFamily="18" charset="-128"/>
              </a:rPr>
              <a:t>生産活動に係る事業の収入から生産活動に係る事業に必要な経費を控除した額に相当する金額が、利用者に支払う賃金の総額以上となるようにしなければならない</a:t>
            </a:r>
            <a:r>
              <a:rPr kumimoji="1" lang="ja-JP" altLang="en-US" sz="1100" dirty="0">
                <a:latin typeface="UD デジタル 教科書体 NK-R" panose="02020400000000000000" pitchFamily="18" charset="-128"/>
                <a:ea typeface="UD デジタル 教科書体 NK-R" panose="02020400000000000000" pitchFamily="18" charset="-128"/>
              </a:rPr>
              <a:t>」こととされている。指定権者である自治体は、事業所の状況把握を行い、事業所が上記規定を満たせていない場合、経営改善計画書を提出させることとしている。</a:t>
            </a:r>
          </a:p>
        </p:txBody>
      </p:sp>
      <p:graphicFrame>
        <p:nvGraphicFramePr>
          <p:cNvPr id="5" name="表 5">
            <a:extLst>
              <a:ext uri="{FF2B5EF4-FFF2-40B4-BE49-F238E27FC236}">
                <a16:creationId xmlns:a16="http://schemas.microsoft.com/office/drawing/2014/main" id="{76010A24-D987-491D-9885-BFFBC8EA4242}"/>
              </a:ext>
            </a:extLst>
          </p:cNvPr>
          <p:cNvGraphicFramePr>
            <a:graphicFrameLocks noGrp="1"/>
          </p:cNvGraphicFramePr>
          <p:nvPr>
            <p:extLst>
              <p:ext uri="{D42A27DB-BD31-4B8C-83A1-F6EECF244321}">
                <p14:modId xmlns:p14="http://schemas.microsoft.com/office/powerpoint/2010/main" val="113300284"/>
              </p:ext>
            </p:extLst>
          </p:nvPr>
        </p:nvGraphicFramePr>
        <p:xfrm>
          <a:off x="838200" y="3506420"/>
          <a:ext cx="8128000" cy="2149791"/>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1233080735"/>
                    </a:ext>
                  </a:extLst>
                </a:gridCol>
                <a:gridCol w="2032000">
                  <a:extLst>
                    <a:ext uri="{9D8B030D-6E8A-4147-A177-3AD203B41FA5}">
                      <a16:colId xmlns:a16="http://schemas.microsoft.com/office/drawing/2014/main" val="848389544"/>
                    </a:ext>
                  </a:extLst>
                </a:gridCol>
                <a:gridCol w="2032000">
                  <a:extLst>
                    <a:ext uri="{9D8B030D-6E8A-4147-A177-3AD203B41FA5}">
                      <a16:colId xmlns:a16="http://schemas.microsoft.com/office/drawing/2014/main" val="1473179100"/>
                    </a:ext>
                  </a:extLst>
                </a:gridCol>
                <a:gridCol w="2032000">
                  <a:extLst>
                    <a:ext uri="{9D8B030D-6E8A-4147-A177-3AD203B41FA5}">
                      <a16:colId xmlns:a16="http://schemas.microsoft.com/office/drawing/2014/main" val="994524734"/>
                    </a:ext>
                  </a:extLst>
                </a:gridCol>
              </a:tblGrid>
              <a:tr h="118794">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指定事業所数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経営状況を把握した事業所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指定基準を満たせていない</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hMerge="1">
                  <a:txBody>
                    <a:bodyPr/>
                    <a:lstStyle/>
                    <a:p>
                      <a:pPr algn="ctr"/>
                      <a:endParaRPr kumimoji="1" lang="ja-JP" altLang="en-US" sz="140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704514"/>
                  </a:ext>
                </a:extLst>
              </a:tr>
              <a:tr h="442277">
                <a:tc>
                  <a:txBody>
                    <a:bodyPr/>
                    <a:lstStyle/>
                    <a:p>
                      <a:pPr algn="r"/>
                      <a:r>
                        <a:rPr kumimoji="1" lang="ja-JP" altLang="en-US" sz="1800" dirty="0">
                          <a:latin typeface="UD デジタル 教科書体 NK-R" panose="02020400000000000000" pitchFamily="18" charset="-128"/>
                          <a:ea typeface="UD デジタル 教科書体 NK-R" panose="02020400000000000000" pitchFamily="18" charset="-128"/>
                        </a:rPr>
                        <a:t>３，９９７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800" dirty="0">
                          <a:latin typeface="UD デジタル 教科書体 NK-R" panose="02020400000000000000" pitchFamily="18" charset="-128"/>
                          <a:ea typeface="UD デジタル 教科書体 NK-R" panose="02020400000000000000" pitchFamily="18" charset="-128"/>
                        </a:rPr>
                        <a:t>３，２４７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１，８９３</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en-US" altLang="ja-JP" sz="10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２）</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800" dirty="0">
                          <a:latin typeface="UD デジタル 教科書体 NK-R" panose="02020400000000000000" pitchFamily="18" charset="-128"/>
                          <a:ea typeface="UD デジタル 教科書体 NK-R" panose="02020400000000000000" pitchFamily="18" charset="-128"/>
                        </a:rPr>
                        <a:t>５８．３％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8486353"/>
                  </a:ext>
                </a:extLst>
              </a:tr>
              <a:tr h="183542">
                <a:tc rowSpan="2" gridSpan="2">
                  <a:txBody>
                    <a:bodyPr/>
                    <a:lstStyle/>
                    <a:p>
                      <a:pPr algn="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hMerge="1">
                  <a:txBody>
                    <a:bodyPr/>
                    <a:lstStyle/>
                    <a:p>
                      <a:pPr algn="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ctr"/>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令和２年３月３１日時点も満たせていなかった事業所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hMerge="1">
                  <a:txBody>
                    <a:bodyPr/>
                    <a:lstStyle/>
                    <a:p>
                      <a:pPr algn="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327828"/>
                  </a:ext>
                </a:extLst>
              </a:tr>
              <a:tr h="442277">
                <a:tc gridSpan="2" vMerge="1">
                  <a:txBody>
                    <a:bodyPr/>
                    <a:lstStyle/>
                    <a:p>
                      <a:pPr algn="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vMerge="1">
                  <a:txBody>
                    <a:bodyPr/>
                    <a:lstStyle/>
                    <a:p>
                      <a:pPr algn="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１，４９４</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800" dirty="0">
                          <a:latin typeface="UD デジタル 教科書体 NK-R" panose="02020400000000000000" pitchFamily="18" charset="-128"/>
                          <a:ea typeface="UD デジタル 教科書体 NK-R" panose="02020400000000000000" pitchFamily="18" charset="-128"/>
                        </a:rPr>
                        <a:t>７８．９％</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101989"/>
                  </a:ext>
                </a:extLst>
              </a:tr>
              <a:tr h="217621">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指定事業所数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経営状況を把握した事業所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algn="ctr"/>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指定基準を満たせていない</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hMerge="1">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492808"/>
                  </a:ext>
                </a:extLst>
              </a:tr>
              <a:tr h="442277">
                <a:tc>
                  <a:txBody>
                    <a:bodyPr/>
                    <a:lstStyle/>
                    <a:p>
                      <a:pPr algn="r"/>
                      <a:r>
                        <a:rPr kumimoji="1" lang="ja-JP" altLang="en-US" sz="1800" dirty="0">
                          <a:latin typeface="UD デジタル 教科書体 NK-R" panose="02020400000000000000" pitchFamily="18" charset="-128"/>
                          <a:ea typeface="UD デジタル 教科書体 NK-R" panose="02020400000000000000" pitchFamily="18" charset="-128"/>
                        </a:rPr>
                        <a:t>３，９０２</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800" dirty="0">
                          <a:latin typeface="UD デジタル 教科書体 NK-R" panose="02020400000000000000" pitchFamily="18" charset="-128"/>
                          <a:ea typeface="UD デジタル 教科書体 NK-R" panose="02020400000000000000" pitchFamily="18" charset="-128"/>
                        </a:rPr>
                        <a:t>３，２２３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１，９０７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800" dirty="0">
                          <a:latin typeface="UD デジタル 教科書体 NK-R" panose="02020400000000000000" pitchFamily="18" charset="-128"/>
                          <a:ea typeface="UD デジタル 教科書体 NK-R" panose="02020400000000000000" pitchFamily="18" charset="-128"/>
                        </a:rPr>
                        <a:t>５９．２％</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113787"/>
                  </a:ext>
                </a:extLst>
              </a:tr>
            </a:tbl>
          </a:graphicData>
        </a:graphic>
      </p:graphicFrame>
      <p:sp>
        <p:nvSpPr>
          <p:cNvPr id="6" name="テキスト ボックス 5">
            <a:extLst>
              <a:ext uri="{FF2B5EF4-FFF2-40B4-BE49-F238E27FC236}">
                <a16:creationId xmlns:a16="http://schemas.microsoft.com/office/drawing/2014/main" id="{CF23DFC3-A95A-450E-BAAA-447B197A82B1}"/>
              </a:ext>
            </a:extLst>
          </p:cNvPr>
          <p:cNvSpPr txBox="1"/>
          <p:nvPr/>
        </p:nvSpPr>
        <p:spPr>
          <a:xfrm>
            <a:off x="7226968" y="3237744"/>
            <a:ext cx="1933074" cy="276999"/>
          </a:xfrm>
          <a:prstGeom prst="rect">
            <a:avLst/>
          </a:prstGeom>
          <a:noFill/>
          <a:ln>
            <a:noFill/>
          </a:ln>
        </p:spPr>
        <p:txBody>
          <a:bodyPr wrap="square" rtlCol="0" anchor="ctr">
            <a:spAutoFit/>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令和３年３月３１日時点</a:t>
            </a:r>
            <a:r>
              <a:rPr kumimoji="1" lang="en-US" altLang="ja-JP" sz="1200" dirty="0">
                <a:latin typeface="UD デジタル 教科書体 NK-R" panose="02020400000000000000" pitchFamily="18" charset="-128"/>
                <a:ea typeface="UD デジタル 教科書体 NK-R" panose="02020400000000000000" pitchFamily="18" charset="-128"/>
              </a:rPr>
              <a:t>】</a:t>
            </a:r>
            <a:endParaRPr kumimoji="1" lang="ja-JP" altLang="en-US" sz="1200" dirty="0" err="1">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26C1D5F5-AB5C-4670-B019-30BD6369022B}"/>
              </a:ext>
            </a:extLst>
          </p:cNvPr>
          <p:cNvSpPr txBox="1"/>
          <p:nvPr/>
        </p:nvSpPr>
        <p:spPr>
          <a:xfrm>
            <a:off x="866274" y="4692317"/>
            <a:ext cx="2290010" cy="276999"/>
          </a:xfrm>
          <a:prstGeom prst="rect">
            <a:avLst/>
          </a:prstGeom>
          <a:noFill/>
          <a:ln>
            <a:noFill/>
          </a:ln>
        </p:spPr>
        <p:txBody>
          <a:bodyPr wrap="square" rtlCol="0" anchor="ctr">
            <a:spAutoFit/>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参考令和２年３月３１日時点</a:t>
            </a:r>
            <a:r>
              <a:rPr kumimoji="1" lang="en-US" altLang="ja-JP" sz="1200" dirty="0">
                <a:latin typeface="UD デジタル 教科書体 NK-R" panose="02020400000000000000" pitchFamily="18" charset="-128"/>
                <a:ea typeface="UD デジタル 教科書体 NK-R" panose="02020400000000000000" pitchFamily="18" charset="-128"/>
              </a:rPr>
              <a:t>】</a:t>
            </a:r>
            <a:endParaRPr kumimoji="1" lang="ja-JP" altLang="en-US" sz="1200" dirty="0" err="1">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617422D3-344B-4923-ABA6-D3F1F29972CF}"/>
              </a:ext>
            </a:extLst>
          </p:cNvPr>
          <p:cNvSpPr txBox="1"/>
          <p:nvPr/>
        </p:nvSpPr>
        <p:spPr>
          <a:xfrm>
            <a:off x="838200" y="5693877"/>
            <a:ext cx="8066505" cy="261610"/>
          </a:xfrm>
          <a:prstGeom prst="rect">
            <a:avLst/>
          </a:prstGeom>
          <a:noFill/>
          <a:ln>
            <a:noFill/>
          </a:ln>
        </p:spPr>
        <p:txBody>
          <a:bodyPr wrap="square"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２）指定基準を満たしていない事業所１，８９３のうち、経営改善計画書を提出している事業所は１，６７１事業所（提出率８８．３％）</a:t>
            </a:r>
          </a:p>
        </p:txBody>
      </p:sp>
      <p:sp>
        <p:nvSpPr>
          <p:cNvPr id="3" name="テキスト ボックス 2">
            <a:extLst>
              <a:ext uri="{FF2B5EF4-FFF2-40B4-BE49-F238E27FC236}">
                <a16:creationId xmlns:a16="http://schemas.microsoft.com/office/drawing/2014/main" id="{4DEC5499-FC2E-6482-8E5D-CA65D17C485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スライド№１６</a:t>
            </a:r>
          </a:p>
        </p:txBody>
      </p:sp>
    </p:spTree>
    <p:extLst>
      <p:ext uri="{BB962C8B-B14F-4D97-AF65-F5344CB8AC3E}">
        <p14:creationId xmlns:p14="http://schemas.microsoft.com/office/powerpoint/2010/main" val="294009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就労継続支援</a:t>
            </a:r>
            <a:r>
              <a:rPr kumimoji="1" lang="en-US" altLang="ja-JP" sz="2400" b="0" u="none" dirty="0"/>
              <a:t>B</a:t>
            </a:r>
            <a:r>
              <a:rPr kumimoji="1" lang="ja-JP" altLang="en-US" sz="2400" b="0" u="none" dirty="0"/>
              <a:t>型事業について</a:t>
            </a:r>
            <a:endParaRPr kumimoji="1" lang="ja-JP" altLang="en-US" sz="3600" b="0" u="none" dirty="0"/>
          </a:p>
        </p:txBody>
      </p:sp>
      <p:sp>
        <p:nvSpPr>
          <p:cNvPr id="22" name="四角形: 角を丸くする 21"/>
          <p:cNvSpPr/>
          <p:nvPr/>
        </p:nvSpPr>
        <p:spPr>
          <a:xfrm>
            <a:off x="838199" y="1339232"/>
            <a:ext cx="10515598" cy="1078406"/>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＜対象者＞就労移行支援事業等を利用したが一般企業等の雇用に結びつかない者や、一定年齢に達している者などであって、就労の機会</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等を通じ、生産活動にかかる知識及び能力の向上や維持が期待される障害者</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①</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企業等や就労継続支援事業（Ａ型）での就労経験がある者であって、年齢や体力の面で雇用されることが困難となった者</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②５０歳に達している者または</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rPr>
              <a:t>障害基礎年金</a:t>
            </a:r>
            <a:r>
              <a:rPr lang="en-US" altLang="zh-TW" sz="1200" dirty="0">
                <a:solidFill>
                  <a:srgbClr val="000000"/>
                </a:solidFill>
                <a:latin typeface="UD デジタル 教科書体 NK-R" panose="02020400000000000000" pitchFamily="18" charset="-128"/>
                <a:ea typeface="UD デジタル 教科書体 NK-R" panose="02020400000000000000" pitchFamily="18" charset="-128"/>
              </a:rPr>
              <a:t>1</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rPr>
              <a:t>級受給者</a:t>
            </a:r>
            <a:endParaRPr lang="en-US" altLang="zh-TW" sz="12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③①及び②に該当しない者であって、就労移行支援事業者によるアセスメントにより、就労面に係る課題等の把握が行われている者</a:t>
            </a:r>
          </a:p>
        </p:txBody>
      </p:sp>
      <p:sp>
        <p:nvSpPr>
          <p:cNvPr id="19463" name="Rectangle 4"/>
          <p:cNvSpPr>
            <a:spLocks noChangeArrowheads="1"/>
          </p:cNvSpPr>
          <p:nvPr/>
        </p:nvSpPr>
        <p:spPr bwMode="auto">
          <a:xfrm>
            <a:off x="834507" y="2460613"/>
            <a:ext cx="8098449" cy="1174628"/>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＜サービス内容＞</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■通所により、就労や生産活動の機会を提供（雇用契約は結ばない）するとともに、一般就労に必要な知識、能力が高まった</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者は、一般就労等への移行に向けて支援</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■平均工賃が工賃控除程度の水準（月額</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3,000</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円程度）を上回ることを事業者指定の要件とする</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■事業者は、平均工賃の目標水準を設定し、実績と併せて都道府県知事へ報告、公表</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■利用期間の制限なし</a:t>
            </a:r>
          </a:p>
        </p:txBody>
      </p:sp>
      <p:sp>
        <p:nvSpPr>
          <p:cNvPr id="21" name="角丸四角形 20"/>
          <p:cNvSpPr/>
          <p:nvPr/>
        </p:nvSpPr>
        <p:spPr>
          <a:xfrm>
            <a:off x="834507" y="4011412"/>
            <a:ext cx="2388560" cy="246678"/>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a:solidFill>
                  <a:srgbClr val="FFFFFF"/>
                </a:solidFill>
                <a:latin typeface="UD デジタル 教科書体 NK-R" panose="02020400000000000000" pitchFamily="18" charset="-128"/>
                <a:ea typeface="UD デジタル 教科書体 NK-R" panose="02020400000000000000" pitchFamily="18" charset="-128"/>
              </a:rPr>
              <a:t>基本報酬の体系（いずれかを選択</a:t>
            </a:r>
            <a:endParaRPr lang="en-US" altLang="ja-JP" sz="1200" b="1"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23" name="角丸四角形 22"/>
          <p:cNvSpPr/>
          <p:nvPr/>
        </p:nvSpPr>
        <p:spPr>
          <a:xfrm>
            <a:off x="6512116" y="4011412"/>
            <a:ext cx="2388560" cy="242127"/>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a:solidFill>
                  <a:srgbClr val="FFFFFF"/>
                </a:solidFill>
                <a:latin typeface="UD デジタル 教科書体 NK-R" panose="02020400000000000000" pitchFamily="18" charset="-128"/>
                <a:ea typeface="UD デジタル 教科書体 NK-R" panose="02020400000000000000" pitchFamily="18" charset="-128"/>
              </a:rPr>
              <a:t>（１）及び（２）共通の主な加算</a:t>
            </a:r>
          </a:p>
        </p:txBody>
      </p:sp>
      <p:sp>
        <p:nvSpPr>
          <p:cNvPr id="26" name="Text Box 2"/>
          <p:cNvSpPr txBox="1">
            <a:spLocks noChangeArrowheads="1"/>
          </p:cNvSpPr>
          <p:nvPr/>
        </p:nvSpPr>
        <p:spPr bwMode="auto">
          <a:xfrm>
            <a:off x="834507" y="3638337"/>
            <a:ext cx="5273052" cy="338554"/>
          </a:xfrm>
          <a:prstGeom prst="rect">
            <a:avLst/>
          </a:prstGeom>
          <a:noFill/>
          <a:ln w="9525">
            <a:noFill/>
            <a:miter lim="800000"/>
            <a:headEnd/>
            <a:tailEnd/>
          </a:ln>
        </p:spPr>
        <p:txBody>
          <a:bodyPr wrap="square">
            <a:spAutoFit/>
          </a:bodyPr>
          <a:lstStyle/>
          <a:p>
            <a:pPr>
              <a:spcBef>
                <a:spcPct val="50000"/>
              </a:spcBef>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報酬単価（令和３年報酬改定以降、</a:t>
            </a:r>
            <a:r>
              <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類型の報酬体系</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8" name="Rectangle 4"/>
          <p:cNvSpPr>
            <a:spLocks noChangeArrowheads="1"/>
          </p:cNvSpPr>
          <p:nvPr/>
        </p:nvSpPr>
        <p:spPr bwMode="auto">
          <a:xfrm>
            <a:off x="8978461" y="2460876"/>
            <a:ext cx="2375338" cy="1165942"/>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サービス管理責任者</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endParaRPr lang="ja-JP" altLang="en-US"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職業指導員</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生活支援員</a:t>
            </a:r>
          </a:p>
        </p:txBody>
      </p:sp>
      <p:sp>
        <p:nvSpPr>
          <p:cNvPr id="29" name="右中かっこ 28"/>
          <p:cNvSpPr/>
          <p:nvPr/>
        </p:nvSpPr>
        <p:spPr>
          <a:xfrm>
            <a:off x="10083963" y="2792339"/>
            <a:ext cx="164335"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30" name="正方形/長方形 29"/>
          <p:cNvSpPr/>
          <p:nvPr/>
        </p:nvSpPr>
        <p:spPr>
          <a:xfrm>
            <a:off x="10154195" y="2819032"/>
            <a:ext cx="1161166" cy="25156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１０：１以上</a:t>
            </a:r>
          </a:p>
        </p:txBody>
      </p:sp>
      <p:sp>
        <p:nvSpPr>
          <p:cNvPr id="34" name="Text Box 2"/>
          <p:cNvSpPr txBox="1">
            <a:spLocks noChangeArrowheads="1"/>
          </p:cNvSpPr>
          <p:nvPr/>
        </p:nvSpPr>
        <p:spPr bwMode="auto">
          <a:xfrm>
            <a:off x="6382848" y="6241203"/>
            <a:ext cx="5414351" cy="276999"/>
          </a:xfrm>
          <a:prstGeom prst="rect">
            <a:avLst/>
          </a:prstGeom>
          <a:noFill/>
          <a:ln w="9525">
            <a:noFill/>
            <a:miter lim="800000"/>
            <a:headEnd/>
            <a:tailEnd/>
          </a:ln>
        </p:spPr>
        <p:txBody>
          <a:bodyPr wrap="square">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 事業所数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３</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８２８所、 ○ 利用者数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８</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４０９名（</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1</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3719402543"/>
              </p:ext>
            </p:extLst>
          </p:nvPr>
        </p:nvGraphicFramePr>
        <p:xfrm>
          <a:off x="834507" y="4509275"/>
          <a:ext cx="2932528" cy="3126936"/>
        </p:xfrm>
        <a:graphic>
          <a:graphicData uri="http://schemas.openxmlformats.org/drawingml/2006/table">
            <a:tbl>
              <a:tblPr firstRow="1" bandRow="1">
                <a:tableStyleId>{5940675A-B579-460E-94D1-54222C63F5DA}</a:tableStyleId>
              </a:tblPr>
              <a:tblGrid>
                <a:gridCol w="1859102">
                  <a:extLst>
                    <a:ext uri="{9D8B030D-6E8A-4147-A177-3AD203B41FA5}">
                      <a16:colId xmlns:a16="http://schemas.microsoft.com/office/drawing/2014/main" val="20001"/>
                    </a:ext>
                  </a:extLst>
                </a:gridCol>
                <a:gridCol w="1073426">
                  <a:extLst>
                    <a:ext uri="{9D8B030D-6E8A-4147-A177-3AD203B41FA5}">
                      <a16:colId xmlns:a16="http://schemas.microsoft.com/office/drawing/2014/main" val="20002"/>
                    </a:ext>
                  </a:extLst>
                </a:gridCol>
              </a:tblGrid>
              <a:tr h="200856">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平均工賃月額</a:t>
                      </a:r>
                    </a:p>
                  </a:txBody>
                  <a:tcPr marL="36000" marR="36000" marT="0" marB="0" anchor="ctr">
                    <a:solidFill>
                      <a:srgbClr val="FFFF99"/>
                    </a:solidFill>
                  </a:tcPr>
                </a:tc>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0" marB="0" anchor="ctr">
                    <a:solidFill>
                      <a:srgbClr val="FFFF99"/>
                    </a:solidFill>
                  </a:tcPr>
                </a:tc>
                <a:extLst>
                  <a:ext uri="{0D108BD9-81ED-4DB2-BD59-A6C34878D82A}">
                    <a16:rowId xmlns:a16="http://schemas.microsoft.com/office/drawing/2014/main" val="10001"/>
                  </a:ext>
                </a:extLst>
              </a:tr>
              <a:tr h="200856">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4.5</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万円以上</a:t>
                      </a:r>
                    </a:p>
                  </a:txBody>
                  <a:tcPr marL="36000" marR="36000" marT="0" marB="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７０２単位／日</a:t>
                      </a:r>
                    </a:p>
                  </a:txBody>
                  <a:tcPr marL="36000" marR="36000" marT="0" marB="0" anchor="ctr"/>
                </a:tc>
                <a:extLst>
                  <a:ext uri="{0D108BD9-81ED-4DB2-BD59-A6C34878D82A}">
                    <a16:rowId xmlns:a16="http://schemas.microsoft.com/office/drawing/2014/main" val="10002"/>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３．５万円以上</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4.5</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万円未満</a:t>
                      </a:r>
                    </a:p>
                  </a:txBody>
                  <a:tcPr marL="36000" marR="36000" marT="0" marB="0" anchor="ct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７２単位／日</a:t>
                      </a:r>
                    </a:p>
                  </a:txBody>
                  <a:tcPr marL="36000" marR="36000" marT="0" marB="0" anchor="ctr"/>
                </a:tc>
                <a:extLst>
                  <a:ext uri="{0D108BD9-81ED-4DB2-BD59-A6C34878D82A}">
                    <a16:rowId xmlns:a16="http://schemas.microsoft.com/office/drawing/2014/main" val="10003"/>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３万円以上３．５万円未満</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５７単位／日</a:t>
                      </a:r>
                    </a:p>
                  </a:txBody>
                  <a:tcPr marL="36000" marR="36000" marT="0" marB="0" anchor="ctr"/>
                </a:tc>
                <a:extLst>
                  <a:ext uri="{0D108BD9-81ED-4DB2-BD59-A6C34878D82A}">
                    <a16:rowId xmlns:a16="http://schemas.microsoft.com/office/drawing/2014/main" val="10004"/>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２．５万円以上３万円未満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６４３単位／日</a:t>
                      </a:r>
                    </a:p>
                  </a:txBody>
                  <a:tcPr marL="36000" marR="36000" marT="0" marB="0" anchor="ctr">
                    <a:noFill/>
                  </a:tcPr>
                </a:tc>
                <a:extLst>
                  <a:ext uri="{0D108BD9-81ED-4DB2-BD59-A6C34878D82A}">
                    <a16:rowId xmlns:a16="http://schemas.microsoft.com/office/drawing/2014/main" val="10005"/>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２万円以上２．５万円未満</a:t>
                      </a: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６３１単位／日</a:t>
                      </a:r>
                    </a:p>
                  </a:txBody>
                  <a:tcPr marL="36000" marR="36000" marT="0" marB="0" anchor="ctr">
                    <a:noFill/>
                  </a:tcPr>
                </a:tc>
                <a:extLst>
                  <a:ext uri="{0D108BD9-81ED-4DB2-BD59-A6C34878D82A}">
                    <a16:rowId xmlns:a16="http://schemas.microsoft.com/office/drawing/2014/main" val="10006"/>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１．５万円以上２万円未満</a:t>
                      </a:r>
                    </a:p>
                  </a:txBody>
                  <a:tcPr marL="36000" marR="36000" marT="0" marB="0" anchor="ctr">
                    <a:noFill/>
                  </a:tcPr>
                </a:tc>
                <a:tc>
                  <a:txBody>
                    <a:bodyPr/>
                    <a:lstStyle/>
                    <a:p>
                      <a:pPr algn="ctr"/>
                      <a:r>
                        <a:rPr kumimoji="1" lang="ja-JP" altLang="en-US"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６１１単位</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／日</a:t>
                      </a:r>
                      <a:endPar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noFill/>
                  </a:tcPr>
                </a:tc>
                <a:extLst>
                  <a:ext uri="{0D108BD9-81ED-4DB2-BD59-A6C34878D82A}">
                    <a16:rowId xmlns:a16="http://schemas.microsoft.com/office/drawing/2014/main" val="10007"/>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１万円以上１．５万円未満</a:t>
                      </a:r>
                    </a:p>
                  </a:txBody>
                  <a:tcPr marL="36000" marR="36000" marT="0" marB="0" anchor="ctr">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５９０単位／日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noFill/>
                  </a:tcPr>
                </a:tc>
                <a:extLst>
                  <a:ext uri="{0D108BD9-81ED-4DB2-BD59-A6C34878D82A}">
                    <a16:rowId xmlns:a16="http://schemas.microsoft.com/office/drawing/2014/main" val="10008"/>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１万円未満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５６６単位／日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239250"/>
                  </a:ext>
                </a:extLst>
              </a:tr>
            </a:tbl>
          </a:graphicData>
        </a:graphic>
      </p:graphicFrame>
      <p:sp>
        <p:nvSpPr>
          <p:cNvPr id="38" name="正方形/長方形 37"/>
          <p:cNvSpPr/>
          <p:nvPr/>
        </p:nvSpPr>
        <p:spPr>
          <a:xfrm>
            <a:off x="6512116" y="4338528"/>
            <a:ext cx="4841681" cy="450928"/>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就労移行支援体制加算　　５単位</a:t>
            </a:r>
            <a:r>
              <a:rPr lang="ja-JP" altLang="en-US" sz="1200" b="1" dirty="0">
                <a:latin typeface="UD デジタル 教科書体 NK-R" panose="02020400000000000000" pitchFamily="18" charset="-128"/>
                <a:ea typeface="UD デジタル 教科書体 NK-R" panose="02020400000000000000" pitchFamily="18" charset="-128"/>
              </a:rPr>
              <a:t>～９３単位／日</a:t>
            </a:r>
            <a:endParaRPr lang="en-US" altLang="ja-JP" sz="1200" b="1"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基本報酬の区分等に応じ、一般就労へ移行し６月以上定着した者の数ごとに加算</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40" name="正方形/長方形 39"/>
          <p:cNvSpPr/>
          <p:nvPr/>
        </p:nvSpPr>
        <p:spPr>
          <a:xfrm>
            <a:off x="6512116" y="5748974"/>
            <a:ext cx="4841681" cy="425455"/>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食事提供体制加算、送迎加算、訪問加算等</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他の福祉サービスと共通した加算も一定の条件を満たせば算定可能</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41" name="正方形/長方形 40"/>
          <p:cNvSpPr/>
          <p:nvPr/>
        </p:nvSpPr>
        <p:spPr>
          <a:xfrm>
            <a:off x="6512116" y="4836054"/>
            <a:ext cx="4841681" cy="868363"/>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福祉専門職員配置等加算（</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～資格保有者に公認心理師を追加</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：常勤職員が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％以上又は勤続</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年以上が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％以上の場合（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p:cNvSpPr txBox="1"/>
          <p:nvPr/>
        </p:nvSpPr>
        <p:spPr>
          <a:xfrm>
            <a:off x="1129071" y="6306554"/>
            <a:ext cx="2654740" cy="261610"/>
          </a:xfrm>
          <a:prstGeom prst="rect">
            <a:avLst/>
          </a:prstGeom>
          <a:noFill/>
        </p:spPr>
        <p:txBody>
          <a:bodyPr wrap="square" rtlCol="0" anchor="ctr">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人以下、人員配置</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7.5</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の場合＞</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graphicFrame>
        <p:nvGraphicFramePr>
          <p:cNvPr id="20" name="表 19">
            <a:extLst>
              <a:ext uri="{FF2B5EF4-FFF2-40B4-BE49-F238E27FC236}">
                <a16:creationId xmlns:a16="http://schemas.microsoft.com/office/drawing/2014/main" id="{3B96C3D1-1987-45AE-AF95-B15392010C54}"/>
              </a:ext>
            </a:extLst>
          </p:cNvPr>
          <p:cNvGraphicFramePr>
            <a:graphicFrameLocks noGrp="1"/>
          </p:cNvGraphicFramePr>
          <p:nvPr>
            <p:extLst>
              <p:ext uri="{D42A27DB-BD31-4B8C-83A1-F6EECF244321}">
                <p14:modId xmlns:p14="http://schemas.microsoft.com/office/powerpoint/2010/main" val="1532917392"/>
              </p:ext>
            </p:extLst>
          </p:nvPr>
        </p:nvGraphicFramePr>
        <p:xfrm>
          <a:off x="3865453" y="4504536"/>
          <a:ext cx="2551250" cy="421478"/>
        </p:xfrm>
        <a:graphic>
          <a:graphicData uri="http://schemas.openxmlformats.org/drawingml/2006/table">
            <a:tbl>
              <a:tblPr firstRow="1" bandRow="1">
                <a:tableStyleId>{5940675A-B579-460E-94D1-54222C63F5DA}</a:tableStyleId>
              </a:tblPr>
              <a:tblGrid>
                <a:gridCol w="1122237">
                  <a:extLst>
                    <a:ext uri="{9D8B030D-6E8A-4147-A177-3AD203B41FA5}">
                      <a16:colId xmlns:a16="http://schemas.microsoft.com/office/drawing/2014/main" val="20001"/>
                    </a:ext>
                  </a:extLst>
                </a:gridCol>
                <a:gridCol w="1429013">
                  <a:extLst>
                    <a:ext uri="{9D8B030D-6E8A-4147-A177-3AD203B41FA5}">
                      <a16:colId xmlns:a16="http://schemas.microsoft.com/office/drawing/2014/main" val="20002"/>
                    </a:ext>
                  </a:extLst>
                </a:gridCol>
              </a:tblGrid>
              <a:tr h="210739">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p>
                  </a:txBody>
                  <a:tcPr marL="36000" marR="36000" marT="0" marB="0" anchor="ctr">
                    <a:solidFill>
                      <a:srgbClr val="FFFF99"/>
                    </a:solidFill>
                  </a:tcPr>
                </a:tc>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0" marB="0" anchor="ctr">
                    <a:solidFill>
                      <a:srgbClr val="FFFF99"/>
                    </a:solidFill>
                  </a:tcPr>
                </a:tc>
                <a:extLst>
                  <a:ext uri="{0D108BD9-81ED-4DB2-BD59-A6C34878D82A}">
                    <a16:rowId xmlns:a16="http://schemas.microsoft.com/office/drawing/2014/main" val="10001"/>
                  </a:ext>
                </a:extLst>
              </a:tr>
              <a:tr h="210739">
                <a:tc>
                  <a:txBody>
                    <a:bodyPr/>
                    <a:lstStyle/>
                    <a:p>
                      <a:pPr algn="ctr"/>
                      <a:r>
                        <a:rPr kumimoji="1" lang="ja-JP" altLang="en-US" sz="11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２０人以下</a:t>
                      </a:r>
                    </a:p>
                  </a:txBody>
                  <a:tcPr marL="36000" marR="36000" marT="0" marB="0" anchor="ctr"/>
                </a:tc>
                <a:tc>
                  <a:txBody>
                    <a:bodyPr/>
                    <a:lstStyle/>
                    <a:p>
                      <a:pPr algn="ctr"/>
                      <a:r>
                        <a:rPr kumimoji="1" lang="ja-JP" altLang="en-US" sz="11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５６６単位／日</a:t>
                      </a:r>
                    </a:p>
                  </a:txBody>
                  <a:tcPr marL="36000" marR="36000" marT="0" marB="0" anchor="ctr"/>
                </a:tc>
                <a:extLst>
                  <a:ext uri="{0D108BD9-81ED-4DB2-BD59-A6C34878D82A}">
                    <a16:rowId xmlns:a16="http://schemas.microsoft.com/office/drawing/2014/main" val="10002"/>
                  </a:ext>
                </a:extLst>
              </a:tr>
            </a:tbl>
          </a:graphicData>
        </a:graphic>
      </p:graphicFrame>
      <p:sp>
        <p:nvSpPr>
          <p:cNvPr id="24" name="テキスト ボックス 23">
            <a:extLst>
              <a:ext uri="{FF2B5EF4-FFF2-40B4-BE49-F238E27FC236}">
                <a16:creationId xmlns:a16="http://schemas.microsoft.com/office/drawing/2014/main" id="{39609193-CF0A-475C-AD57-1D437F7237E6}"/>
              </a:ext>
            </a:extLst>
          </p:cNvPr>
          <p:cNvSpPr txBox="1"/>
          <p:nvPr/>
        </p:nvSpPr>
        <p:spPr>
          <a:xfrm>
            <a:off x="834507" y="4265771"/>
            <a:ext cx="2455886" cy="253916"/>
          </a:xfrm>
          <a:prstGeom prst="rect">
            <a:avLst/>
          </a:prstGeom>
          <a:noFill/>
        </p:spPr>
        <p:txBody>
          <a:bodyPr wrap="square" rtlCol="0" anchor="ctr">
            <a:spAutoFit/>
          </a:bodyPr>
          <a:lstStyle/>
          <a:p>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（１）「平均工賃月額」に応じた報酬体系</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6F137A3B-C277-4F31-8FC2-CACB4C0F3DBF}"/>
              </a:ext>
            </a:extLst>
          </p:cNvPr>
          <p:cNvSpPr txBox="1"/>
          <p:nvPr/>
        </p:nvSpPr>
        <p:spPr>
          <a:xfrm>
            <a:off x="3770727" y="4134751"/>
            <a:ext cx="2741389" cy="415498"/>
          </a:xfrm>
          <a:prstGeom prst="rect">
            <a:avLst/>
          </a:prstGeom>
          <a:noFill/>
        </p:spPr>
        <p:txBody>
          <a:bodyPr wrap="square" rtlCol="0" anchor="ctr">
            <a:spAutoFit/>
          </a:bodyPr>
          <a:lstStyle/>
          <a:p>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（２）「利用者の就労や生産活動等への参加」</a:t>
            </a:r>
            <a:endPar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をもって一律に評価する報酬体系</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 name="正方形/長方形 2">
            <a:extLst>
              <a:ext uri="{FF2B5EF4-FFF2-40B4-BE49-F238E27FC236}">
                <a16:creationId xmlns:a16="http://schemas.microsoft.com/office/drawing/2014/main" id="{86ED83E7-25B4-4856-B1B0-7D6BD65A9B1B}"/>
              </a:ext>
            </a:extLst>
          </p:cNvPr>
          <p:cNvSpPr/>
          <p:nvPr/>
        </p:nvSpPr>
        <p:spPr>
          <a:xfrm>
            <a:off x="3751938" y="5087035"/>
            <a:ext cx="2715219" cy="146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独自の加算</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〇地域協働加算　　３０単位／日</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・就労や生産活動の実施にあたり、地域や</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地域住民と協働した取組を実施する事業所を評価。</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〇ピアサポート実施加算　１００単位／月</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・利用者に対し、一定の支援体制のもと、就労や生産活動等への参加等に係るピアサポートを実施した場合に、当該支援を受けた利用者の数に応じ、各月単位で所定単位数を加算。</a:t>
            </a:r>
            <a:endPar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3" name="テキスト ボックス 32">
            <a:extLst>
              <a:ext uri="{FF2B5EF4-FFF2-40B4-BE49-F238E27FC236}">
                <a16:creationId xmlns:a16="http://schemas.microsoft.com/office/drawing/2014/main" id="{ADF9AED1-A864-4751-8CEF-8778B8ADE858}"/>
              </a:ext>
            </a:extLst>
          </p:cNvPr>
          <p:cNvSpPr txBox="1"/>
          <p:nvPr/>
        </p:nvSpPr>
        <p:spPr>
          <a:xfrm>
            <a:off x="4625941" y="4928296"/>
            <a:ext cx="1790762" cy="261610"/>
          </a:xfrm>
          <a:prstGeom prst="rect">
            <a:avLst/>
          </a:prstGeom>
          <a:noFill/>
        </p:spPr>
        <p:txBody>
          <a:bodyPr wrap="square" rtlCol="0" anchor="ctr">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＜人員配置</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7.5</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の場合＞</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6CA2F511-3011-58CA-2FE9-65E47D6D53D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スライド№１７</a:t>
            </a:r>
          </a:p>
        </p:txBody>
      </p:sp>
    </p:spTree>
    <p:extLst>
      <p:ext uri="{BB962C8B-B14F-4D97-AF65-F5344CB8AC3E}">
        <p14:creationId xmlns:p14="http://schemas.microsoft.com/office/powerpoint/2010/main" val="229430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AFA74-B2B5-7F8C-78F3-560A7AF5A2AB}"/>
              </a:ext>
            </a:extLst>
          </p:cNvPr>
          <p:cNvSpPr>
            <a:spLocks noGrp="1"/>
          </p:cNvSpPr>
          <p:nvPr>
            <p:ph type="title"/>
          </p:nvPr>
        </p:nvSpPr>
        <p:spPr/>
        <p:txBody>
          <a:bodyPr anchor="t"/>
          <a:lstStyle/>
          <a:p>
            <a:r>
              <a:rPr kumimoji="1" lang="ja-JP" altLang="en-US" b="0" dirty="0"/>
              <a:t>この時間の流れ</a:t>
            </a:r>
          </a:p>
        </p:txBody>
      </p:sp>
      <p:graphicFrame>
        <p:nvGraphicFramePr>
          <p:cNvPr id="3" name="表 3">
            <a:extLst>
              <a:ext uri="{FF2B5EF4-FFF2-40B4-BE49-F238E27FC236}">
                <a16:creationId xmlns:a16="http://schemas.microsoft.com/office/drawing/2014/main" id="{D916779C-EA63-3056-4D31-E866FFCA31B6}"/>
              </a:ext>
            </a:extLst>
          </p:cNvPr>
          <p:cNvGraphicFramePr>
            <a:graphicFrameLocks noGrp="1"/>
          </p:cNvGraphicFramePr>
          <p:nvPr>
            <p:extLst>
              <p:ext uri="{D42A27DB-BD31-4B8C-83A1-F6EECF244321}">
                <p14:modId xmlns:p14="http://schemas.microsoft.com/office/powerpoint/2010/main" val="2770763254"/>
              </p:ext>
            </p:extLst>
          </p:nvPr>
        </p:nvGraphicFramePr>
        <p:xfrm>
          <a:off x="838199" y="1331988"/>
          <a:ext cx="10515600" cy="4897364"/>
        </p:xfrm>
        <a:graphic>
          <a:graphicData uri="http://schemas.openxmlformats.org/drawingml/2006/table">
            <a:tbl>
              <a:tblPr firstRow="1" bandRow="1">
                <a:tableStyleId>{BC89EF96-8CEA-46FF-86C4-4CE0E7609802}</a:tableStyleId>
              </a:tblPr>
              <a:tblGrid>
                <a:gridCol w="1627415">
                  <a:extLst>
                    <a:ext uri="{9D8B030D-6E8A-4147-A177-3AD203B41FA5}">
                      <a16:colId xmlns:a16="http://schemas.microsoft.com/office/drawing/2014/main" val="1137521090"/>
                    </a:ext>
                  </a:extLst>
                </a:gridCol>
                <a:gridCol w="1559379">
                  <a:extLst>
                    <a:ext uri="{9D8B030D-6E8A-4147-A177-3AD203B41FA5}">
                      <a16:colId xmlns:a16="http://schemas.microsoft.com/office/drawing/2014/main" val="2539559188"/>
                    </a:ext>
                  </a:extLst>
                </a:gridCol>
                <a:gridCol w="7328806">
                  <a:extLst>
                    <a:ext uri="{9D8B030D-6E8A-4147-A177-3AD203B41FA5}">
                      <a16:colId xmlns:a16="http://schemas.microsoft.com/office/drawing/2014/main" val="2590556199"/>
                    </a:ext>
                  </a:extLst>
                </a:gridCol>
              </a:tblGrid>
              <a:tr h="419118">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rPr>
                        <a:t>時　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rPr>
                        <a:t>項　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rPr>
                        <a:t>内　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336936"/>
                  </a:ext>
                </a:extLst>
              </a:tr>
              <a:tr h="585617">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１０：００～１０：０５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プロローグ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dirty="0">
                          <a:latin typeface="UD デジタル 教科書体 NK-R" panose="02020400000000000000" pitchFamily="18" charset="-128"/>
                          <a:ea typeface="UD デジタル 教科書体 NK-R" panose="02020400000000000000" pitchFamily="18" charset="-128"/>
                        </a:rPr>
                        <a:t>・指導者養成研修におけるこの単元のねらいと全体の流れの説明。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・各項目の内容は「</a:t>
                      </a:r>
                      <a:r>
                        <a:rPr kumimoji="1" lang="en-US" altLang="ja-JP" sz="1400" dirty="0">
                          <a:latin typeface="UD デジタル 教科書体 NK-R" panose="02020400000000000000" pitchFamily="18" charset="-128"/>
                          <a:ea typeface="UD デジタル 教科書体 NK-R" panose="02020400000000000000" pitchFamily="18" charset="-128"/>
                        </a:rPr>
                        <a:t>PG C-2</a:t>
                      </a:r>
                      <a:r>
                        <a:rPr kumimoji="1" lang="ja-JP" altLang="en-US" sz="1400" dirty="0">
                          <a:latin typeface="UD デジタル 教科書体 NK-R" panose="02020400000000000000" pitchFamily="18" charset="-128"/>
                          <a:ea typeface="UD デジタル 教科書体 NK-R" panose="02020400000000000000" pitchFamily="18" charset="-128"/>
                        </a:rPr>
                        <a:t>シラバス」と対応している点も説明。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931422"/>
                  </a:ext>
                </a:extLst>
              </a:tr>
              <a:tr h="826753">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１０：０５～１０：１０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Part</a:t>
                      </a:r>
                      <a:r>
                        <a:rPr kumimoji="1" lang="ja-JP" altLang="en-US" sz="1400" dirty="0">
                          <a:latin typeface="UD デジタル 教科書体 NK-R" panose="02020400000000000000" pitchFamily="18" charset="-128"/>
                          <a:ea typeface="UD デジタル 教科書体 NK-R" panose="02020400000000000000" pitchFamily="18" charset="-128"/>
                        </a:rPr>
                        <a:t>　導入①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１を活用し、就労支援のプロセスの全体像について、３つのポイント「①基本的なスキーム、②関係機関の役割、③就労支援の課題」に沿って、プロセスのそれぞれの「期」における基本的な支援についての概要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6628177"/>
                  </a:ext>
                </a:extLst>
              </a:tr>
              <a:tr h="826753">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１０：１０～１０：２０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Part</a:t>
                      </a:r>
                      <a:r>
                        <a:rPr kumimoji="1" lang="ja-JP" altLang="en-US" sz="1400" dirty="0">
                          <a:latin typeface="UD デジタル 教科書体 NK-R" panose="02020400000000000000" pitchFamily="18" charset="-128"/>
                          <a:ea typeface="UD デジタル 教科書体 NK-R" panose="02020400000000000000" pitchFamily="18" charset="-128"/>
                        </a:rPr>
                        <a:t>　展開①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dirty="0">
                          <a:latin typeface="UD デジタル 教科書体 NK-R" panose="02020400000000000000" pitchFamily="18" charset="-128"/>
                          <a:ea typeface="UD デジタル 教科書体 NK-R" panose="02020400000000000000" pitchFamily="18" charset="-128"/>
                        </a:rPr>
                        <a:t>・スライド№２～９を活用し、就労支援の一般的なプロセスそれぞれの期「①アセスメント（就労相談）、②アセスメント（職業準備支援）、③職業紹介・マッチング、④職場適応支援、⑤職場定着支援」における、さらに具体的なポイントの説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2799879"/>
                  </a:ext>
                </a:extLst>
              </a:tr>
              <a:tr h="585617">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１０：２０～１０：２５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Part</a:t>
                      </a:r>
                      <a:r>
                        <a:rPr kumimoji="1" lang="ja-JP" altLang="en-US" sz="1400" dirty="0">
                          <a:latin typeface="UD デジタル 教科書体 NK-R" panose="02020400000000000000" pitchFamily="18" charset="-128"/>
                          <a:ea typeface="UD デジタル 教科書体 NK-R" panose="02020400000000000000" pitchFamily="18" charset="-128"/>
                        </a:rPr>
                        <a:t>　導入②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・スライド№１０を活用し、障害のある人にとっての多様な働き方の全体像の俯瞰説明。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・同時に「就労系障害福祉サービス」の位置づけなども合わ</a:t>
                      </a:r>
                      <a:r>
                        <a:rPr lang="ja-JP" altLang="en-US" sz="1400" dirty="0">
                          <a:latin typeface="UD デジタル 教科書体 NK-R" panose="02020400000000000000" pitchFamily="18" charset="-128"/>
                          <a:ea typeface="UD デジタル 教科書体 NK-R" panose="02020400000000000000" pitchFamily="18" charset="-128"/>
                        </a:rPr>
                        <a:t>せて説明。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7319861"/>
                  </a:ext>
                </a:extLst>
              </a:tr>
              <a:tr h="826753">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１０：２５～１０：３５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Part</a:t>
                      </a:r>
                      <a:r>
                        <a:rPr kumimoji="1" lang="ja-JP" altLang="en-US" sz="1400" dirty="0">
                          <a:latin typeface="UD デジタル 教科書体 NK-R" panose="02020400000000000000" pitchFamily="18" charset="-128"/>
                          <a:ea typeface="UD デジタル 教科書体 NK-R" panose="02020400000000000000" pitchFamily="18" charset="-128"/>
                        </a:rPr>
                        <a:t>　展開②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・スライド№１１～２１を活用し、「就労系障害福祉サービス」における、①就労移行支援事業、②就労継続支援</a:t>
                      </a:r>
                      <a:r>
                        <a:rPr kumimoji="1" lang="en-US" altLang="ja-JP" sz="1400" dirty="0">
                          <a:latin typeface="UD デジタル 教科書体 NK-R" panose="02020400000000000000" pitchFamily="18" charset="-128"/>
                          <a:ea typeface="UD デジタル 教科書体 NK-R" panose="02020400000000000000" pitchFamily="18" charset="-128"/>
                        </a:rPr>
                        <a:t>A</a:t>
                      </a:r>
                      <a:r>
                        <a:rPr kumimoji="1" lang="ja-JP" altLang="en-US" sz="1400" dirty="0">
                          <a:latin typeface="UD デジタル 教科書体 NK-R" panose="02020400000000000000" pitchFamily="18" charset="-128"/>
                          <a:ea typeface="UD デジタル 教科書体 NK-R" panose="02020400000000000000" pitchFamily="18" charset="-128"/>
                        </a:rPr>
                        <a:t>型事業、③就労継続支援</a:t>
                      </a:r>
                      <a:r>
                        <a:rPr kumimoji="1" lang="en-US" altLang="ja-JP" sz="1400" dirty="0">
                          <a:latin typeface="UD デジタル 教科書体 NK-R" panose="02020400000000000000" pitchFamily="18" charset="-128"/>
                          <a:ea typeface="UD デジタル 教科書体 NK-R" panose="02020400000000000000" pitchFamily="18" charset="-128"/>
                        </a:rPr>
                        <a:t>B</a:t>
                      </a:r>
                      <a:r>
                        <a:rPr kumimoji="1" lang="ja-JP" altLang="en-US" sz="1400" dirty="0">
                          <a:latin typeface="UD デジタル 教科書体 NK-R" panose="02020400000000000000" pitchFamily="18" charset="-128"/>
                          <a:ea typeface="UD デジタル 教科書体 NK-R" panose="02020400000000000000" pitchFamily="18" charset="-128"/>
                        </a:rPr>
                        <a:t>型事業、④就労定着支援事業の具体的なポイントについて</a:t>
                      </a:r>
                      <a:r>
                        <a:rPr lang="ja-JP" altLang="en-US" sz="1400" dirty="0">
                          <a:latin typeface="UD デジタル 教科書体 NK-R" panose="02020400000000000000" pitchFamily="18" charset="-128"/>
                          <a:ea typeface="UD デジタル 教科書体 NK-R" panose="02020400000000000000" pitchFamily="18" charset="-128"/>
                        </a:rPr>
                        <a:t>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8981908"/>
                  </a:ext>
                </a:extLst>
              </a:tr>
              <a:tr h="826753">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１０：３５～１０：４５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まとめ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２２～３２を活用し、就労系サービスにおける障害のある人の福祉的・一般就労の状況についてのポイント、障害福祉計画や障害者総合支援法の見直しなど、今後の就労系障害福祉サービスの方向性や期待されるその在り方等のポイントについて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796082"/>
                  </a:ext>
                </a:extLst>
              </a:tr>
            </a:tbl>
          </a:graphicData>
        </a:graphic>
      </p:graphicFrame>
    </p:spTree>
    <p:extLst>
      <p:ext uri="{BB962C8B-B14F-4D97-AF65-F5344CB8AC3E}">
        <p14:creationId xmlns:p14="http://schemas.microsoft.com/office/powerpoint/2010/main" val="255524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就労継続支援</a:t>
            </a:r>
            <a:r>
              <a:rPr kumimoji="1" lang="en-US" altLang="ja-JP" sz="2400" b="0" u="none" dirty="0"/>
              <a:t>B</a:t>
            </a:r>
            <a:r>
              <a:rPr kumimoji="1" lang="ja-JP" altLang="en-US" sz="2400" b="0" u="none" dirty="0"/>
              <a:t>型事業について</a:t>
            </a:r>
            <a:endParaRPr kumimoji="1" lang="ja-JP" altLang="en-US" sz="3600" b="0" u="none" dirty="0"/>
          </a:p>
        </p:txBody>
      </p:sp>
      <p:pic>
        <p:nvPicPr>
          <p:cNvPr id="5" name="図 4" descr="タイムライン が含まれている画像&#10;&#10;自動的に生成された説明">
            <a:extLst>
              <a:ext uri="{FF2B5EF4-FFF2-40B4-BE49-F238E27FC236}">
                <a16:creationId xmlns:a16="http://schemas.microsoft.com/office/drawing/2014/main" id="{6151160A-BDFC-2B6D-A9D4-06CFED7DE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519" y="1388501"/>
            <a:ext cx="7894962" cy="5469499"/>
          </a:xfrm>
          <a:prstGeom prst="rect">
            <a:avLst/>
          </a:prstGeom>
        </p:spPr>
      </p:pic>
      <p:sp>
        <p:nvSpPr>
          <p:cNvPr id="3" name="テキスト ボックス 2">
            <a:extLst>
              <a:ext uri="{FF2B5EF4-FFF2-40B4-BE49-F238E27FC236}">
                <a16:creationId xmlns:a16="http://schemas.microsoft.com/office/drawing/2014/main" id="{2D5D4A45-92E3-6206-B03A-10EE441D4887}"/>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スライド№１８</a:t>
            </a:r>
          </a:p>
        </p:txBody>
      </p:sp>
    </p:spTree>
    <p:extLst>
      <p:ext uri="{BB962C8B-B14F-4D97-AF65-F5344CB8AC3E}">
        <p14:creationId xmlns:p14="http://schemas.microsoft.com/office/powerpoint/2010/main" val="104861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就労継続</a:t>
            </a:r>
            <a:r>
              <a:rPr lang="ja-JP" altLang="en-US" sz="2400" b="0" u="none" dirty="0"/>
              <a:t>支援</a:t>
            </a:r>
            <a:r>
              <a:rPr lang="en-US" altLang="ja-JP" sz="2400" b="0" u="none" dirty="0"/>
              <a:t>B</a:t>
            </a:r>
            <a:r>
              <a:rPr lang="ja-JP" altLang="en-US" sz="2400" b="0" u="none" dirty="0"/>
              <a:t>型</a:t>
            </a:r>
            <a:r>
              <a:rPr kumimoji="1" lang="ja-JP" altLang="en-US" sz="2400" b="0" u="none" dirty="0"/>
              <a:t>事業について</a:t>
            </a:r>
            <a:endParaRPr kumimoji="1" lang="ja-JP" altLang="en-US" sz="3600" b="0" u="none" dirty="0"/>
          </a:p>
        </p:txBody>
      </p:sp>
      <p:pic>
        <p:nvPicPr>
          <p:cNvPr id="5" name="図 4" descr="テキスト&#10;&#10;自動的に生成された説明">
            <a:extLst>
              <a:ext uri="{FF2B5EF4-FFF2-40B4-BE49-F238E27FC236}">
                <a16:creationId xmlns:a16="http://schemas.microsoft.com/office/drawing/2014/main" id="{EDE0082B-227A-7C22-957D-EBB0306B8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077" y="1390261"/>
            <a:ext cx="7897845" cy="5467739"/>
          </a:xfrm>
          <a:prstGeom prst="rect">
            <a:avLst/>
          </a:prstGeom>
        </p:spPr>
      </p:pic>
      <p:sp>
        <p:nvSpPr>
          <p:cNvPr id="3" name="テキスト ボックス 2">
            <a:extLst>
              <a:ext uri="{FF2B5EF4-FFF2-40B4-BE49-F238E27FC236}">
                <a16:creationId xmlns:a16="http://schemas.microsoft.com/office/drawing/2014/main" id="{97EBCF4F-F508-5DD8-EFBB-FE17B745ECC7}"/>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スライド№１９</a:t>
            </a:r>
          </a:p>
        </p:txBody>
      </p:sp>
    </p:spTree>
    <p:extLst>
      <p:ext uri="{BB962C8B-B14F-4D97-AF65-F5344CB8AC3E}">
        <p14:creationId xmlns:p14="http://schemas.microsoft.com/office/powerpoint/2010/main" val="45763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就労継続支援</a:t>
            </a:r>
            <a:r>
              <a:rPr lang="ja-JP" altLang="en-US" sz="2400" b="0" u="none" dirty="0"/>
              <a:t>事業所における賃金・工賃の状況</a:t>
            </a:r>
            <a:endParaRPr kumimoji="1" lang="ja-JP" altLang="en-US" sz="3600" b="0" u="none" dirty="0"/>
          </a:p>
        </p:txBody>
      </p:sp>
      <p:sp>
        <p:nvSpPr>
          <p:cNvPr id="22" name="四角形: 角を丸くする 21"/>
          <p:cNvSpPr/>
          <p:nvPr/>
        </p:nvSpPr>
        <p:spPr>
          <a:xfrm>
            <a:off x="838199" y="1339232"/>
            <a:ext cx="10515598" cy="594960"/>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〇就労継続支援Ａ型事業所の平均賃金月額は、平成２７年度以降６年連続で増加となっている。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〇就労継続支援Ｂ型事業所の平均工賃月額は、平成２１年度以降増加していたが、令和２年度は減少した。</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p:txBody>
      </p:sp>
      <p:graphicFrame>
        <p:nvGraphicFramePr>
          <p:cNvPr id="6" name="グラフ 5">
            <a:extLst>
              <a:ext uri="{FF2B5EF4-FFF2-40B4-BE49-F238E27FC236}">
                <a16:creationId xmlns:a16="http://schemas.microsoft.com/office/drawing/2014/main" id="{0D481396-B7BC-469A-A96E-4985E23A5508}"/>
              </a:ext>
            </a:extLst>
          </p:cNvPr>
          <p:cNvGraphicFramePr/>
          <p:nvPr>
            <p:extLst>
              <p:ext uri="{D42A27DB-BD31-4B8C-83A1-F6EECF244321}">
                <p14:modId xmlns:p14="http://schemas.microsoft.com/office/powerpoint/2010/main" val="1655517258"/>
              </p:ext>
            </p:extLst>
          </p:nvPr>
        </p:nvGraphicFramePr>
        <p:xfrm>
          <a:off x="838199" y="1997241"/>
          <a:ext cx="10515598" cy="4219073"/>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8294952A-E1C0-4AD9-B8A1-0ED705007A95}"/>
              </a:ext>
            </a:extLst>
          </p:cNvPr>
          <p:cNvSpPr txBox="1"/>
          <p:nvPr/>
        </p:nvSpPr>
        <p:spPr>
          <a:xfrm>
            <a:off x="5269831" y="6216314"/>
            <a:ext cx="6240379" cy="430887"/>
          </a:xfrm>
          <a:prstGeom prst="rect">
            <a:avLst/>
          </a:prstGeom>
          <a:noFill/>
          <a:ln>
            <a:noFill/>
          </a:ln>
        </p:spPr>
        <p:txBody>
          <a:bodyPr wrap="square" rtlCol="0" anchor="ctr">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１）平成２３年度までは、就労継続支援Ａ型事業所と福祉工場における平均賃金</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２）平成２３年度までは、就労継続支援Ｂ型事業所、授産施設、小規模通所授産施設における平均工賃</a:t>
            </a:r>
          </a:p>
        </p:txBody>
      </p:sp>
      <p:sp>
        <p:nvSpPr>
          <p:cNvPr id="27" name="テキスト ボックス 26">
            <a:extLst>
              <a:ext uri="{FF2B5EF4-FFF2-40B4-BE49-F238E27FC236}">
                <a16:creationId xmlns:a16="http://schemas.microsoft.com/office/drawing/2014/main" id="{D8D7E361-2973-49E8-966E-2660F7FA32E9}"/>
              </a:ext>
            </a:extLst>
          </p:cNvPr>
          <p:cNvSpPr txBox="1"/>
          <p:nvPr/>
        </p:nvSpPr>
        <p:spPr>
          <a:xfrm>
            <a:off x="766008" y="6214096"/>
            <a:ext cx="4086727" cy="261610"/>
          </a:xfrm>
          <a:prstGeom prst="rect">
            <a:avLst/>
          </a:prstGeom>
          <a:noFill/>
          <a:ln>
            <a:noFill/>
          </a:ln>
        </p:spPr>
        <p:txBody>
          <a:bodyPr wrap="square"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（厚生労働省　社会・援護局障害保健福祉部障害福祉課　調べ）</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9AC3C162-8028-E9B3-F94B-202F1F635048}"/>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スライド№２０</a:t>
            </a:r>
          </a:p>
        </p:txBody>
      </p:sp>
    </p:spTree>
    <p:extLst>
      <p:ext uri="{BB962C8B-B14F-4D97-AF65-F5344CB8AC3E}">
        <p14:creationId xmlns:p14="http://schemas.microsoft.com/office/powerpoint/2010/main" val="417836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就労系サービスの役割</a:t>
            </a:r>
            <a:r>
              <a:rPr kumimoji="1" lang="en-US" altLang="ja-JP" sz="3600" b="0" u="sng" dirty="0"/>
              <a:t/>
            </a:r>
            <a:br>
              <a:rPr kumimoji="1" lang="en-US" altLang="ja-JP" sz="3600" b="0" u="sng" dirty="0"/>
            </a:br>
            <a:r>
              <a:rPr kumimoji="1" lang="ja-JP" altLang="en-US" sz="2400" b="0" u="none" dirty="0"/>
              <a:t>就労</a:t>
            </a:r>
            <a:r>
              <a:rPr lang="ja-JP" altLang="en-US" sz="2400" b="0" u="none" dirty="0"/>
              <a:t>定着支援</a:t>
            </a:r>
            <a:r>
              <a:rPr kumimoji="1" lang="ja-JP" altLang="en-US" sz="2400" b="0" u="none" dirty="0"/>
              <a:t>事業について</a:t>
            </a:r>
            <a:endParaRPr kumimoji="1" lang="ja-JP" altLang="en-US" sz="3600" b="0" u="none" dirty="0"/>
          </a:p>
        </p:txBody>
      </p:sp>
      <p:sp>
        <p:nvSpPr>
          <p:cNvPr id="22" name="四角形: 角を丸くする 21"/>
          <p:cNvSpPr/>
          <p:nvPr/>
        </p:nvSpPr>
        <p:spPr>
          <a:xfrm>
            <a:off x="857878" y="1318842"/>
            <a:ext cx="10515599" cy="540610"/>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＜対象者＞就労移行支援、就労継続支援、生活介護、自立訓練の利用を経て一般就労へ移行した障害者で、就労に伴う環境変化により日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常生活又は社会生活上の課題が生じている者であって、一般就労後６月を経過した者</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9463" name="Rectangle 4"/>
          <p:cNvSpPr>
            <a:spLocks noChangeArrowheads="1"/>
          </p:cNvSpPr>
          <p:nvPr/>
        </p:nvSpPr>
        <p:spPr bwMode="auto">
          <a:xfrm>
            <a:off x="865296" y="1904683"/>
            <a:ext cx="8098449" cy="1246105"/>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＜サービス内容＞</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■障害者との相談を通じて日常生活面及び社会生活面の課題を把握するとともに、企業や関係機関等との連絡調整やそれに伴う課題解決に向けて必要となる支援を実施</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■利用者の自宅・企業等を訪問することにより、月１回以上は障害者との対面相当の支援</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■月１回以上は企業訪問を行うよう努める</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■利用期間は３年間（経過後は必要に応じて障害者就業・生活支援センター等へ引き継ぐ）</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endParaRPr lang="ja-JP" altLang="en-US"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865296" y="3720467"/>
            <a:ext cx="1072108"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a:solidFill>
                  <a:srgbClr val="FFFFFF"/>
                </a:solidFill>
                <a:latin typeface="UD デジタル 教科書体 NK-R" panose="02020400000000000000" pitchFamily="18" charset="-128"/>
                <a:ea typeface="UD デジタル 教科書体 NK-R" panose="02020400000000000000" pitchFamily="18" charset="-128"/>
              </a:rPr>
              <a:t>基本報酬</a:t>
            </a:r>
          </a:p>
        </p:txBody>
      </p:sp>
      <p:sp>
        <p:nvSpPr>
          <p:cNvPr id="23" name="角丸四角形 22"/>
          <p:cNvSpPr/>
          <p:nvPr/>
        </p:nvSpPr>
        <p:spPr>
          <a:xfrm>
            <a:off x="5675869" y="3488196"/>
            <a:ext cx="1167169" cy="242127"/>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a:solidFill>
                  <a:srgbClr val="FFFFFF"/>
                </a:solidFill>
                <a:latin typeface="UD デジタル 教科書体 NK-R" panose="02020400000000000000" pitchFamily="18" charset="-128"/>
                <a:ea typeface="UD デジタル 教科書体 NK-R" panose="02020400000000000000" pitchFamily="18" charset="-128"/>
              </a:rPr>
              <a:t>主な加算</a:t>
            </a:r>
          </a:p>
        </p:txBody>
      </p:sp>
      <p:sp>
        <p:nvSpPr>
          <p:cNvPr id="26" name="Text Box 2"/>
          <p:cNvSpPr txBox="1">
            <a:spLocks noChangeArrowheads="1"/>
          </p:cNvSpPr>
          <p:nvPr/>
        </p:nvSpPr>
        <p:spPr bwMode="auto">
          <a:xfrm>
            <a:off x="838200" y="3131054"/>
            <a:ext cx="10515598" cy="584775"/>
          </a:xfrm>
          <a:prstGeom prst="rect">
            <a:avLst/>
          </a:prstGeom>
          <a:noFill/>
          <a:ln w="9525">
            <a:noFill/>
            <a:miter lim="800000"/>
            <a:headEnd/>
            <a:tailEnd/>
          </a:ln>
        </p:spPr>
        <p:txBody>
          <a:bodyPr wrap="square">
            <a:spAutoFit/>
          </a:bodyPr>
          <a:lstStyle/>
          <a:p>
            <a:pPr>
              <a:spcBef>
                <a:spcPct val="50000"/>
              </a:spcBef>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報酬単価（令和元年１０月～）利用者規模別に加え、就労定着率（過去</a:t>
            </a:r>
            <a:r>
              <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年間の就労定着支援の総利用者数のうち前年度末時点の就労定着者数</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）が高いほど高い基本報酬</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8" name="Rectangle 4"/>
          <p:cNvSpPr>
            <a:spLocks noChangeArrowheads="1"/>
          </p:cNvSpPr>
          <p:nvPr/>
        </p:nvSpPr>
        <p:spPr bwMode="auto">
          <a:xfrm>
            <a:off x="9010878" y="1901554"/>
            <a:ext cx="2342922" cy="1246106"/>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サービス管理責任者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60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a:t>
            </a:r>
            <a:endParaRPr lang="ja-JP" altLang="en-US" sz="1000" dirty="0">
              <a:solidFill>
                <a:srgbClr val="000000"/>
              </a:solidFill>
              <a:latin typeface="UD デジタル 教科書体 NK-R" panose="02020400000000000000" pitchFamily="18" charset="-128"/>
              <a:ea typeface="UD デジタル 教科書体 NK-R" panose="02020400000000000000" pitchFamily="18" charset="-128"/>
            </a:endParaRPr>
          </a:p>
          <a:p>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就労定着支援員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40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（常勤換算）</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34" name="Text Box 2"/>
          <p:cNvSpPr txBox="1">
            <a:spLocks noChangeArrowheads="1"/>
          </p:cNvSpPr>
          <p:nvPr/>
        </p:nvSpPr>
        <p:spPr bwMode="auto">
          <a:xfrm>
            <a:off x="5675868" y="6347926"/>
            <a:ext cx="5648408" cy="276999"/>
          </a:xfrm>
          <a:prstGeom prst="rect">
            <a:avLst/>
          </a:prstGeom>
          <a:noFill/>
          <a:ln w="9525">
            <a:noFill/>
            <a:miter lim="800000"/>
            <a:headEnd/>
            <a:tailEnd/>
          </a:ln>
        </p:spPr>
        <p:txBody>
          <a:bodyPr wrap="square" anchor="ctr">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 事業所数　　 １，３５１所、 　○ 利用者数　　１２</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,6</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５７名　（</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１</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664487975"/>
              </p:ext>
            </p:extLst>
          </p:nvPr>
        </p:nvGraphicFramePr>
        <p:xfrm>
          <a:off x="865296" y="4017510"/>
          <a:ext cx="3826469" cy="1685912"/>
        </p:xfrm>
        <a:graphic>
          <a:graphicData uri="http://schemas.openxmlformats.org/drawingml/2006/table">
            <a:tbl>
              <a:tblPr firstRow="1" bandRow="1">
                <a:tableStyleId>{5940675A-B579-460E-94D1-54222C63F5DA}</a:tableStyleId>
              </a:tblPr>
              <a:tblGrid>
                <a:gridCol w="2359042">
                  <a:extLst>
                    <a:ext uri="{9D8B030D-6E8A-4147-A177-3AD203B41FA5}">
                      <a16:colId xmlns:a16="http://schemas.microsoft.com/office/drawing/2014/main" val="20001"/>
                    </a:ext>
                  </a:extLst>
                </a:gridCol>
                <a:gridCol w="1467427">
                  <a:extLst>
                    <a:ext uri="{9D8B030D-6E8A-4147-A177-3AD203B41FA5}">
                      <a16:colId xmlns:a16="http://schemas.microsoft.com/office/drawing/2014/main" val="20002"/>
                    </a:ext>
                  </a:extLst>
                </a:gridCol>
              </a:tblGrid>
              <a:tr h="210739">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就労定着率</a:t>
                      </a:r>
                    </a:p>
                  </a:txBody>
                  <a:tcPr marL="36000" marR="36000" marT="0" marB="0" anchor="ctr">
                    <a:solidFill>
                      <a:srgbClr val="FFFF99"/>
                    </a:solidFill>
                  </a:tcPr>
                </a:tc>
                <a:tc>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0" marB="0" anchor="ctr">
                    <a:solidFill>
                      <a:srgbClr val="FFFF99"/>
                    </a:solidFill>
                  </a:tcPr>
                </a:tc>
                <a:extLst>
                  <a:ext uri="{0D108BD9-81ED-4DB2-BD59-A6C34878D82A}">
                    <a16:rowId xmlns:a16="http://schemas.microsoft.com/office/drawing/2014/main" val="10001"/>
                  </a:ext>
                </a:extLst>
              </a:tr>
              <a:tr h="210739">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割５分以上</a:t>
                      </a:r>
                    </a:p>
                  </a:txBody>
                  <a:tcPr marL="36000" marR="36000" marT="0" marB="0" anchor="ct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3,</a:t>
                      </a:r>
                      <a:r>
                        <a:rPr kumimoji="1" lang="ja-JP" altLang="en-US" sz="1200" b="0" dirty="0" smtClean="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４４９</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単位／月</a:t>
                      </a:r>
                    </a:p>
                  </a:txBody>
                  <a:tcPr marL="36000" marR="36000" marT="0" marB="0" anchor="ctr"/>
                </a:tc>
                <a:extLst>
                  <a:ext uri="{0D108BD9-81ED-4DB2-BD59-A6C34878D82A}">
                    <a16:rowId xmlns:a16="http://schemas.microsoft.com/office/drawing/2014/main" val="10002"/>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９割以上</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割５分未満</a:t>
                      </a:r>
                    </a:p>
                  </a:txBody>
                  <a:tcPr marL="36000" marR="36000" marT="0" marB="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２８５単位／月</a:t>
                      </a:r>
                    </a:p>
                  </a:txBody>
                  <a:tcPr marL="36000" marR="36000" marT="0" marB="0" anchor="ctr"/>
                </a:tc>
                <a:extLst>
                  <a:ext uri="{0D108BD9-81ED-4DB2-BD59-A6C34878D82A}">
                    <a16:rowId xmlns:a16="http://schemas.microsoft.com/office/drawing/2014/main" val="10003"/>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８割以上９割未満</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７１０単位／月</a:t>
                      </a:r>
                    </a:p>
                  </a:txBody>
                  <a:tcPr marL="36000" marR="36000" marT="0" marB="0" anchor="ctr"/>
                </a:tc>
                <a:extLst>
                  <a:ext uri="{0D108BD9-81ED-4DB2-BD59-A6C34878D82A}">
                    <a16:rowId xmlns:a16="http://schemas.microsoft.com/office/drawing/2014/main" val="10004"/>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７割以上８割未満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１７６単位／月</a:t>
                      </a:r>
                    </a:p>
                  </a:txBody>
                  <a:tcPr marL="36000" marR="36000" marT="0" marB="0" anchor="ctr">
                    <a:noFill/>
                  </a:tcPr>
                </a:tc>
                <a:extLst>
                  <a:ext uri="{0D108BD9-81ED-4DB2-BD59-A6C34878D82A}">
                    <a16:rowId xmlns:a16="http://schemas.microsoft.com/office/drawing/2014/main" val="10005"/>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５割以上７割未満</a:t>
                      </a: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６４２単位／月</a:t>
                      </a:r>
                    </a:p>
                  </a:txBody>
                  <a:tcPr marL="36000" marR="36000" marT="0" marB="0" anchor="ctr">
                    <a:noFill/>
                  </a:tcPr>
                </a:tc>
                <a:extLst>
                  <a:ext uri="{0D108BD9-81ED-4DB2-BD59-A6C34878D82A}">
                    <a16:rowId xmlns:a16="http://schemas.microsoft.com/office/drawing/2014/main" val="10006"/>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３割以上５割未満</a:t>
                      </a:r>
                    </a:p>
                  </a:txBody>
                  <a:tcPr marL="36000" marR="36000" marT="0" marB="0" anchor="ctr">
                    <a:noFill/>
                  </a:tcPr>
                </a:tc>
                <a:tc>
                  <a:txBody>
                    <a:bodyPr/>
                    <a:lstStyle/>
                    <a:p>
                      <a:pPr algn="ctr"/>
                      <a:r>
                        <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３９５単位</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／月</a:t>
                      </a:r>
                      <a:endPar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noFill/>
                  </a:tcPr>
                </a:tc>
                <a:extLst>
                  <a:ext uri="{0D108BD9-81ED-4DB2-BD59-A6C34878D82A}">
                    <a16:rowId xmlns:a16="http://schemas.microsoft.com/office/drawing/2014/main" val="10007"/>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３割未満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1,04</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６単位／月</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8" name="正方形/長方形 37"/>
          <p:cNvSpPr/>
          <p:nvPr/>
        </p:nvSpPr>
        <p:spPr>
          <a:xfrm>
            <a:off x="5675869" y="3785037"/>
            <a:ext cx="5648407" cy="450928"/>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職場適応援助者養成研修修了者配置体制加算　</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120</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単位</a:t>
            </a:r>
            <a:r>
              <a:rPr lang="ja-JP" altLang="en-US" sz="1200" b="1" dirty="0">
                <a:latin typeface="UD デジタル 教科書体 NK-R" panose="02020400000000000000" pitchFamily="18" charset="-128"/>
                <a:ea typeface="UD デジタル 教科書体 NK-R" panose="02020400000000000000" pitchFamily="18" charset="-128"/>
              </a:rPr>
              <a:t>／月</a:t>
            </a:r>
            <a:endParaRPr lang="en-US" altLang="ja-JP" sz="1200" b="1" dirty="0">
              <a:latin typeface="UD デジタル 教科書体 NK-R" panose="02020400000000000000" pitchFamily="18" charset="-128"/>
              <a:ea typeface="UD デジタル 教科書体 NK-R" panose="02020400000000000000" pitchFamily="18" charset="-128"/>
            </a:endParaRPr>
          </a:p>
          <a:p>
            <a:r>
              <a:rPr lang="ja-JP" altLang="en-US" sz="1000" dirty="0">
                <a:latin typeface="UD デジタル 教科書体 NK-R" panose="02020400000000000000" pitchFamily="18" charset="-128"/>
                <a:ea typeface="UD デジタル 教科書体 NK-R" panose="02020400000000000000" pitchFamily="18" charset="-128"/>
              </a:rPr>
              <a:t>　⇒　職場適応援助者（ジョブコーチ）養成研修を修了した者を就労定着支援員として配置している場合</a:t>
            </a: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9" name="正方形/長方形 38"/>
          <p:cNvSpPr/>
          <p:nvPr/>
        </p:nvSpPr>
        <p:spPr>
          <a:xfrm>
            <a:off x="5678297" y="4264954"/>
            <a:ext cx="5655461" cy="425455"/>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特別地域加算　</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240</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単位／月</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　中山間地域等の居住する利用者に支援した場合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40" name="正方形/長方形 39"/>
          <p:cNvSpPr/>
          <p:nvPr/>
        </p:nvSpPr>
        <p:spPr>
          <a:xfrm>
            <a:off x="5675869" y="5193990"/>
            <a:ext cx="5657889" cy="520504"/>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定着支援</a:t>
            </a:r>
            <a:r>
              <a:rPr lang="ja-JP" altLang="en-US" sz="1200" b="1" dirty="0" smtClean="0">
                <a:solidFill>
                  <a:srgbClr val="000000"/>
                </a:solidFill>
                <a:latin typeface="UD デジタル 教科書体 NK-R" panose="02020400000000000000" pitchFamily="18" charset="-128"/>
                <a:ea typeface="UD デジタル 教科書体 NK-R" panose="02020400000000000000" pitchFamily="18" charset="-128"/>
              </a:rPr>
              <a:t>連携促進加算</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　５７９単位／月</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　支援計画に係る関係機関を交えた会議を開催し、関係機関との連絡調整を行った場合に、支援期間（最大３年間）通じ、所定単位数を加算する。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※R</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３～新設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41" name="正方形/長方形 40"/>
          <p:cNvSpPr/>
          <p:nvPr/>
        </p:nvSpPr>
        <p:spPr>
          <a:xfrm>
            <a:off x="5675869" y="4729472"/>
            <a:ext cx="5657889" cy="425455"/>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初期加算　</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900</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単位／月（</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1</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回限り）</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　一体的に運営する移行支援事業所等以外の事業所から利用者を受け入れた場合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p:cNvSpPr txBox="1"/>
          <p:nvPr/>
        </p:nvSpPr>
        <p:spPr>
          <a:xfrm>
            <a:off x="2657289" y="3743312"/>
            <a:ext cx="2214965" cy="276999"/>
          </a:xfrm>
          <a:prstGeom prst="rect">
            <a:avLst/>
          </a:prstGeom>
          <a:noFill/>
        </p:spPr>
        <p:txBody>
          <a:bodyPr wrap="square" rtlCol="0" anchor="ctr">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＜利用者数</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人以下の場合＞</a:t>
            </a:r>
            <a:endParaRPr lang="ja-JP" altLang="en-US" sz="120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27" name="テキスト ボックス 26"/>
          <p:cNvSpPr txBox="1"/>
          <p:nvPr/>
        </p:nvSpPr>
        <p:spPr>
          <a:xfrm>
            <a:off x="792832" y="5683775"/>
            <a:ext cx="4757735" cy="769441"/>
          </a:xfrm>
          <a:prstGeom prst="rect">
            <a:avLst/>
          </a:prstGeom>
          <a:noFill/>
        </p:spPr>
        <p:txBody>
          <a:bodyPr wrap="square" rtlCol="0">
            <a:spAutoFit/>
          </a:bodyPr>
          <a:lstStyle/>
          <a:p>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利用者及び当該利用者が雇用されている事業主等に対し、支援内容を記載　</a:t>
            </a:r>
            <a:endPar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した「支援レポート」を月１回以上提供した場合に、利用者数及び就労定着</a:t>
            </a:r>
            <a:endPar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率に応じ加算。</a:t>
            </a:r>
            <a:endPar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上表以外に、利用者数に応じた設定あり（</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21</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40</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41</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p>
        </p:txBody>
      </p:sp>
      <p:sp>
        <p:nvSpPr>
          <p:cNvPr id="19" name="正方形/長方形 18">
            <a:extLst>
              <a:ext uri="{FF2B5EF4-FFF2-40B4-BE49-F238E27FC236}">
                <a16:creationId xmlns:a16="http://schemas.microsoft.com/office/drawing/2014/main" id="{37D3D6A8-2B2D-432F-8138-95581D1070AB}"/>
              </a:ext>
            </a:extLst>
          </p:cNvPr>
          <p:cNvSpPr/>
          <p:nvPr/>
        </p:nvSpPr>
        <p:spPr>
          <a:xfrm>
            <a:off x="5675869" y="5753557"/>
            <a:ext cx="5657889" cy="594369"/>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就労定着実績体制加算　</a:t>
            </a:r>
            <a:r>
              <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rPr>
              <a:t>300</a:t>
            </a: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単位／月</a:t>
            </a:r>
            <a:endParaRPr lang="en-US" altLang="ja-JP" sz="1200" b="1"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⇒就労定着支援利用終了者のうち、雇用された事業所に</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月以上</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月未満の期間、継続して就</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労している者の割合が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割以上の事業所を評価する</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3" name="加算記号 2">
            <a:extLst>
              <a:ext uri="{FF2B5EF4-FFF2-40B4-BE49-F238E27FC236}">
                <a16:creationId xmlns:a16="http://schemas.microsoft.com/office/drawing/2014/main" id="{53D9F7A5-BA7B-4506-B816-EFD91D8EF9A0}"/>
              </a:ext>
            </a:extLst>
          </p:cNvPr>
          <p:cNvSpPr/>
          <p:nvPr/>
        </p:nvSpPr>
        <p:spPr>
          <a:xfrm>
            <a:off x="5052744" y="4297003"/>
            <a:ext cx="353387" cy="365743"/>
          </a:xfrm>
          <a:prstGeom prst="mathPlus">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3DED5BA-FDA8-626E-2761-BCCCEAF84246}"/>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スライド№２１</a:t>
            </a:r>
          </a:p>
        </p:txBody>
      </p:sp>
    </p:spTree>
    <p:extLst>
      <p:ext uri="{BB962C8B-B14F-4D97-AF65-F5344CB8AC3E}">
        <p14:creationId xmlns:p14="http://schemas.microsoft.com/office/powerpoint/2010/main" val="2246965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27E723BB-AEA9-44F7-85BC-7C4484A28BFF}"/>
              </a:ext>
            </a:extLst>
          </p:cNvPr>
          <p:cNvSpPr/>
          <p:nvPr/>
        </p:nvSpPr>
        <p:spPr>
          <a:xfrm>
            <a:off x="9091826" y="3428999"/>
            <a:ext cx="2453468" cy="306387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kumimoji="1" lang="ja-JP" altLang="en-US" sz="1600" b="1" u="sng" dirty="0">
                <a:latin typeface="UD デジタル 教科書体 NK-R" panose="02020400000000000000" pitchFamily="18" charset="-128"/>
                <a:ea typeface="UD デジタル 教科書体 NK-R" panose="02020400000000000000" pitchFamily="18" charset="-128"/>
              </a:rPr>
              <a:t>企業等</a:t>
            </a:r>
          </a:p>
        </p:txBody>
      </p:sp>
      <p:sp>
        <p:nvSpPr>
          <p:cNvPr id="7" name="正方形/長方形 6">
            <a:extLst>
              <a:ext uri="{FF2B5EF4-FFF2-40B4-BE49-F238E27FC236}">
                <a16:creationId xmlns:a16="http://schemas.microsoft.com/office/drawing/2014/main" id="{6ED6CB26-8359-4F9B-BE21-9C4306B0AB71}"/>
              </a:ext>
            </a:extLst>
          </p:cNvPr>
          <p:cNvSpPr/>
          <p:nvPr/>
        </p:nvSpPr>
        <p:spPr>
          <a:xfrm>
            <a:off x="5203523" y="3675997"/>
            <a:ext cx="1900362" cy="116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１，２８８人／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H15</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２，４６０人／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H18</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１．９倍）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３，２９３人／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H21</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２．６倍）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４，４０３人／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H22</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３．４倍）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５，６７５人／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H23</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４．４倍）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７，７１７人／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H24</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６．０倍）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１０，００１人／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H25</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７．８倍）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タイトル 1">
            <a:extLst>
              <a:ext uri="{FF2B5EF4-FFF2-40B4-BE49-F238E27FC236}">
                <a16:creationId xmlns:a16="http://schemas.microsoft.com/office/drawing/2014/main" id="{49220C4D-63F7-4208-BBEB-3782100D8D43}"/>
              </a:ext>
            </a:extLst>
          </p:cNvPr>
          <p:cNvSpPr>
            <a:spLocks noGrp="1"/>
          </p:cNvSpPr>
          <p:nvPr>
            <p:ph type="title"/>
          </p:nvPr>
        </p:nvSpPr>
        <p:spPr/>
        <p:txBody>
          <a:bodyPr anchor="t">
            <a:normAutofit/>
          </a:bodyPr>
          <a:lstStyle/>
          <a:p>
            <a:r>
              <a:rPr lang="ja-JP" altLang="en-US" b="0" dirty="0"/>
              <a:t>就労系サービスの役割とは</a:t>
            </a:r>
            <a:r>
              <a:rPr kumimoji="1" lang="en-US" altLang="ja-JP" sz="3600" b="0" dirty="0"/>
              <a:t/>
            </a:r>
            <a:br>
              <a:rPr kumimoji="1" lang="en-US" altLang="ja-JP" sz="3600" b="0" dirty="0"/>
            </a:br>
            <a:r>
              <a:rPr kumimoji="1" lang="ja-JP" altLang="en-US" sz="2400" b="0" u="none" dirty="0"/>
              <a:t>就労支援施策の対象となる障害者数</a:t>
            </a:r>
            <a:endParaRPr kumimoji="1" lang="ja-JP" altLang="en-US" sz="3600" b="0" dirty="0"/>
          </a:p>
        </p:txBody>
      </p:sp>
      <p:sp>
        <p:nvSpPr>
          <p:cNvPr id="3" name="四角形: 角を丸くする 2">
            <a:extLst>
              <a:ext uri="{FF2B5EF4-FFF2-40B4-BE49-F238E27FC236}">
                <a16:creationId xmlns:a16="http://schemas.microsoft.com/office/drawing/2014/main" id="{D4B28545-E4A1-4ADD-8A5C-1ECF9676312F}"/>
              </a:ext>
            </a:extLst>
          </p:cNvPr>
          <p:cNvSpPr/>
          <p:nvPr/>
        </p:nvSpPr>
        <p:spPr>
          <a:xfrm>
            <a:off x="838200" y="1351722"/>
            <a:ext cx="10515600" cy="1049571"/>
          </a:xfrm>
          <a:prstGeom prst="roundRect">
            <a:avLst/>
          </a:prstGeom>
          <a:solidFill>
            <a:srgbClr val="FFFFCC"/>
          </a:solid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1600" dirty="0">
                <a:latin typeface="UD デジタル 教科書体 NK-R" panose="02020400000000000000" pitchFamily="18" charset="-128"/>
                <a:ea typeface="UD デジタル 教科書体 NK-R" panose="02020400000000000000" pitchFamily="18" charset="-128"/>
              </a:rPr>
              <a:t>障害者総数</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約９６５万人</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（身体４３６．０万人、知的１０９．４万人、精神４１９．３万人）</a:t>
            </a:r>
            <a:r>
              <a:rPr kumimoji="1" lang="ja-JP" altLang="en-US" sz="1600" dirty="0">
                <a:latin typeface="UD デジタル 教科書体 NK-R" panose="02020400000000000000" pitchFamily="18" charset="-128"/>
                <a:ea typeface="UD デジタル 教科書体 NK-R" panose="02020400000000000000" pitchFamily="18" charset="-128"/>
              </a:rPr>
              <a:t>中</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１８歳～６４歳の在宅者数</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約３７７万人</a:t>
            </a:r>
            <a:r>
              <a:rPr kumimoji="1" lang="ja-JP" altLang="en-US" sz="1600" dirty="0">
                <a:latin typeface="UD デジタル 教科書体 NK-R" panose="02020400000000000000" pitchFamily="18" charset="-128"/>
                <a:ea typeface="UD デジタル 教科書体 NK-R" panose="02020400000000000000" pitchFamily="18" charset="-128"/>
              </a:rPr>
              <a:t>（身体１０１．３万人、知的５８．０万人、精神２１７．２万人）</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身体障害者数及び知的障害者数は、生活のしづらさなどに関する調査及び社会福祉施設等調査等による身体障害者手帳及び療育手帳の所持者数等を元に算　</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出した推計値、精神障害者は、患者調査を元に算出した推計値。このほか、就労支援施策については、難病患者等が対象になる。</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A5534C0F-F2DB-4A64-9240-07D8FE6FB5F5}"/>
              </a:ext>
            </a:extLst>
          </p:cNvPr>
          <p:cNvSpPr/>
          <p:nvPr/>
        </p:nvSpPr>
        <p:spPr>
          <a:xfrm>
            <a:off x="978010" y="2510480"/>
            <a:ext cx="1168842" cy="58108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一般就労への移行の現状</a:t>
            </a:r>
          </a:p>
        </p:txBody>
      </p:sp>
      <p:sp>
        <p:nvSpPr>
          <p:cNvPr id="5" name="四角形: 角を丸くする 4">
            <a:extLst>
              <a:ext uri="{FF2B5EF4-FFF2-40B4-BE49-F238E27FC236}">
                <a16:creationId xmlns:a16="http://schemas.microsoft.com/office/drawing/2014/main" id="{92198C77-2132-4937-94E9-BAEC832ED2FD}"/>
              </a:ext>
            </a:extLst>
          </p:cNvPr>
          <p:cNvSpPr/>
          <p:nvPr/>
        </p:nvSpPr>
        <p:spPr>
          <a:xfrm>
            <a:off x="838200" y="2451998"/>
            <a:ext cx="10515600" cy="69804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　　　　　　　　　　　　　　　①特別支援学校から一般企業への就職が約３０．７％　就労系障害福祉サービスの利用が約３２．１％</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②就労系障害福祉サービスから一般企業への就職は、年々増加し、令和２年は約１．９万人が一般就労への移行を実現</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 name="四角形: 角を丸くする 5">
            <a:extLst>
              <a:ext uri="{FF2B5EF4-FFF2-40B4-BE49-F238E27FC236}">
                <a16:creationId xmlns:a16="http://schemas.microsoft.com/office/drawing/2014/main" id="{F831BD18-5FEF-483D-9E53-418FDE94CCBB}"/>
              </a:ext>
            </a:extLst>
          </p:cNvPr>
          <p:cNvSpPr/>
          <p:nvPr/>
        </p:nvSpPr>
        <p:spPr>
          <a:xfrm>
            <a:off x="1921450" y="3428999"/>
            <a:ext cx="3366168" cy="17630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b="1" u="sng" dirty="0">
                <a:latin typeface="UD デジタル 教科書体 NK-R" panose="02020400000000000000" pitchFamily="18" charset="-128"/>
                <a:ea typeface="UD デジタル 教科書体 NK-R" panose="02020400000000000000" pitchFamily="18" charset="-128"/>
              </a:rPr>
              <a:t>障害福祉サービス</a:t>
            </a:r>
            <a:endParaRPr kumimoji="1" lang="en-US" altLang="ja-JP" sz="1600" b="1" u="sng" dirty="0">
              <a:latin typeface="UD デジタル 教科書体 NK-R" panose="02020400000000000000" pitchFamily="18" charset="-128"/>
              <a:ea typeface="UD デジタル 教科書体 NK-R" panose="02020400000000000000" pitchFamily="18" charset="-128"/>
            </a:endParaRPr>
          </a:p>
          <a:p>
            <a:pPr algn="ct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・就労移行支援事業　　約３．５万人</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・就労継続支援</a:t>
            </a:r>
            <a:r>
              <a:rPr lang="en-US" altLang="ja-JP" sz="1400" dirty="0">
                <a:latin typeface="UD デジタル 教科書体 NK-R" panose="02020400000000000000" pitchFamily="18" charset="-128"/>
                <a:ea typeface="UD デジタル 教科書体 NK-R" panose="02020400000000000000" pitchFamily="18" charset="-128"/>
              </a:rPr>
              <a:t>A</a:t>
            </a:r>
            <a:r>
              <a:rPr lang="ja-JP" altLang="en-US" sz="1400" dirty="0">
                <a:latin typeface="UD デジタル 教科書体 NK-R" panose="02020400000000000000" pitchFamily="18" charset="-128"/>
                <a:ea typeface="UD デジタル 教科書体 NK-R" panose="02020400000000000000" pitchFamily="18" charset="-128"/>
              </a:rPr>
              <a:t>型事業　　約７．７万人</a:t>
            </a: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・就労継続支援</a:t>
            </a:r>
            <a:r>
              <a:rPr kumimoji="1" lang="en-US" altLang="ja-JP" sz="1400" dirty="0">
                <a:latin typeface="UD デジタル 教科書体 NK-R" panose="02020400000000000000" pitchFamily="18" charset="-128"/>
                <a:ea typeface="UD デジタル 教科書体 NK-R" panose="02020400000000000000" pitchFamily="18" charset="-128"/>
              </a:rPr>
              <a:t>B</a:t>
            </a:r>
            <a:r>
              <a:rPr kumimoji="1" lang="ja-JP" altLang="en-US" sz="1400" dirty="0">
                <a:latin typeface="UD デジタル 教科書体 NK-R" panose="02020400000000000000" pitchFamily="18" charset="-128"/>
                <a:ea typeface="UD デジタル 教科書体 NK-R" panose="02020400000000000000" pitchFamily="18" charset="-128"/>
              </a:rPr>
              <a:t>型事業　　約２８．７万人</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pPr algn="r"/>
            <a:r>
              <a:rPr kumimoji="1" lang="ja-JP" altLang="en-US" sz="1200" dirty="0">
                <a:latin typeface="UD デジタル 教科書体 NK-R" panose="02020400000000000000" pitchFamily="18" charset="-128"/>
                <a:ea typeface="UD デジタル 教科書体 NK-R" panose="02020400000000000000" pitchFamily="18" charset="-128"/>
              </a:rPr>
              <a:t>（令和３年３月時点）</a:t>
            </a:r>
          </a:p>
        </p:txBody>
      </p:sp>
      <p:sp>
        <p:nvSpPr>
          <p:cNvPr id="8" name="正方形/長方形 7">
            <a:extLst>
              <a:ext uri="{FF2B5EF4-FFF2-40B4-BE49-F238E27FC236}">
                <a16:creationId xmlns:a16="http://schemas.microsoft.com/office/drawing/2014/main" id="{6007C5FD-C2AD-40DB-8C40-20879D889BFA}"/>
              </a:ext>
            </a:extLst>
          </p:cNvPr>
          <p:cNvSpPr/>
          <p:nvPr/>
        </p:nvSpPr>
        <p:spPr>
          <a:xfrm>
            <a:off x="6262949" y="3255556"/>
            <a:ext cx="1681871" cy="430887"/>
          </a:xfrm>
          <a:prstGeom prst="rect">
            <a:avLst/>
          </a:prstGeom>
          <a:noFill/>
        </p:spPr>
        <p:txBody>
          <a:bodyPr wrap="none" lIns="91440" tIns="45720" rIns="91440" bIns="45720">
            <a:spAutoFit/>
          </a:bodyPr>
          <a:lstStyle/>
          <a:p>
            <a:r>
              <a:rPr lang="ja-JP" altLang="en-US" sz="1100" b="1" dirty="0">
                <a:ln w="0"/>
                <a:solidFill>
                  <a:srgbClr val="FF0000"/>
                </a:solidFill>
                <a:latin typeface="UD デジタル 教科書体 NK-R" panose="02020400000000000000" pitchFamily="18" charset="-128"/>
                <a:ea typeface="UD デジタル 教科書体 NK-R" panose="02020400000000000000" pitchFamily="18" charset="-128"/>
              </a:rPr>
              <a:t>就労系障害福祉サービス</a:t>
            </a:r>
            <a:endParaRPr lang="en-US" altLang="ja-JP" sz="1100" b="1" dirty="0">
              <a:ln w="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100" b="1" dirty="0">
                <a:ln w="0"/>
                <a:solidFill>
                  <a:srgbClr val="FF0000"/>
                </a:solidFill>
                <a:latin typeface="UD デジタル 教科書体 NK-R" panose="02020400000000000000" pitchFamily="18" charset="-128"/>
                <a:ea typeface="UD デジタル 教科書体 NK-R" panose="02020400000000000000" pitchFamily="18" charset="-128"/>
              </a:rPr>
              <a:t>から一般就労への移行</a:t>
            </a:r>
            <a:endParaRPr lang="ja-JP" altLang="en-US" sz="1100" b="1" cap="none" spc="0" dirty="0">
              <a:ln w="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C4EEC0CD-391A-4B79-B519-0FEBB329B2E4}"/>
              </a:ext>
            </a:extLst>
          </p:cNvPr>
          <p:cNvSpPr/>
          <p:nvPr/>
        </p:nvSpPr>
        <p:spPr>
          <a:xfrm>
            <a:off x="7011896" y="3675997"/>
            <a:ext cx="1987941" cy="1347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１０，９２０人／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H26</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８．５倍）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１１，９２８人／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H27</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９．３倍）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１３，５１７人／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２８（１０．５倍）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１４，８４５人／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H29</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（１１．５倍）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１９，９６３人／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（１５．５倍）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２１，９１９人／　</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１（１７．０倍）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rgbClr val="FF0000"/>
                </a:solidFill>
                <a:latin typeface="UD デジタル 教科書体 NK-R" panose="02020400000000000000" pitchFamily="18" charset="-128"/>
                <a:ea typeface="UD デジタル 教科書体 NK-R" panose="02020400000000000000" pitchFamily="18" charset="-128"/>
              </a:rPr>
              <a:t>１８，５９９人／　</a:t>
            </a:r>
            <a:r>
              <a:rPr kumimoji="1" lang="en-US" altLang="ja-JP" sz="1050" dirty="0">
                <a:solidFill>
                  <a:srgbClr val="FF0000"/>
                </a:solidFill>
                <a:latin typeface="UD デジタル 教科書体 NK-R" panose="02020400000000000000" pitchFamily="18" charset="-128"/>
                <a:ea typeface="UD デジタル 教科書体 NK-R" panose="02020400000000000000" pitchFamily="18" charset="-128"/>
              </a:rPr>
              <a:t>R</a:t>
            </a:r>
            <a:r>
              <a:rPr kumimoji="1" lang="ja-JP" altLang="en-US" sz="1050" dirty="0">
                <a:solidFill>
                  <a:srgbClr val="FF0000"/>
                </a:solidFill>
                <a:latin typeface="UD デジタル 教科書体 NK-R" panose="02020400000000000000" pitchFamily="18" charset="-128"/>
                <a:ea typeface="UD デジタル 教科書体 NK-R" panose="02020400000000000000" pitchFamily="18" charset="-128"/>
              </a:rPr>
              <a:t>２（１４．４倍）</a:t>
            </a:r>
          </a:p>
        </p:txBody>
      </p:sp>
      <p:sp>
        <p:nvSpPr>
          <p:cNvPr id="9" name="矢印: 右 8">
            <a:extLst>
              <a:ext uri="{FF2B5EF4-FFF2-40B4-BE49-F238E27FC236}">
                <a16:creationId xmlns:a16="http://schemas.microsoft.com/office/drawing/2014/main" id="{7E992B34-F8DE-4E69-9094-24354394ECCB}"/>
              </a:ext>
            </a:extLst>
          </p:cNvPr>
          <p:cNvSpPr/>
          <p:nvPr/>
        </p:nvSpPr>
        <p:spPr>
          <a:xfrm>
            <a:off x="5379607" y="4839242"/>
            <a:ext cx="3599606" cy="286497"/>
          </a:xfrm>
          <a:prstGeom prst="rightArrow">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就職</a:t>
            </a:r>
          </a:p>
        </p:txBody>
      </p:sp>
      <p:sp>
        <p:nvSpPr>
          <p:cNvPr id="11" name="正方形/長方形 10">
            <a:extLst>
              <a:ext uri="{FF2B5EF4-FFF2-40B4-BE49-F238E27FC236}">
                <a16:creationId xmlns:a16="http://schemas.microsoft.com/office/drawing/2014/main" id="{0F0C0CF9-9362-48DE-A326-17E357BACFEB}"/>
              </a:ext>
            </a:extLst>
          </p:cNvPr>
          <p:cNvSpPr/>
          <p:nvPr/>
        </p:nvSpPr>
        <p:spPr>
          <a:xfrm>
            <a:off x="9241432" y="4045847"/>
            <a:ext cx="2154256" cy="906449"/>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100" b="1" dirty="0">
                <a:latin typeface="UD デジタル 教科書体 NK-R" panose="02020400000000000000" pitchFamily="18" charset="-128"/>
                <a:ea typeface="UD デジタル 教科書体 NK-R" panose="02020400000000000000" pitchFamily="18" charset="-128"/>
              </a:rPr>
              <a:t>雇用者数</a:t>
            </a:r>
            <a:r>
              <a:rPr lang="ja-JP" altLang="en-US" sz="1100" dirty="0">
                <a:latin typeface="UD デジタル 教科書体 NK-R" panose="02020400000000000000" pitchFamily="18" charset="-128"/>
                <a:ea typeface="UD デジタル 教科書体 NK-R" panose="02020400000000000000" pitchFamily="18" charset="-128"/>
              </a:rPr>
              <a:t>　</a:t>
            </a:r>
            <a:r>
              <a:rPr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約５９．８万人</a:t>
            </a:r>
            <a:endParaRPr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R</a:t>
            </a:r>
            <a:r>
              <a:rPr kumimoji="1" lang="ja-JP" altLang="en-US" sz="1100" dirty="0">
                <a:latin typeface="UD デジタル 教科書体 NK-R" panose="02020400000000000000" pitchFamily="18" charset="-128"/>
                <a:ea typeface="UD デジタル 教科書体 NK-R" panose="02020400000000000000" pitchFamily="18" charset="-128"/>
              </a:rPr>
              <a:t>３年</a:t>
            </a:r>
            <a:r>
              <a:rPr lang="ja-JP" altLang="en-US" sz="1100" dirty="0">
                <a:latin typeface="UD デジタル 教科書体 NK-R" panose="02020400000000000000" pitchFamily="18" charset="-128"/>
                <a:ea typeface="UD デジタル 教科書体 NK-R" panose="02020400000000000000" pitchFamily="18" charset="-128"/>
              </a:rPr>
              <a:t>６</a:t>
            </a:r>
            <a:r>
              <a:rPr kumimoji="1" lang="ja-JP" altLang="en-US" sz="1100" dirty="0">
                <a:latin typeface="UD デジタル 教科書体 NK-R" panose="02020400000000000000" pitchFamily="18" charset="-128"/>
                <a:ea typeface="UD デジタル 教科書体 NK-R" panose="02020400000000000000" pitchFamily="18" charset="-128"/>
              </a:rPr>
              <a:t>月</a:t>
            </a:r>
            <a:r>
              <a:rPr lang="ja-JP" altLang="en-US" sz="1100" dirty="0">
                <a:latin typeface="UD デジタル 教科書体 NK-R" panose="02020400000000000000" pitchFamily="18" charset="-128"/>
                <a:ea typeface="UD デジタル 教科書体 NK-R" panose="02020400000000000000" pitchFamily="18" charset="-128"/>
              </a:rPr>
              <a:t>１</a:t>
            </a:r>
            <a:r>
              <a:rPr kumimoji="1" lang="ja-JP" altLang="en-US" sz="1100" dirty="0">
                <a:latin typeface="UD デジタル 教科書体 NK-R" panose="02020400000000000000" pitchFamily="18" charset="-128"/>
                <a:ea typeface="UD デジタル 教科書体 NK-R" panose="02020400000000000000" pitchFamily="18" charset="-128"/>
              </a:rPr>
              <a:t>日）</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４３．５人以上企業</a:t>
            </a:r>
            <a:endParaRPr lang="en-US" altLang="ja-JP" sz="1000" dirty="0">
              <a:latin typeface="UD デジタル 教科書体 NK-R" panose="02020400000000000000" pitchFamily="18" charset="-128"/>
              <a:ea typeface="UD デジタル 教科書体 NK-R" panose="02020400000000000000" pitchFamily="18" charset="-128"/>
            </a:endParaRPr>
          </a:p>
          <a:p>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身体・知的・精神の手帳所持者</a:t>
            </a:r>
          </a:p>
        </p:txBody>
      </p:sp>
      <p:sp>
        <p:nvSpPr>
          <p:cNvPr id="12" name="正方形/長方形 11">
            <a:extLst>
              <a:ext uri="{FF2B5EF4-FFF2-40B4-BE49-F238E27FC236}">
                <a16:creationId xmlns:a16="http://schemas.microsoft.com/office/drawing/2014/main" id="{F499B11E-DFA6-461D-9E61-D8FF17D147FA}"/>
              </a:ext>
            </a:extLst>
          </p:cNvPr>
          <p:cNvSpPr/>
          <p:nvPr/>
        </p:nvSpPr>
        <p:spPr>
          <a:xfrm>
            <a:off x="9241432" y="5175084"/>
            <a:ext cx="2154256" cy="906449"/>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b="1" dirty="0">
                <a:latin typeface="UD デジタル 教科書体 NK-R" panose="02020400000000000000" pitchFamily="18" charset="-128"/>
                <a:ea typeface="UD デジタル 教科書体 NK-R" panose="02020400000000000000" pitchFamily="18" charset="-128"/>
              </a:rPr>
              <a:t>ハローワークからの紹介就職件数</a:t>
            </a:r>
            <a:endParaRPr kumimoji="1" lang="en-US" altLang="ja-JP" sz="1100" b="1" dirty="0">
              <a:latin typeface="UD デジタル 教科書体 NK-R" panose="02020400000000000000" pitchFamily="18" charset="-128"/>
              <a:ea typeface="UD デジタル 教科書体 NK-R" panose="02020400000000000000" pitchFamily="18" charset="-128"/>
            </a:endParaRPr>
          </a:p>
          <a:p>
            <a:r>
              <a:rPr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８９，８４０件（</a:t>
            </a:r>
            <a:r>
              <a:rPr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A</a:t>
            </a:r>
            <a:r>
              <a:rPr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型１８，５６９件）</a:t>
            </a:r>
            <a:endParaRPr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R</a:t>
            </a:r>
            <a:r>
              <a:rPr lang="ja-JP" altLang="en-US" sz="1100" dirty="0">
                <a:latin typeface="UD デジタル 教科書体 NK-R" panose="02020400000000000000" pitchFamily="18" charset="-128"/>
                <a:ea typeface="UD デジタル 教科書体 NK-R" panose="02020400000000000000" pitchFamily="18" charset="-128"/>
              </a:rPr>
              <a:t>２年度）</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14" name="四角形: 角を丸くする 13">
            <a:extLst>
              <a:ext uri="{FF2B5EF4-FFF2-40B4-BE49-F238E27FC236}">
                <a16:creationId xmlns:a16="http://schemas.microsoft.com/office/drawing/2014/main" id="{2927CACA-8C29-4F53-B9E4-FB9AD81BDACB}"/>
              </a:ext>
            </a:extLst>
          </p:cNvPr>
          <p:cNvSpPr/>
          <p:nvPr/>
        </p:nvSpPr>
        <p:spPr>
          <a:xfrm>
            <a:off x="4508390" y="5295569"/>
            <a:ext cx="3216062" cy="1197306"/>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特別支援学校</a:t>
            </a:r>
            <a:endParaRPr kumimoji="1" lang="en-US" altLang="ja-JP" sz="16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卒業生２１，８４６人（</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R</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３年３月卒）</a:t>
            </a: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5" name="吹き出し: 上矢印 14">
            <a:extLst>
              <a:ext uri="{FF2B5EF4-FFF2-40B4-BE49-F238E27FC236}">
                <a16:creationId xmlns:a16="http://schemas.microsoft.com/office/drawing/2014/main" id="{C7FE0DE4-699A-442F-8724-7BA34B027AC5}"/>
              </a:ext>
            </a:extLst>
          </p:cNvPr>
          <p:cNvSpPr/>
          <p:nvPr/>
        </p:nvSpPr>
        <p:spPr>
          <a:xfrm>
            <a:off x="2049526" y="5025061"/>
            <a:ext cx="3012897" cy="763326"/>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１３，１３９人／年</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lang="ja-JP" altLang="en-US" sz="1200" dirty="0">
                <a:latin typeface="UD デジタル 教科書体 NK-R" panose="02020400000000000000" pitchFamily="18" charset="-128"/>
                <a:ea typeface="UD デジタル 教科書体 NK-R" panose="02020400000000000000" pitchFamily="18" charset="-128"/>
              </a:rPr>
              <a:t>（うち就労系障害福祉サービス　</a:t>
            </a: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７，０１６人</a:t>
            </a:r>
            <a:r>
              <a:rPr lang="ja-JP" altLang="en-US" sz="1200" dirty="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6" name="矢印: 右 15">
            <a:extLst>
              <a:ext uri="{FF2B5EF4-FFF2-40B4-BE49-F238E27FC236}">
                <a16:creationId xmlns:a16="http://schemas.microsoft.com/office/drawing/2014/main" id="{6232709B-652D-48A2-A8FE-D648E4FF6A1E}"/>
              </a:ext>
            </a:extLst>
          </p:cNvPr>
          <p:cNvSpPr/>
          <p:nvPr/>
        </p:nvSpPr>
        <p:spPr>
          <a:xfrm>
            <a:off x="7816441" y="5359179"/>
            <a:ext cx="1183396" cy="929805"/>
          </a:xfrm>
          <a:prstGeom prst="rightArrow">
            <a:avLst>
              <a:gd name="adj1" fmla="val 50000"/>
              <a:gd name="adj2" fmla="val 299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就職</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６，７０５人／年</a:t>
            </a:r>
          </a:p>
        </p:txBody>
      </p:sp>
      <p:sp>
        <p:nvSpPr>
          <p:cNvPr id="17" name="正方形/長方形 16">
            <a:extLst>
              <a:ext uri="{FF2B5EF4-FFF2-40B4-BE49-F238E27FC236}">
                <a16:creationId xmlns:a16="http://schemas.microsoft.com/office/drawing/2014/main" id="{8E88699B-26F1-49F1-AF01-60C576EBC439}"/>
              </a:ext>
            </a:extLst>
          </p:cNvPr>
          <p:cNvSpPr/>
          <p:nvPr/>
        </p:nvSpPr>
        <p:spPr>
          <a:xfrm>
            <a:off x="1048703" y="3425598"/>
            <a:ext cx="755374" cy="306727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kumimoji="1"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大学・専修学校への進学等</a:t>
            </a:r>
          </a:p>
        </p:txBody>
      </p:sp>
      <p:sp>
        <p:nvSpPr>
          <p:cNvPr id="18" name="矢印: 左 17">
            <a:extLst>
              <a:ext uri="{FF2B5EF4-FFF2-40B4-BE49-F238E27FC236}">
                <a16:creationId xmlns:a16="http://schemas.microsoft.com/office/drawing/2014/main" id="{CAEAB504-7824-4857-BC35-35CF60C074EE}"/>
              </a:ext>
            </a:extLst>
          </p:cNvPr>
          <p:cNvSpPr/>
          <p:nvPr/>
        </p:nvSpPr>
        <p:spPr>
          <a:xfrm>
            <a:off x="1953683" y="5872723"/>
            <a:ext cx="2462718" cy="62015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７４９人／年</a:t>
            </a:r>
          </a:p>
        </p:txBody>
      </p:sp>
      <p:sp>
        <p:nvSpPr>
          <p:cNvPr id="19" name="正方形/長方形 18">
            <a:extLst>
              <a:ext uri="{FF2B5EF4-FFF2-40B4-BE49-F238E27FC236}">
                <a16:creationId xmlns:a16="http://schemas.microsoft.com/office/drawing/2014/main" id="{7A277351-5F1D-130B-1CA4-7B35FC499457}"/>
              </a:ext>
            </a:extLst>
          </p:cNvPr>
          <p:cNvSpPr/>
          <p:nvPr/>
        </p:nvSpPr>
        <p:spPr>
          <a:xfrm>
            <a:off x="3743234" y="6500608"/>
            <a:ext cx="7962436" cy="261610"/>
          </a:xfrm>
          <a:prstGeom prst="rect">
            <a:avLst/>
          </a:prstGeom>
          <a:noFill/>
        </p:spPr>
        <p:txBody>
          <a:bodyPr wrap="none" lIns="91440" tIns="45720" rIns="91440" bIns="45720" anchor="ctr">
            <a:spAutoFit/>
          </a:bodyPr>
          <a:lstStyle/>
          <a:p>
            <a:pPr algn="ctr"/>
            <a:r>
              <a:rPr lang="en-US" altLang="ja-JP" sz="1100" dirty="0">
                <a:ln w="0"/>
                <a:latin typeface="UD デジタル 教科書体 NK-R" panose="02020400000000000000" pitchFamily="18" charset="-128"/>
                <a:ea typeface="UD デジタル 教科書体 NK-R" panose="02020400000000000000" pitchFamily="18" charset="-128"/>
              </a:rPr>
              <a:t>【</a:t>
            </a:r>
            <a:r>
              <a:rPr lang="ja-JP" altLang="en-US" sz="1100" dirty="0">
                <a:ln w="0"/>
                <a:latin typeface="UD デジタル 教科書体 NK-R" panose="02020400000000000000" pitchFamily="18" charset="-128"/>
                <a:ea typeface="UD デジタル 教科書体 NK-R" panose="02020400000000000000" pitchFamily="18" charset="-128"/>
              </a:rPr>
              <a:t>出典</a:t>
            </a:r>
            <a:r>
              <a:rPr lang="en-US" altLang="ja-JP" sz="1100" dirty="0">
                <a:ln w="0"/>
                <a:latin typeface="UD デジタル 教科書体 NK-R" panose="02020400000000000000" pitchFamily="18" charset="-128"/>
                <a:ea typeface="UD デジタル 教科書体 NK-R" panose="02020400000000000000" pitchFamily="18" charset="-128"/>
              </a:rPr>
              <a:t>】</a:t>
            </a:r>
            <a:r>
              <a:rPr lang="ja-JP" altLang="en-US" sz="1100" dirty="0">
                <a:ln w="0"/>
                <a:latin typeface="UD デジタル 教科書体 NK-R" panose="02020400000000000000" pitchFamily="18" charset="-128"/>
                <a:ea typeface="UD デジタル 教科書体 NK-R" panose="02020400000000000000" pitchFamily="18" charset="-128"/>
              </a:rPr>
              <a:t>社会福祉施設等調査、国保連データ、学校基本調査、障害者雇用状況調査、患者調査、生活のしづらさなどに関する調査　等</a:t>
            </a:r>
            <a:endParaRPr lang="ja-JP" altLang="en-US" sz="1100" b="0" cap="none" spc="0" dirty="0">
              <a:ln w="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CF36A24A-B710-5297-6CFF-3C6798E7827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スライド№２２</a:t>
            </a:r>
          </a:p>
        </p:txBody>
      </p:sp>
    </p:spTree>
    <p:extLst>
      <p:ext uri="{BB962C8B-B14F-4D97-AF65-F5344CB8AC3E}">
        <p14:creationId xmlns:p14="http://schemas.microsoft.com/office/powerpoint/2010/main" val="2980377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A97BBB8-2097-41DB-9385-9C4845AE3D31}"/>
              </a:ext>
            </a:extLst>
          </p:cNvPr>
          <p:cNvSpPr>
            <a:spLocks noGrp="1"/>
          </p:cNvSpPr>
          <p:nvPr>
            <p:ph type="title"/>
          </p:nvPr>
        </p:nvSpPr>
        <p:spPr>
          <a:xfrm>
            <a:off x="831850" y="365124"/>
            <a:ext cx="10515600" cy="1052514"/>
          </a:xfrm>
        </p:spPr>
        <p:txBody>
          <a:bodyPr anchor="t">
            <a:normAutofit fontScale="90000"/>
          </a:bodyPr>
          <a:lstStyle/>
          <a:p>
            <a:r>
              <a:rPr kumimoji="1" lang="ja-JP" altLang="en-US" sz="4000" b="0" u="sng" dirty="0"/>
              <a:t>就労系サービスの役割</a:t>
            </a:r>
            <a:r>
              <a:rPr kumimoji="1" lang="en-US" altLang="ja-JP" sz="3600" b="0" u="sng" dirty="0"/>
              <a:t/>
            </a:r>
            <a:br>
              <a:rPr kumimoji="1" lang="en-US" altLang="ja-JP" sz="3600" b="0" u="sng" dirty="0"/>
            </a:br>
            <a:r>
              <a:rPr kumimoji="1" lang="ja-JP" altLang="en-US" sz="2600" b="0" u="none" dirty="0"/>
              <a:t>一般就労への移行者数・移行率の推移（事業種別）</a:t>
            </a:r>
            <a:r>
              <a:rPr kumimoji="1" lang="en-US" altLang="ja-JP" sz="2600" b="0" u="none" dirty="0"/>
              <a:t/>
            </a:r>
            <a:br>
              <a:rPr kumimoji="1" lang="en-US" altLang="ja-JP" sz="2600" b="0" u="none" dirty="0"/>
            </a:br>
            <a:endParaRPr kumimoji="1" lang="ja-JP" altLang="en-US" sz="2600" b="0" u="none" dirty="0"/>
          </a:p>
        </p:txBody>
      </p:sp>
      <p:graphicFrame>
        <p:nvGraphicFramePr>
          <p:cNvPr id="14" name="コンテンツ プレースホルダー 13">
            <a:extLst>
              <a:ext uri="{FF2B5EF4-FFF2-40B4-BE49-F238E27FC236}">
                <a16:creationId xmlns:a16="http://schemas.microsoft.com/office/drawing/2014/main" id="{3DE8CA32-1F7F-4039-8E1D-B050D1BE302E}"/>
              </a:ext>
            </a:extLst>
          </p:cNvPr>
          <p:cNvGraphicFramePr>
            <a:graphicFrameLocks noGrp="1"/>
          </p:cNvGraphicFramePr>
          <p:nvPr>
            <p:ph sz="half" idx="2"/>
            <p:extLst>
              <p:ext uri="{D42A27DB-BD31-4B8C-83A1-F6EECF244321}">
                <p14:modId xmlns:p14="http://schemas.microsoft.com/office/powerpoint/2010/main" val="1159207131"/>
              </p:ext>
            </p:extLst>
          </p:nvPr>
        </p:nvGraphicFramePr>
        <p:xfrm>
          <a:off x="839788" y="2230336"/>
          <a:ext cx="5157787" cy="4262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コンテンツ プレースホルダー 17">
            <a:extLst>
              <a:ext uri="{FF2B5EF4-FFF2-40B4-BE49-F238E27FC236}">
                <a16:creationId xmlns:a16="http://schemas.microsoft.com/office/drawing/2014/main" id="{09E6EE9C-6201-498C-8233-0C8A52A6F43D}"/>
              </a:ext>
            </a:extLst>
          </p:cNvPr>
          <p:cNvGraphicFramePr>
            <a:graphicFrameLocks noGrp="1"/>
          </p:cNvGraphicFramePr>
          <p:nvPr>
            <p:ph sz="quarter" idx="4"/>
            <p:extLst>
              <p:ext uri="{D42A27DB-BD31-4B8C-83A1-F6EECF244321}">
                <p14:modId xmlns:p14="http://schemas.microsoft.com/office/powerpoint/2010/main" val="2698997982"/>
              </p:ext>
            </p:extLst>
          </p:nvPr>
        </p:nvGraphicFramePr>
        <p:xfrm>
          <a:off x="6172200" y="2230338"/>
          <a:ext cx="5183188" cy="4262538"/>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a:extLst>
              <a:ext uri="{FF2B5EF4-FFF2-40B4-BE49-F238E27FC236}">
                <a16:creationId xmlns:a16="http://schemas.microsoft.com/office/drawing/2014/main" id="{2CA30360-4200-4976-A970-3C532E6E2DFF}"/>
              </a:ext>
            </a:extLst>
          </p:cNvPr>
          <p:cNvSpPr/>
          <p:nvPr/>
        </p:nvSpPr>
        <p:spPr>
          <a:xfrm>
            <a:off x="1253626" y="2654030"/>
            <a:ext cx="1996121" cy="261978"/>
          </a:xfrm>
          <a:prstGeom prst="rect">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dirty="0">
                <a:latin typeface="UD デジタル 教科書体 NK-R" panose="02020400000000000000" pitchFamily="18" charset="-128"/>
                <a:ea typeface="UD デジタル 教科書体 NK-R" panose="02020400000000000000" pitchFamily="18" charset="-128"/>
              </a:rPr>
              <a:t>出典：社会福祉施設等調査</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19" name="正方形/長方形 18">
            <a:extLst>
              <a:ext uri="{FF2B5EF4-FFF2-40B4-BE49-F238E27FC236}">
                <a16:creationId xmlns:a16="http://schemas.microsoft.com/office/drawing/2014/main" id="{CACFD22F-9F70-4B80-963A-37F5494B1BE0}"/>
              </a:ext>
            </a:extLst>
          </p:cNvPr>
          <p:cNvSpPr/>
          <p:nvPr/>
        </p:nvSpPr>
        <p:spPr>
          <a:xfrm>
            <a:off x="6557147" y="5663508"/>
            <a:ext cx="2711990" cy="28050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dirty="0">
                <a:latin typeface="UD デジタル 教科書体 NK-R" panose="02020400000000000000" pitchFamily="18" charset="-128"/>
                <a:ea typeface="UD デジタル 教科書体 NK-R" panose="02020400000000000000" pitchFamily="18" charset="-128"/>
              </a:rPr>
              <a:t>出典：社会福祉施設等調査・国保連データ</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20" name="正方形/長方形 19">
            <a:extLst>
              <a:ext uri="{FF2B5EF4-FFF2-40B4-BE49-F238E27FC236}">
                <a16:creationId xmlns:a16="http://schemas.microsoft.com/office/drawing/2014/main" id="{0DC6D7FC-3A3B-47D3-A358-9093963B5BCB}"/>
              </a:ext>
            </a:extLst>
          </p:cNvPr>
          <p:cNvSpPr/>
          <p:nvPr/>
        </p:nvSpPr>
        <p:spPr>
          <a:xfrm>
            <a:off x="5135615" y="2471056"/>
            <a:ext cx="744830" cy="289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UD デジタル 教科書体 NK-R" panose="02020400000000000000" pitchFamily="18" charset="-128"/>
                <a:ea typeface="UD デジタル 教科書体 NK-R" panose="02020400000000000000" pitchFamily="18" charset="-128"/>
              </a:rPr>
              <a:t>２１，９１９</a:t>
            </a:r>
            <a:r>
              <a:rPr kumimoji="1" lang="ja-JP" altLang="en-US" sz="900" dirty="0">
                <a:solidFill>
                  <a:srgbClr val="FF0000"/>
                </a:solidFill>
                <a:latin typeface="UD デジタル 教科書体 NK-R" panose="02020400000000000000" pitchFamily="18" charset="-128"/>
                <a:ea typeface="UD デジタル 教科書体 NK-R" panose="02020400000000000000" pitchFamily="18" charset="-128"/>
              </a:rPr>
              <a:t>人</a:t>
            </a:r>
          </a:p>
        </p:txBody>
      </p:sp>
      <p:sp>
        <p:nvSpPr>
          <p:cNvPr id="2" name="四角形: 角を丸くする 1">
            <a:extLst>
              <a:ext uri="{FF2B5EF4-FFF2-40B4-BE49-F238E27FC236}">
                <a16:creationId xmlns:a16="http://schemas.microsoft.com/office/drawing/2014/main" id="{BE72357A-749C-42E3-AF6B-672EE5264491}"/>
              </a:ext>
            </a:extLst>
          </p:cNvPr>
          <p:cNvSpPr/>
          <p:nvPr/>
        </p:nvSpPr>
        <p:spPr>
          <a:xfrm>
            <a:off x="839789" y="1298121"/>
            <a:ext cx="10515599" cy="878028"/>
          </a:xfrm>
          <a:prstGeom prst="roundRect">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u="none" dirty="0">
                <a:latin typeface="UD デジタル 教科書体 NK-R" panose="02020400000000000000" pitchFamily="18" charset="-128"/>
                <a:ea typeface="UD デジタル 教科書体 NK-R" panose="02020400000000000000" pitchFamily="18" charset="-128"/>
              </a:rPr>
              <a:t>〇就労系障害福祉サービスから一般就労への移行者数は、毎年増加しており、令和元年度では初めて２万人を超える数の障害者が一般企業へ就職を実現した。</a:t>
            </a:r>
            <a:r>
              <a:rPr kumimoji="1" lang="en-US" altLang="ja-JP" sz="1400" u="none" dirty="0">
                <a:latin typeface="UD デジタル 教科書体 NK-R" panose="02020400000000000000" pitchFamily="18" charset="-128"/>
                <a:ea typeface="UD デジタル 教科書体 NK-R" panose="02020400000000000000" pitchFamily="18" charset="-128"/>
              </a:rPr>
              <a:t/>
            </a:r>
            <a:br>
              <a:rPr kumimoji="1" lang="en-US" altLang="ja-JP" sz="1400" u="none" dirty="0">
                <a:latin typeface="UD デジタル 教科書体 NK-R" panose="02020400000000000000" pitchFamily="18" charset="-128"/>
                <a:ea typeface="UD デジタル 教科書体 NK-R" panose="02020400000000000000" pitchFamily="18" charset="-128"/>
              </a:rPr>
            </a:br>
            <a:r>
              <a:rPr kumimoji="1" lang="ja-JP" altLang="en-US" sz="1400" u="none" dirty="0">
                <a:latin typeface="UD デジタル 教科書体 NK-R" panose="02020400000000000000" pitchFamily="18" charset="-128"/>
                <a:ea typeface="UD デジタル 教科書体 NK-R" panose="02020400000000000000" pitchFamily="18" charset="-128"/>
              </a:rPr>
              <a:t>〇また、サービス利用終了者に占める一般就労への移行者の割合（移行率）を見ると、</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就労移行支援の移行率は５割を超え</a:t>
            </a:r>
            <a:r>
              <a:rPr kumimoji="1" lang="ja-JP" altLang="en-US" sz="1400" u="none" dirty="0">
                <a:latin typeface="UD デジタル 教科書体 NK-R" panose="02020400000000000000" pitchFamily="18" charset="-128"/>
                <a:ea typeface="UD デジタル 教科書体 NK-R" panose="02020400000000000000" pitchFamily="18" charset="-128"/>
              </a:rPr>
              <a:t>、徐々に上昇しているものの、</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就労継続</a:t>
            </a:r>
            <a:r>
              <a:rPr kumimoji="1" lang="en-US" altLang="ja-JP" sz="1400" u="none" dirty="0">
                <a:solidFill>
                  <a:srgbClr val="FF0000"/>
                </a:solidFill>
                <a:latin typeface="UD デジタル 教科書体 NK-R" panose="02020400000000000000" pitchFamily="18" charset="-128"/>
                <a:ea typeface="UD デジタル 教科書体 NK-R" panose="02020400000000000000" pitchFamily="18" charset="-128"/>
              </a:rPr>
              <a:t>A</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型や</a:t>
            </a:r>
            <a:r>
              <a:rPr kumimoji="1" lang="en-US" altLang="ja-JP" sz="1400" u="none" dirty="0">
                <a:solidFill>
                  <a:srgbClr val="FF0000"/>
                </a:solidFill>
                <a:latin typeface="UD デジタル 教科書体 NK-R" panose="02020400000000000000" pitchFamily="18" charset="-128"/>
                <a:ea typeface="UD デジタル 教科書体 NK-R" panose="02020400000000000000" pitchFamily="18" charset="-128"/>
              </a:rPr>
              <a:t>B</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型では横ばいや低下傾向</a:t>
            </a:r>
            <a:r>
              <a:rPr kumimoji="1" lang="ja-JP" altLang="en-US" sz="1400" u="none" dirty="0">
                <a:latin typeface="UD デジタル 教科書体 NK-R" panose="02020400000000000000" pitchFamily="18" charset="-128"/>
                <a:ea typeface="UD デジタル 教科書体 NK-R" panose="02020400000000000000" pitchFamily="18" charset="-128"/>
              </a:rPr>
              <a:t>にある。</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7">
            <a:extLst>
              <a:ext uri="{FF2B5EF4-FFF2-40B4-BE49-F238E27FC236}">
                <a16:creationId xmlns:a16="http://schemas.microsoft.com/office/drawing/2014/main" id="{ADE411F3-954F-43CB-9058-3230C93BBCD7}"/>
              </a:ext>
            </a:extLst>
          </p:cNvPr>
          <p:cNvSpPr>
            <a:spLocks noGrp="1"/>
          </p:cNvSpPr>
          <p:nvPr>
            <p:ph type="body" idx="1"/>
          </p:nvPr>
        </p:nvSpPr>
        <p:spPr>
          <a:xfrm>
            <a:off x="1253626" y="2320773"/>
            <a:ext cx="2850776" cy="300566"/>
          </a:xfrm>
          <a:solidFill>
            <a:schemeClr val="bg1"/>
          </a:solidFill>
          <a:ln>
            <a:solidFill>
              <a:schemeClr val="tx1"/>
            </a:solidFill>
          </a:ln>
        </p:spPr>
        <p:txBody>
          <a:bodyPr anchor="ctr">
            <a:normAutofit fontScale="77500" lnSpcReduction="20000"/>
          </a:bodyPr>
          <a:lstStyle/>
          <a:p>
            <a:pPr algn="ctr">
              <a:lnSpc>
                <a:spcPct val="120000"/>
              </a:lnSpc>
            </a:pPr>
            <a:r>
              <a:rPr kumimoji="1" lang="ja-JP" altLang="en-US" sz="1600" b="0" dirty="0"/>
              <a:t>＜一般就労への移行者数の推移＞</a:t>
            </a:r>
          </a:p>
        </p:txBody>
      </p:sp>
      <p:sp>
        <p:nvSpPr>
          <p:cNvPr id="10" name="テキスト プレースホルダー 9">
            <a:extLst>
              <a:ext uri="{FF2B5EF4-FFF2-40B4-BE49-F238E27FC236}">
                <a16:creationId xmlns:a16="http://schemas.microsoft.com/office/drawing/2014/main" id="{D85B4BCF-281C-42A8-8A61-D29CD838D752}"/>
              </a:ext>
            </a:extLst>
          </p:cNvPr>
          <p:cNvSpPr>
            <a:spLocks noGrp="1"/>
          </p:cNvSpPr>
          <p:nvPr>
            <p:ph type="body" sz="quarter" idx="3"/>
          </p:nvPr>
        </p:nvSpPr>
        <p:spPr>
          <a:xfrm>
            <a:off x="6557147" y="2320773"/>
            <a:ext cx="3915876" cy="280509"/>
          </a:xfrm>
          <a:solidFill>
            <a:schemeClr val="bg1"/>
          </a:solidFill>
          <a:ln>
            <a:solidFill>
              <a:schemeClr val="tx1"/>
            </a:solidFill>
          </a:ln>
        </p:spPr>
        <p:txBody>
          <a:bodyPr anchor="ctr">
            <a:normAutofit fontScale="77500" lnSpcReduction="20000"/>
          </a:bodyPr>
          <a:lstStyle/>
          <a:p>
            <a:pPr algn="ctr">
              <a:lnSpc>
                <a:spcPct val="120000"/>
              </a:lnSpc>
            </a:pPr>
            <a:r>
              <a:rPr kumimoji="1" lang="ja-JP" altLang="en-US" sz="1400" b="0" dirty="0"/>
              <a:t>＜</a:t>
            </a:r>
            <a:r>
              <a:rPr lang="ja-JP" altLang="en-US" sz="1400" b="0" dirty="0"/>
              <a:t>サービス利用終了者に占める一般就労移行者の割合</a:t>
            </a:r>
            <a:r>
              <a:rPr kumimoji="1" lang="ja-JP" altLang="en-US" sz="1400" b="0" dirty="0"/>
              <a:t>＞</a:t>
            </a:r>
          </a:p>
        </p:txBody>
      </p:sp>
      <p:sp>
        <p:nvSpPr>
          <p:cNvPr id="3" name="テキスト ボックス 2">
            <a:extLst>
              <a:ext uri="{FF2B5EF4-FFF2-40B4-BE49-F238E27FC236}">
                <a16:creationId xmlns:a16="http://schemas.microsoft.com/office/drawing/2014/main" id="{164FAB2B-5B91-6F55-C6F5-CFBD17D73A93}"/>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スライド№２３</a:t>
            </a:r>
          </a:p>
        </p:txBody>
      </p:sp>
    </p:spTree>
    <p:extLst>
      <p:ext uri="{BB962C8B-B14F-4D97-AF65-F5344CB8AC3E}">
        <p14:creationId xmlns:p14="http://schemas.microsoft.com/office/powerpoint/2010/main" val="4060228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348DA0A-7BBC-4480-99A8-2D0043BF1352}"/>
              </a:ext>
            </a:extLst>
          </p:cNvPr>
          <p:cNvSpPr>
            <a:spLocks noGrp="1"/>
          </p:cNvSpPr>
          <p:nvPr>
            <p:ph type="title"/>
          </p:nvPr>
        </p:nvSpPr>
        <p:spPr/>
        <p:txBody>
          <a:bodyPr anchor="t">
            <a:normAutofit fontScale="90000"/>
          </a:bodyPr>
          <a:lstStyle/>
          <a:p>
            <a:r>
              <a:rPr lang="ja-JP" altLang="en-US" sz="4000" b="0" dirty="0"/>
              <a:t>就労系サービスの役割</a:t>
            </a:r>
            <a:r>
              <a:rPr lang="en-US" altLang="ja-JP" sz="4000" b="0" u="sng" dirty="0"/>
              <a:t/>
            </a:r>
            <a:br>
              <a:rPr lang="en-US" altLang="ja-JP" sz="4000" b="0" u="sng" dirty="0"/>
            </a:br>
            <a:r>
              <a:rPr lang="ja-JP" altLang="en-US" sz="2700" b="0" u="none" dirty="0"/>
              <a:t>第６期障害福祉計画・第</a:t>
            </a:r>
            <a:r>
              <a:rPr lang="en-US" altLang="ja-JP" sz="2700" b="0" u="none" dirty="0"/>
              <a:t>2</a:t>
            </a:r>
            <a:r>
              <a:rPr lang="ja-JP" altLang="en-US" sz="2700" b="0" u="none" dirty="0"/>
              <a:t>期障害児福祉計画に係る基本指針の見直し</a:t>
            </a:r>
            <a:r>
              <a:rPr lang="ja-JP" altLang="en-US" sz="2700" b="0" u="none" dirty="0">
                <a:solidFill>
                  <a:prstClr val="black"/>
                </a:solidFill>
                <a:latin typeface="UD デジタル 教科書体 NK-R" panose="02020400000000000000" pitchFamily="18" charset="-128"/>
                <a:ea typeface="UD デジタル 教科書体 NK-R" panose="02020400000000000000" pitchFamily="18" charset="-128"/>
              </a:rPr>
              <a:t/>
            </a:r>
            <a:br>
              <a:rPr lang="ja-JP" altLang="en-US" sz="2700" b="0" u="none" dirty="0">
                <a:solidFill>
                  <a:prstClr val="black"/>
                </a:solidFill>
                <a:latin typeface="UD デジタル 教科書体 NK-R" panose="02020400000000000000" pitchFamily="18" charset="-128"/>
                <a:ea typeface="UD デジタル 教科書体 NK-R" panose="02020400000000000000" pitchFamily="18" charset="-128"/>
              </a:rPr>
            </a:br>
            <a:endParaRPr kumimoji="1" lang="ja-JP" altLang="en-US" sz="2700" b="0" u="none" dirty="0"/>
          </a:p>
        </p:txBody>
      </p:sp>
      <p:sp>
        <p:nvSpPr>
          <p:cNvPr id="2" name="正方形/長方形 1">
            <a:extLst>
              <a:ext uri="{FF2B5EF4-FFF2-40B4-BE49-F238E27FC236}">
                <a16:creationId xmlns:a16="http://schemas.microsoft.com/office/drawing/2014/main" id="{62F74A1D-6E8F-497C-8F00-DEFC14558343}"/>
              </a:ext>
            </a:extLst>
          </p:cNvPr>
          <p:cNvSpPr/>
          <p:nvPr/>
        </p:nvSpPr>
        <p:spPr>
          <a:xfrm>
            <a:off x="838200" y="1324949"/>
            <a:ext cx="10515600" cy="639024"/>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u="sng" dirty="0">
                <a:highlight>
                  <a:srgbClr val="00FF00"/>
                </a:highlight>
                <a:latin typeface="UD デジタル 教科書体 NK-R" panose="02020400000000000000" pitchFamily="18" charset="-128"/>
                <a:ea typeface="UD デジタル 教科書体 NK-R" panose="02020400000000000000" pitchFamily="18" charset="-128"/>
              </a:rPr>
              <a:t>１．基本指針について</a:t>
            </a:r>
            <a:endParaRPr kumimoji="1" lang="en-US" altLang="ja-JP" sz="1400" u="sng" dirty="0">
              <a:highlight>
                <a:srgbClr val="00FF00"/>
              </a:highlight>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〇「基本指針」（大臣告示）は、障害福祉施策に関する基本的事項や成果目標を定めるもの。２０２０年５月</a:t>
            </a:r>
            <a:r>
              <a:rPr lang="ja-JP" altLang="en-US" sz="1200" dirty="0">
                <a:latin typeface="UD デジタル 教科書体 NK-R" panose="02020400000000000000" pitchFamily="18" charset="-128"/>
                <a:ea typeface="UD デジタル 教科書体 NK-R" panose="02020400000000000000" pitchFamily="18" charset="-128"/>
              </a:rPr>
              <a:t>に</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〇都道府県・市町村は、基本指針に即して３か年の「障害福祉計画」及び「障害児福祉計画」を策定。計画期間は２０２１～２０２３年度。</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8B5851C7-E8F5-44FA-BC9D-6C4600FFBFCF}"/>
              </a:ext>
            </a:extLst>
          </p:cNvPr>
          <p:cNvSpPr/>
          <p:nvPr/>
        </p:nvSpPr>
        <p:spPr>
          <a:xfrm>
            <a:off x="838200" y="2021310"/>
            <a:ext cx="10515600" cy="809356"/>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u="sng" dirty="0">
                <a:highlight>
                  <a:srgbClr val="00FF00"/>
                </a:highlight>
                <a:latin typeface="UD デジタル 教科書体 NK-R" panose="02020400000000000000" pitchFamily="18" charset="-128"/>
                <a:ea typeface="UD デジタル 教科書体 NK-R" panose="02020400000000000000" pitchFamily="18" charset="-128"/>
              </a:rPr>
              <a:t>２．基本指針見直しの主なポイント</a:t>
            </a:r>
            <a:endParaRPr lang="en-US" altLang="ja-JP" sz="1400" u="sng" dirty="0">
              <a:highlight>
                <a:srgbClr val="00FF00"/>
              </a:highlight>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・地域における生活の維持及び継続の推進</a:t>
            </a:r>
            <a:r>
              <a:rPr lang="ja-JP" altLang="en-US" sz="1200" dirty="0">
                <a:latin typeface="UD デジタル 教科書体 NK-R" panose="02020400000000000000" pitchFamily="18" charset="-128"/>
                <a:ea typeface="UD デジタル 教科書体 NK-R" panose="02020400000000000000" pitchFamily="18" charset="-128"/>
              </a:rPr>
              <a:t>　　・福祉施設から一般就労への移行等　　</a:t>
            </a:r>
            <a:r>
              <a:rPr kumimoji="1" lang="ja-JP" altLang="en-US" sz="1200" dirty="0">
                <a:latin typeface="UD デジタル 教科書体 NK-R" panose="02020400000000000000" pitchFamily="18" charset="-128"/>
                <a:ea typeface="UD デジタル 教科書体 NK-R" panose="02020400000000000000" pitchFamily="18" charset="-128"/>
              </a:rPr>
              <a:t>・「地域共生社会」の実現に向けた取り組み</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・精神障害にも対応した地域包括ケアシステムの構築　　</a:t>
            </a:r>
            <a:r>
              <a:rPr kumimoji="1" lang="ja-JP" altLang="en-US" sz="1200" dirty="0">
                <a:latin typeface="UD デジタル 教科書体 NK-R" panose="02020400000000000000" pitchFamily="18" charset="-128"/>
                <a:ea typeface="UD デジタル 教科書体 NK-R" panose="02020400000000000000" pitchFamily="18" charset="-128"/>
              </a:rPr>
              <a:t>・発達障害等支援の一層の充実</a:t>
            </a:r>
            <a:r>
              <a:rPr lang="ja-JP" altLang="en-US" sz="1200" dirty="0">
                <a:latin typeface="UD デジタル 教科書体 NK-R" panose="02020400000000000000" pitchFamily="18" charset="-128"/>
                <a:ea typeface="UD デジタル 教科書体 NK-R" panose="02020400000000000000" pitchFamily="18" charset="-128"/>
              </a:rPr>
              <a:t>　　・障害児通所支援等の地域支援体制の整備</a:t>
            </a:r>
            <a:endParaRPr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・相談支援体制の充実・強化等</a:t>
            </a:r>
            <a:r>
              <a:rPr lang="ja-JP" altLang="en-US" sz="1200" dirty="0">
                <a:latin typeface="UD デジタル 教科書体 NK-R" panose="02020400000000000000" pitchFamily="18" charset="-128"/>
                <a:ea typeface="UD デジタル 教科書体 NK-R" panose="02020400000000000000" pitchFamily="18" charset="-128"/>
              </a:rPr>
              <a:t>　　・障害者の社会参加を支える取組　　</a:t>
            </a:r>
            <a:r>
              <a:rPr kumimoji="1" lang="ja-JP" altLang="en-US" sz="1200" dirty="0">
                <a:latin typeface="UD デジタル 教科書体 NK-R" panose="02020400000000000000" pitchFamily="18" charset="-128"/>
                <a:ea typeface="UD デジタル 教科書体 NK-R" panose="02020400000000000000" pitchFamily="18" charset="-128"/>
              </a:rPr>
              <a:t>・障害福祉サービス等の質の向上　　・障害福祉人材の確保</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2825B363-2EB3-43B9-BD8D-85348C73B4C1}"/>
              </a:ext>
            </a:extLst>
          </p:cNvPr>
          <p:cNvSpPr/>
          <p:nvPr/>
        </p:nvSpPr>
        <p:spPr>
          <a:xfrm>
            <a:off x="838200" y="2888003"/>
            <a:ext cx="10515600" cy="3604872"/>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t"/>
          <a:lstStyle/>
          <a:p>
            <a:r>
              <a:rPr lang="ja-JP" altLang="en-US" sz="1400" u="sng" dirty="0">
                <a:highlight>
                  <a:srgbClr val="00FF00"/>
                </a:highlight>
                <a:latin typeface="UD デジタル 教科書体 NK-R" panose="02020400000000000000" pitchFamily="18" charset="-128"/>
                <a:ea typeface="UD デジタル 教科書体 NK-R" panose="02020400000000000000" pitchFamily="18" charset="-128"/>
              </a:rPr>
              <a:t>３．成果目標（計画期間が終了する２０２３年度末の目標）</a:t>
            </a:r>
            <a:endParaRPr lang="en-US" altLang="ja-JP" sz="1400" u="sng" dirty="0">
              <a:highlight>
                <a:srgbClr val="00FF00"/>
              </a:highlight>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①施設入所者の地域生活への移行　　　　　　　　　　　　　　　　　　　　　　　　　　　　　　　　　　　　⑤障害児支援の提供体制の整備等</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・地域移行者数：２０１９年度末施設入所者の６％以上　　　　　　　　　　　　　　　　　　　　　  ・児童発達支援センターを各市町村に少なくとも１カ所設置</a:t>
            </a:r>
            <a:endParaRPr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・施設入所者数：２０１９年度末の１．６％以上削減                                           ・難聴児支援のための中核的機能を果たす体制の確保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新</a:t>
            </a:r>
            <a:r>
              <a:rPr kumimoji="1" lang="en-US" altLang="ja-JP" sz="1200" dirty="0">
                <a:latin typeface="UD デジタル 教科書体 NK-R" panose="02020400000000000000" pitchFamily="18" charset="-128"/>
                <a:ea typeface="UD デジタル 教科書体 NK-R" panose="02020400000000000000" pitchFamily="18" charset="-128"/>
              </a:rPr>
              <a:t>】</a:t>
            </a:r>
          </a:p>
          <a:p>
            <a:r>
              <a:rPr lang="ja-JP" altLang="en-US" sz="1200" dirty="0">
                <a:latin typeface="UD デジタル 教科書体 NK-R" panose="02020400000000000000" pitchFamily="18" charset="-128"/>
                <a:ea typeface="UD デジタル 教科書体 NK-R" panose="02020400000000000000" pitchFamily="18" charset="-128"/>
              </a:rPr>
              <a:t>②精神障害にも対応した地域包括ケアシステムの構築                               　　 ・保育所等訪問支援を利用できる体制を各市町村で構築</a:t>
            </a:r>
            <a:endParaRPr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・精神障害者の精神病床からの退院後１年以内の地域における                   　　 ・主に重症心身障害児を支援する児童発達支援事業所、放課後等デイサービス</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平均生活日数３１６日以上（</a:t>
            </a:r>
            <a:r>
              <a:rPr lang="ja-JP" altLang="en-US" sz="1200" dirty="0">
                <a:latin typeface="UD デジタル 教科書体 NK-R" panose="02020400000000000000" pitchFamily="18" charset="-128"/>
                <a:ea typeface="UD デジタル 教科書体 NK-R" panose="02020400000000000000" pitchFamily="18" charset="-128"/>
              </a:rPr>
              <a:t>２０１８</a:t>
            </a:r>
            <a:r>
              <a:rPr kumimoji="1" lang="ja-JP" altLang="en-US" sz="1200" dirty="0">
                <a:latin typeface="UD デジタル 教科書体 NK-R" panose="02020400000000000000" pitchFamily="18" charset="-128"/>
                <a:ea typeface="UD デジタル 教科書体 NK-R" panose="02020400000000000000" pitchFamily="18" charset="-128"/>
              </a:rPr>
              <a:t>年時点の上位１０％の都道府　　　　　　　　　　　　　　を各市町村に少なくとも１カ所設置</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県の水準）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新</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・医療的ケア児支援の協議の場（都道府県、圏域、市町村ごと）の設置及び医療的</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・精神病床の１年以上入院患者数：１０．６万人～１２．３万人に                             ケア児等に関するコーディネータの配置　</a:t>
            </a: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一部新</a:t>
            </a:r>
            <a:r>
              <a:rPr lang="en-US" altLang="ja-JP" sz="1200" dirty="0">
                <a:latin typeface="UD デジタル 教科書体 NK-R" panose="02020400000000000000" pitchFamily="18" charset="-128"/>
                <a:ea typeface="UD デジタル 教科書体 NK-R" panose="02020400000000000000" pitchFamily="18" charset="-128"/>
              </a:rPr>
              <a:t>】</a:t>
            </a:r>
          </a:p>
          <a:p>
            <a:r>
              <a:rPr lang="ja-JP" altLang="en-US" sz="1200" dirty="0">
                <a:latin typeface="UD デジタル 教科書体 NK-R" panose="02020400000000000000" pitchFamily="18" charset="-128"/>
                <a:ea typeface="UD デジタル 教科書体 NK-R" panose="02020400000000000000" pitchFamily="18" charset="-128"/>
              </a:rPr>
              <a:t>（２０１８年度の１７．２万と比べて６．８万人～４．９万人減）                                </a:t>
            </a:r>
            <a:r>
              <a:rPr kumimoji="1" lang="ja-JP" altLang="en-US" sz="1200" dirty="0">
                <a:latin typeface="UD デジタル 教科書体 NK-R" panose="02020400000000000000" pitchFamily="18" charset="-128"/>
                <a:ea typeface="UD デジタル 教科書体 NK-R" panose="02020400000000000000" pitchFamily="18" charset="-128"/>
              </a:rPr>
              <a:t>⑥相談支援体制の充実・強化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新</a:t>
            </a:r>
            <a:r>
              <a:rPr kumimoji="1" lang="en-US" altLang="ja-JP" sz="1200" dirty="0">
                <a:latin typeface="UD デジタル 教科書体 NK-R" panose="02020400000000000000" pitchFamily="18" charset="-128"/>
                <a:ea typeface="UD デジタル 教科書体 NK-R" panose="02020400000000000000" pitchFamily="18" charset="-128"/>
              </a:rPr>
              <a:t>】</a:t>
            </a:r>
            <a:endParaRPr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・退院率：３か月後６９％以上、６か月後８６％以上、１年後９２％以上                   </a:t>
            </a:r>
            <a:r>
              <a:rPr lang="ja-JP" altLang="en-US" sz="1200" dirty="0">
                <a:latin typeface="UD デジタル 教科書体 NK-R" panose="02020400000000000000" pitchFamily="18" charset="-128"/>
                <a:ea typeface="UD デジタル 教科書体 NK-R" panose="02020400000000000000" pitchFamily="18" charset="-128"/>
              </a:rPr>
              <a:t>・各市町村又は各圏域で、相談支援体制の充実・強化に向けた体制を確保</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（２０１８年時点の上位１０％の都道府県の水準）                                        　　➆障害福祉サービス等の質の向上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新たな項目</a:t>
            </a:r>
            <a:r>
              <a:rPr kumimoji="1" lang="en-US" altLang="ja-JP" sz="1200" dirty="0">
                <a:latin typeface="UD デジタル 教科書体 NK-R" panose="02020400000000000000" pitchFamily="18" charset="-128"/>
                <a:ea typeface="UD デジタル 教科書体 NK-R" panose="02020400000000000000" pitchFamily="18" charset="-128"/>
              </a:rPr>
              <a:t>】</a:t>
            </a:r>
          </a:p>
          <a:p>
            <a:r>
              <a:rPr lang="ja-JP" altLang="en-US" sz="1200" dirty="0">
                <a:latin typeface="UD デジタル 教科書体 NK-R" panose="02020400000000000000" pitchFamily="18" charset="-128"/>
                <a:ea typeface="UD デジタル 教科書体 NK-R" panose="02020400000000000000" pitchFamily="18" charset="-128"/>
              </a:rPr>
              <a:t>③地域生活支援拠点等が有する機能の充実　　　　　　　　　　　　　　　　　　　　　　　　　　　    ・各都道府県や各市町村において、サービスの質の向上を図るための体制構築</a:t>
            </a:r>
            <a:endParaRPr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・各市町村又は各圏域に、少なくとも１つ以上確保しつつ、年１回以</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上運用状況を検証、検討</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④福祉施設から一般就労への移行等</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・一般就労への移行者数：２０１９年度の１．２７倍（うち就労移行支援事業：１．３０倍、就労継続</a:t>
            </a:r>
            <a:r>
              <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a:t>
            </a: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型事業：１．２６倍、就労継続</a:t>
            </a:r>
            <a:r>
              <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B</a:t>
            </a: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型事業：１．２３倍　</a:t>
            </a:r>
            <a:r>
              <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新</a:t>
            </a:r>
            <a:r>
              <a:rPr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・就労定着支援事業利用者：一般就労移行者のうち、７割以上の利用　</a:t>
            </a:r>
            <a:r>
              <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新</a:t>
            </a:r>
            <a:r>
              <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t>
            </a:r>
          </a:p>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・就労定着率８割以上の就労定着支援事業所：７割以上　</a:t>
            </a:r>
            <a:r>
              <a:rPr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新</a:t>
            </a:r>
            <a:r>
              <a:rPr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p>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C7577762-8528-BABA-2C60-583589894AA5}"/>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スライド№２４</a:t>
            </a:r>
          </a:p>
        </p:txBody>
      </p:sp>
    </p:spTree>
    <p:extLst>
      <p:ext uri="{BB962C8B-B14F-4D97-AF65-F5344CB8AC3E}">
        <p14:creationId xmlns:p14="http://schemas.microsoft.com/office/powerpoint/2010/main" val="3567262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B1033-5E55-42BE-82EA-0C176EF7D06A}"/>
              </a:ext>
            </a:extLst>
          </p:cNvPr>
          <p:cNvSpPr>
            <a:spLocks noGrp="1"/>
          </p:cNvSpPr>
          <p:nvPr>
            <p:ph type="title"/>
          </p:nvPr>
        </p:nvSpPr>
        <p:spPr/>
        <p:txBody>
          <a:bodyPr anchor="t">
            <a:normAutofit fontScale="90000"/>
          </a:bodyPr>
          <a:lstStyle/>
          <a:p>
            <a:r>
              <a:rPr kumimoji="1" lang="ja-JP" altLang="en-US" b="0" dirty="0"/>
              <a:t>就労系サービスの役割</a:t>
            </a:r>
            <a:r>
              <a:rPr kumimoji="1" lang="en-US" altLang="ja-JP" b="0" dirty="0"/>
              <a:t/>
            </a:r>
            <a:br>
              <a:rPr kumimoji="1" lang="en-US" altLang="ja-JP" b="0" dirty="0"/>
            </a:br>
            <a:r>
              <a:rPr kumimoji="1" lang="ja-JP" altLang="en-US" sz="2400" b="0" u="none" dirty="0"/>
              <a:t>障害者総合支援法改正法施行後３年の見直しに</a:t>
            </a:r>
            <a:r>
              <a:rPr lang="ja-JP" altLang="en-US" sz="2400" b="0" u="none" dirty="0"/>
              <a:t>ついて：障害者部会報告書より</a:t>
            </a:r>
            <a:endParaRPr kumimoji="1" lang="ja-JP" altLang="en-US" b="0" dirty="0"/>
          </a:p>
        </p:txBody>
      </p:sp>
      <p:sp>
        <p:nvSpPr>
          <p:cNvPr id="3" name="正方形/長方形 2">
            <a:extLst>
              <a:ext uri="{FF2B5EF4-FFF2-40B4-BE49-F238E27FC236}">
                <a16:creationId xmlns:a16="http://schemas.microsoft.com/office/drawing/2014/main" id="{334E2E87-F161-4D32-AEF9-ADABBFEF0754}"/>
              </a:ext>
            </a:extLst>
          </p:cNvPr>
          <p:cNvSpPr/>
          <p:nvPr/>
        </p:nvSpPr>
        <p:spPr>
          <a:xfrm>
            <a:off x="838200" y="1298122"/>
            <a:ext cx="10515600" cy="1469572"/>
          </a:xfrm>
          <a:prstGeom prst="rect">
            <a:avLst/>
          </a:prstGeom>
          <a:solidFill>
            <a:srgbClr val="FFFFCC"/>
          </a:solidFill>
          <a:ln/>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今回の見直しの基本的な考え方</a:t>
            </a: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１．障害者が希望する地域生活を実現する地域づくり</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障がい者が希望する地域生活の実現・継続するための支援の充実／地域共生社会の実現／医療と福祉の連携の推進／精神障害者の地域生活に向けた包括的な支援</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２．社会の変化等に伴う障害児・障害者へのニーズへのきめ細かな対応</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障害児に対する専門的で質の高い支援体制の構築（</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児童福祉法改正法等で対応）／</a:t>
            </a: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障害者の多様なニーズに応じた就労の促進</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３．持続可能で質の高い障害福祉サービス等の実現</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Rectangle 4">
            <a:extLst>
              <a:ext uri="{FF2B5EF4-FFF2-40B4-BE49-F238E27FC236}">
                <a16:creationId xmlns:a16="http://schemas.microsoft.com/office/drawing/2014/main" id="{222178D1-80B6-A165-DEFB-A2E0EAA8D31A}"/>
              </a:ext>
            </a:extLst>
          </p:cNvPr>
          <p:cNvSpPr>
            <a:spLocks noChangeArrowheads="1"/>
          </p:cNvSpPr>
          <p:nvPr/>
        </p:nvSpPr>
        <p:spPr bwMode="auto">
          <a:xfrm>
            <a:off x="838200" y="2767694"/>
            <a:ext cx="10515600" cy="3878035"/>
          </a:xfrm>
          <a:prstGeom prst="rect">
            <a:avLst/>
          </a:prstGeom>
          <a:solidFill>
            <a:srgbClr val="CCFFFF">
              <a:alpha val="49803"/>
            </a:srgbClr>
          </a:solidFill>
          <a:ln w="3175" algn="ctr">
            <a:solidFill>
              <a:schemeClr val="tx1"/>
            </a:solidFill>
            <a:miter lim="800000"/>
            <a:headEnd/>
            <a:tailEnd/>
          </a:ln>
        </p:spPr>
        <p:txBody>
          <a:bodyPr anchor="ctr"/>
          <a:lstStyle/>
          <a:p>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各論点について</a:t>
            </a:r>
            <a:r>
              <a:rPr lang="en-US" altLang="ja-JP" sz="1600" dirty="0">
                <a:latin typeface="UD デジタル 教科書体 NK-R" panose="02020400000000000000" pitchFamily="18" charset="-128"/>
                <a:ea typeface="UD デジタル 教科書体 NK-R" panose="02020400000000000000" pitchFamily="18" charset="-128"/>
              </a:rPr>
              <a:t>】</a:t>
            </a:r>
          </a:p>
          <a:p>
            <a:r>
              <a:rPr lang="ja-JP" altLang="en-US" sz="1400" dirty="0">
                <a:latin typeface="UD デジタル 教科書体 NK-R" panose="02020400000000000000" pitchFamily="18" charset="-128"/>
                <a:ea typeface="UD デジタル 教科書体 NK-R" panose="02020400000000000000" pitchFamily="18" charset="-128"/>
              </a:rPr>
              <a:t>１．障害者の居住支援について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医療的ケア、強度行動障害、高次脳機能障害等に対応できる専門人材の配置の推進方策を検討する必要がある。また、在宅等で状態が悪化した強度行動障害を有する者に集中的支援をグループホーム・障害者支援施設等で行うための具体的方策を検討す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②自立生活援助において、対象者の状況に応じた適切な支援ができるよう、ＩＣＴの活用による効果的な支援や継続的な支援が必要な者の標準利用期間及び更新の在り方について検討すべきである。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③</a:t>
            </a:r>
            <a:r>
              <a:rPr lang="ja-JP" altLang="en-US" sz="1200" u="sng" dirty="0">
                <a:latin typeface="UD デジタル 教科書体 NK-R" panose="02020400000000000000" pitchFamily="18" charset="-128"/>
                <a:ea typeface="UD デジタル 教科書体 NK-R" panose="02020400000000000000" pitchFamily="18" charset="-128"/>
              </a:rPr>
              <a:t>障害者総合支援法におけるグループホームの支援内容として、一人暮らし等を希望する利用者に対する一人暮らし等に向けた支援や退居後の一人暮らし等の定着のための相談等の支援が含まれる点について明確化すべき</a:t>
            </a:r>
            <a:r>
              <a:rPr lang="ja-JP" altLang="en-US" sz="1200" dirty="0">
                <a:latin typeface="UD デジタル 教科書体 NK-R" panose="02020400000000000000" pitchFamily="18" charset="-128"/>
                <a:ea typeface="UD デジタル 教科書体 NK-R" panose="02020400000000000000" pitchFamily="18" charset="-128"/>
              </a:rPr>
              <a:t>である。さらに、現行のグループホームの支援の充実について検討しつつ、障害者が希望する地域生活の実現に向けた多様な選択肢を設ける観点から、指定基準（省令）において、本人が希望する一人暮らし等に向けた支援を目的とする新たなグループホームのサービス類型を検討す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④</a:t>
            </a:r>
            <a:r>
              <a:rPr lang="ja-JP" altLang="en-US" sz="1200" u="sng" dirty="0">
                <a:latin typeface="UD デジタル 教科書体 NK-R" panose="02020400000000000000" pitchFamily="18" charset="-128"/>
                <a:ea typeface="UD デジタル 教科書体 NK-R" panose="02020400000000000000" pitchFamily="18" charset="-128"/>
              </a:rPr>
              <a:t>地域生活支援拠点等の整備を進めるため、市町村の整備の努力義務化</a:t>
            </a:r>
            <a:r>
              <a:rPr lang="ja-JP" altLang="en-US" sz="1200" dirty="0">
                <a:latin typeface="UD デジタル 教科書体 NK-R" panose="02020400000000000000" pitchFamily="18" charset="-128"/>
                <a:ea typeface="UD デジタル 教科書体 NK-R" panose="02020400000000000000" pitchFamily="18" charset="-128"/>
              </a:rPr>
              <a:t>なども含め、必要な措置を講ずるべきである。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⑤障害者支援施設における重度障害者の支援体制の充実に向けて、障害者支援施設が果たしている専門的な支援等における役割を踏まえ、人員配置や支援内容に対する報酬上の評価等を検討するとともに、利用者の地域移行により一層取り組むこと等について検討する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２．障害者の相談支援等について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①地域の相談支援体制全体の中で各主体が果たす役割・機能を整理し、地域の相談支援体制構築の手引きを作成する等により普及すべきである。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②相談支援事業の中立・公正性を確保するため、サービス提供事業者からの独立性・客観性を確保する方策について検討すべきである。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③地域の相談支援の中核である</a:t>
            </a:r>
            <a:r>
              <a:rPr lang="ja-JP" altLang="en-US" sz="1200" u="sng" dirty="0">
                <a:latin typeface="UD デジタル 教科書体 NK-R" panose="02020400000000000000" pitchFamily="18" charset="-128"/>
                <a:ea typeface="UD デジタル 教科書体 NK-R" panose="02020400000000000000" pitchFamily="18" charset="-128"/>
              </a:rPr>
              <a:t>基幹相談支援センターについて、市町村の設置の努力義務化</a:t>
            </a:r>
            <a:r>
              <a:rPr lang="ja-JP" altLang="en-US" sz="1200" dirty="0">
                <a:latin typeface="UD デジタル 教科書体 NK-R" panose="02020400000000000000" pitchFamily="18" charset="-128"/>
                <a:ea typeface="UD デジタル 教科書体 NK-R" panose="02020400000000000000" pitchFamily="18" charset="-128"/>
              </a:rPr>
              <a:t>なども含め、必要な措置を講ずるべきである。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④地域住民の多様な支援ニーズに対応するため、他方他施策による相談支援等との連携強化を図る場合の窓口について基幹相談支援センターが担うことを基本とすることを明確化して周知する必要がある。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⑤</a:t>
            </a:r>
            <a:r>
              <a:rPr lang="ja-JP" altLang="en-US" sz="1200" u="sng" dirty="0">
                <a:latin typeface="UD デジタル 教科書体 NK-R" panose="02020400000000000000" pitchFamily="18" charset="-128"/>
                <a:ea typeface="UD デジタル 教科書体 NK-R" panose="02020400000000000000" pitchFamily="18" charset="-128"/>
              </a:rPr>
              <a:t>協議会</a:t>
            </a:r>
            <a:r>
              <a:rPr lang="ja-JP" altLang="en-US" sz="1200" dirty="0">
                <a:latin typeface="UD デジタル 教科書体 NK-R" panose="02020400000000000000" pitchFamily="18" charset="-128"/>
                <a:ea typeface="UD デジタル 教科書体 NK-R" panose="02020400000000000000" pitchFamily="18" charset="-128"/>
              </a:rPr>
              <a:t>の機能強化と活性化に向けて、個別の課題から地域の課題を抽出し、解決を図る機能を促進するため、</a:t>
            </a:r>
            <a:r>
              <a:rPr lang="ja-JP" altLang="en-US" sz="1200" u="sng" dirty="0">
                <a:latin typeface="UD デジタル 教科書体 NK-R" panose="02020400000000000000" pitchFamily="18" charset="-128"/>
                <a:ea typeface="UD デジタル 教科書体 NK-R" panose="02020400000000000000" pitchFamily="18" charset="-128"/>
              </a:rPr>
              <a:t>守秘義務規定を設けるべき</a:t>
            </a:r>
            <a:r>
              <a:rPr lang="ja-JP" altLang="en-US" sz="1200" dirty="0">
                <a:latin typeface="UD デジタル 教科書体 NK-R" panose="02020400000000000000" pitchFamily="18" charset="-128"/>
                <a:ea typeface="UD デジタル 教科書体 NK-R" panose="02020400000000000000" pitchFamily="18" charset="-128"/>
              </a:rPr>
              <a:t>である。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9EB46D4E-8BCB-966E-A4E1-445F6FDBCFD2}"/>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スライド№２５</a:t>
            </a:r>
          </a:p>
        </p:txBody>
      </p:sp>
    </p:spTree>
    <p:extLst>
      <p:ext uri="{BB962C8B-B14F-4D97-AF65-F5344CB8AC3E}">
        <p14:creationId xmlns:p14="http://schemas.microsoft.com/office/powerpoint/2010/main" val="576539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B1033-5E55-42BE-82EA-0C176EF7D06A}"/>
              </a:ext>
            </a:extLst>
          </p:cNvPr>
          <p:cNvSpPr>
            <a:spLocks noGrp="1"/>
          </p:cNvSpPr>
          <p:nvPr>
            <p:ph type="title"/>
          </p:nvPr>
        </p:nvSpPr>
        <p:spPr/>
        <p:txBody>
          <a:bodyPr anchor="t">
            <a:normAutofit fontScale="90000"/>
          </a:bodyPr>
          <a:lstStyle/>
          <a:p>
            <a:r>
              <a:rPr kumimoji="1" lang="ja-JP" altLang="en-US" b="0" dirty="0"/>
              <a:t>就労系サービスの役割</a:t>
            </a:r>
            <a:r>
              <a:rPr kumimoji="1" lang="en-US" altLang="ja-JP" b="0" dirty="0"/>
              <a:t/>
            </a:r>
            <a:br>
              <a:rPr kumimoji="1" lang="en-US" altLang="ja-JP" b="0" dirty="0"/>
            </a:br>
            <a:r>
              <a:rPr kumimoji="1" lang="ja-JP" altLang="en-US" sz="2400" b="0" u="none" dirty="0"/>
              <a:t>障害者総合支援法改正法施行後３年の見直しに</a:t>
            </a:r>
            <a:r>
              <a:rPr lang="ja-JP" altLang="en-US" sz="2400" b="0" u="none" dirty="0"/>
              <a:t>ついて：障害者部会報告書より</a:t>
            </a:r>
            <a:endParaRPr kumimoji="1" lang="ja-JP" altLang="en-US" b="0" dirty="0"/>
          </a:p>
        </p:txBody>
      </p:sp>
      <p:sp>
        <p:nvSpPr>
          <p:cNvPr id="5" name="Rectangle 4">
            <a:extLst>
              <a:ext uri="{FF2B5EF4-FFF2-40B4-BE49-F238E27FC236}">
                <a16:creationId xmlns:a16="http://schemas.microsoft.com/office/drawing/2014/main" id="{222178D1-80B6-A165-DEFB-A2E0EAA8D31A}"/>
              </a:ext>
            </a:extLst>
          </p:cNvPr>
          <p:cNvSpPr>
            <a:spLocks noChangeArrowheads="1"/>
          </p:cNvSpPr>
          <p:nvPr/>
        </p:nvSpPr>
        <p:spPr bwMode="auto">
          <a:xfrm>
            <a:off x="838200" y="1281793"/>
            <a:ext cx="10515600" cy="5429250"/>
          </a:xfrm>
          <a:prstGeom prst="rect">
            <a:avLst/>
          </a:prstGeom>
          <a:solidFill>
            <a:srgbClr val="CCFFFF">
              <a:alpha val="49803"/>
            </a:srgbClr>
          </a:solidFill>
          <a:ln w="3175" algn="ctr">
            <a:solidFill>
              <a:schemeClr val="tx1"/>
            </a:solidFill>
            <a:miter lim="800000"/>
            <a:headEnd/>
            <a:tailEnd/>
          </a:ln>
        </p:spPr>
        <p:txBody>
          <a:bodyPr anchor="ctr"/>
          <a:lstStyle/>
          <a:p>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各論点について</a:t>
            </a:r>
            <a:r>
              <a:rPr lang="en-US" altLang="ja-JP" sz="1600" dirty="0">
                <a:latin typeface="UD デジタル 教科書体 NK-R" panose="02020400000000000000" pitchFamily="18" charset="-128"/>
                <a:ea typeface="UD デジタル 教科書体 NK-R" panose="02020400000000000000" pitchFamily="18" charset="-128"/>
              </a:rPr>
              <a:t>】</a:t>
            </a:r>
          </a:p>
          <a:p>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３．障害者の就労支援について</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①</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就労アセスメントの手法を活用して本人の就労能力や適性の客観的な評価や就労に当たっての必要な支援や配慮事項の整理を行い、障害者本人がその能力や適性等に合った一般就労や就労系障害福祉サービスの事業所の選択ができることを目指して、必要な支援を行う新たなサービス（「就労選択支援（仮称）」）を創設するべき</a:t>
            </a: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である。</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②障害者の希望する一般就労の実現に向けて、</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企業等での働き始めに週１０時間～２０時間未満程度から段階的に勤務時間を増やしていく場合や休職から復職を目指す場合において、就労系障害福祉サービスの一時的な利用を法令上可能とすべき</a:t>
            </a: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である。</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③障害者の就労を支えるための雇用・福祉施策の連携強化に向けて、障害者の就労支援に携わる人材の育成、就労定着支援事業の実施主体に障害者就業・生活支援センター事業を行う者を加えること、障害者就業・生活支援センターが専門的見地からの助言等の基幹型機能も担う地域の拠点としての体制の整備の推進、就労継続支援Ａ型の在り方や役割の整理、重度障害者等の職場や通勤における支援の推進を行う必要がある。</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４．精神障害者等に対する支援について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①精神保健に関する相談支援が全ての市町村で実施される体制が整うよう、</a:t>
            </a:r>
            <a:r>
              <a:rPr lang="ja-JP" altLang="en-US" sz="1200" u="sng" dirty="0">
                <a:latin typeface="UD デジタル 教科書体 NK-R" panose="02020400000000000000" pitchFamily="18" charset="-128"/>
                <a:ea typeface="UD デジタル 教科書体 NK-R" panose="02020400000000000000" pitchFamily="18" charset="-128"/>
              </a:rPr>
              <a:t>精神障害者に加え、精神保健に関する課題を抱える者に対しても、相談支援を行うことができる旨を法令上規定するべき</a:t>
            </a:r>
            <a:r>
              <a:rPr lang="ja-JP" altLang="en-US" sz="1200" dirty="0">
                <a:latin typeface="UD デジタル 教科書体 NK-R" panose="02020400000000000000" pitchFamily="18" charset="-128"/>
                <a:ea typeface="UD デジタル 教科書体 NK-R" panose="02020400000000000000" pitchFamily="18" charset="-128"/>
              </a:rPr>
              <a:t>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②市町村が実施する精神保健に関する相談支援の位置付けを明確にするとともに、市町村保健センター等の保健師増員等、必要な体制整備のための対応を検討するべきである。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③人権擁護の観点から、</a:t>
            </a:r>
            <a:r>
              <a:rPr lang="ja-JP" altLang="en-US" sz="1200" u="sng" dirty="0">
                <a:latin typeface="UD デジタル 教科書体 NK-R" panose="02020400000000000000" pitchFamily="18" charset="-128"/>
                <a:ea typeface="UD デジタル 教科書体 NK-R" panose="02020400000000000000" pitchFamily="18" charset="-128"/>
              </a:rPr>
              <a:t>家族からの音信がない市町村長同意による医療保護入院者を中心に、精神科病院の理解のもと、精神科病院に入院する患者を訪問し、相談に応じることで、医療機関外の者との面会交流を確保することが必要</a:t>
            </a:r>
            <a:r>
              <a:rPr lang="ja-JP" altLang="en-US" sz="1200" dirty="0">
                <a:latin typeface="UD デジタル 教科書体 NK-R" panose="02020400000000000000" pitchFamily="18" charset="-128"/>
                <a:ea typeface="UD デジタル 教科書体 NK-R" panose="02020400000000000000" pitchFamily="18" charset="-128"/>
              </a:rPr>
              <a:t>となる。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④入院医療を必要最小限にするための予防的取組の充実という視点から、包括的支援マネジメントを推進し、医療、障害福祉・介護その他のサービスを切れ目なく受けられる体制を整備するため、令和６年度の診療報酬・障害報酬の同時改定での評価を含めて検討を進める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⑤医療保護入院から任意入院への移行、退院促進に向けた制度・支援の充実という視点から、</a:t>
            </a:r>
            <a:r>
              <a:rPr lang="ja-JP" altLang="en-US" sz="1200" u="sng" dirty="0">
                <a:latin typeface="UD デジタル 教科書体 NK-R" panose="02020400000000000000" pitchFamily="18" charset="-128"/>
                <a:ea typeface="UD デジタル 教科書体 NK-R" panose="02020400000000000000" pitchFamily="18" charset="-128"/>
              </a:rPr>
              <a:t>医療保護入院の入院期間を定め、精神科病院の管理者は、この期間ごとに医療保護入院の要件を満たすか否かの確認を行うこととするべき</a:t>
            </a:r>
            <a:r>
              <a:rPr lang="ja-JP" altLang="en-US" sz="1200" dirty="0">
                <a:latin typeface="UD デジタル 教科書体 NK-R" panose="02020400000000000000" pitchFamily="18" charset="-128"/>
                <a:ea typeface="UD デジタル 教科書体 NK-R" panose="02020400000000000000" pitchFamily="18" charset="-128"/>
              </a:rPr>
              <a:t>である。また、</a:t>
            </a:r>
            <a:r>
              <a:rPr lang="ja-JP" altLang="en-US" sz="1200" u="sng" dirty="0">
                <a:latin typeface="UD デジタル 教科書体 NK-R" panose="02020400000000000000" pitchFamily="18" charset="-128"/>
                <a:ea typeface="UD デジタル 教科書体 NK-R" panose="02020400000000000000" pitchFamily="18" charset="-128"/>
              </a:rPr>
              <a:t>退院促進措置の対象者を拡大すべき</a:t>
            </a:r>
            <a:r>
              <a:rPr lang="ja-JP" altLang="en-US" sz="1200" dirty="0">
                <a:latin typeface="UD デジタル 教科書体 NK-R" panose="02020400000000000000" pitchFamily="18" charset="-128"/>
                <a:ea typeface="UD デジタル 教科書体 NK-R" panose="02020400000000000000" pitchFamily="18" charset="-128"/>
              </a:rPr>
              <a:t>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⑥より一層の権利擁護策の充実という視点から、</a:t>
            </a:r>
            <a:r>
              <a:rPr lang="ja-JP" altLang="en-US" sz="1200" u="sng" dirty="0">
                <a:latin typeface="UD デジタル 教科書体 NK-R" panose="02020400000000000000" pitchFamily="18" charset="-128"/>
                <a:ea typeface="UD デジタル 教科書体 NK-R" panose="02020400000000000000" pitchFamily="18" charset="-128"/>
              </a:rPr>
              <a:t>医療保護入院者や措置入院者に対して告知を行う事項として、入院を行う理由を追加する</a:t>
            </a:r>
            <a:r>
              <a:rPr lang="ja-JP" altLang="en-US" sz="1200" dirty="0">
                <a:latin typeface="UD デジタル 教科書体 NK-R" panose="02020400000000000000" pitchFamily="18" charset="-128"/>
                <a:ea typeface="UD デジタル 教科書体 NK-R" panose="02020400000000000000" pitchFamily="18" charset="-128"/>
              </a:rPr>
              <a:t>とともに、</a:t>
            </a:r>
            <a:r>
              <a:rPr lang="ja-JP" altLang="en-US" sz="1200" u="sng" dirty="0">
                <a:latin typeface="UD デジタル 教科書体 NK-R" panose="02020400000000000000" pitchFamily="18" charset="-128"/>
                <a:ea typeface="UD デジタル 教科書体 NK-R" panose="02020400000000000000" pitchFamily="18" charset="-128"/>
              </a:rPr>
              <a:t>医療保護入院の同意を行う家族等は、退院等請求権を有することから、告知を行うことが求められる旨を明文で規定すべき</a:t>
            </a:r>
            <a:r>
              <a:rPr lang="ja-JP" altLang="en-US" sz="1200" dirty="0">
                <a:latin typeface="UD デジタル 教科書体 NK-R" panose="02020400000000000000" pitchFamily="18" charset="-128"/>
                <a:ea typeface="UD デジタル 教科書体 NK-R" panose="02020400000000000000" pitchFamily="18" charset="-128"/>
              </a:rPr>
              <a:t>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⑦医療保護入院について、</a:t>
            </a:r>
            <a:r>
              <a:rPr lang="ja-JP" altLang="en-US" sz="1200" u="sng" dirty="0">
                <a:latin typeface="UD デジタル 教科書体 NK-R" panose="02020400000000000000" pitchFamily="18" charset="-128"/>
                <a:ea typeface="UD デジタル 教科書体 NK-R" panose="02020400000000000000" pitchFamily="18" charset="-128"/>
              </a:rPr>
              <a:t>家族がいる場合でも、当該家族の意向を確認することができない場合は、市町村長が同意の可否を判断できるようにすべき</a:t>
            </a:r>
            <a:r>
              <a:rPr lang="ja-JP" altLang="en-US" sz="1200" dirty="0">
                <a:latin typeface="UD デジタル 教科書体 NK-R" panose="02020400000000000000" pitchFamily="18" charset="-128"/>
                <a:ea typeface="UD デジタル 教科書体 NK-R" panose="02020400000000000000" pitchFamily="18" charset="-128"/>
              </a:rPr>
              <a:t>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⑧</a:t>
            </a:r>
            <a:r>
              <a:rPr lang="ja-JP" altLang="en-US" sz="1200" u="sng" dirty="0">
                <a:latin typeface="UD デジタル 教科書体 NK-R" panose="02020400000000000000" pitchFamily="18" charset="-128"/>
                <a:ea typeface="UD デジタル 教科書体 NK-R" panose="02020400000000000000" pitchFamily="18" charset="-128"/>
              </a:rPr>
              <a:t>本人と家族等との間で虐待等が疑われるケースについて、市町村長が同意の可否を判断できるようにすることについて</a:t>
            </a:r>
            <a:r>
              <a:rPr lang="ja-JP" altLang="en-US" sz="1200" dirty="0">
                <a:latin typeface="UD デジタル 教科書体 NK-R" panose="02020400000000000000" pitchFamily="18" charset="-128"/>
                <a:ea typeface="UD デジタル 教科書体 NK-R" panose="02020400000000000000" pitchFamily="18" charset="-128"/>
              </a:rPr>
              <a:t>、課題の整理を行いながら、</a:t>
            </a:r>
            <a:r>
              <a:rPr lang="ja-JP" altLang="en-US" sz="1200" u="sng" dirty="0">
                <a:latin typeface="UD デジタル 教科書体 NK-R" panose="02020400000000000000" pitchFamily="18" charset="-128"/>
                <a:ea typeface="UD デジタル 教科書体 NK-R" panose="02020400000000000000" pitchFamily="18" charset="-128"/>
              </a:rPr>
              <a:t>検討することが適当</a:t>
            </a:r>
            <a:r>
              <a:rPr lang="ja-JP" altLang="en-US" sz="1200" dirty="0">
                <a:latin typeface="UD デジタル 教科書体 NK-R" panose="02020400000000000000" pitchFamily="18" charset="-128"/>
                <a:ea typeface="UD デジタル 教科書体 NK-R" panose="02020400000000000000" pitchFamily="18" charset="-128"/>
              </a:rPr>
              <a:t>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⑨退院後支援のガイドラインについては見直しを行い、退院後支援は、津久井やまゆり園事件の再発防止策を契機とした取組ではないことを明文で規定することが必要である。その上で、広く患者の入院形態を問うことなく患者の意思に基づいた退院後支援が行われるよう、診療報酬における適切な評価を含め、より一層の推進策の検討を行う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6C558C20-F5B9-8469-B337-66CF99B9F473}"/>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スライド№２６</a:t>
            </a:r>
          </a:p>
        </p:txBody>
      </p:sp>
    </p:spTree>
    <p:extLst>
      <p:ext uri="{BB962C8B-B14F-4D97-AF65-F5344CB8AC3E}">
        <p14:creationId xmlns:p14="http://schemas.microsoft.com/office/powerpoint/2010/main" val="2786544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B1033-5E55-42BE-82EA-0C176EF7D06A}"/>
              </a:ext>
            </a:extLst>
          </p:cNvPr>
          <p:cNvSpPr>
            <a:spLocks noGrp="1"/>
          </p:cNvSpPr>
          <p:nvPr>
            <p:ph type="title"/>
          </p:nvPr>
        </p:nvSpPr>
        <p:spPr/>
        <p:txBody>
          <a:bodyPr anchor="t">
            <a:normAutofit fontScale="90000"/>
          </a:bodyPr>
          <a:lstStyle/>
          <a:p>
            <a:r>
              <a:rPr kumimoji="1" lang="ja-JP" altLang="en-US" b="0" dirty="0"/>
              <a:t>就労系サービスの役割</a:t>
            </a:r>
            <a:r>
              <a:rPr kumimoji="1" lang="en-US" altLang="ja-JP" b="0" dirty="0"/>
              <a:t/>
            </a:r>
            <a:br>
              <a:rPr kumimoji="1" lang="en-US" altLang="ja-JP" b="0" dirty="0"/>
            </a:br>
            <a:r>
              <a:rPr kumimoji="1" lang="ja-JP" altLang="en-US" sz="2400" b="0" u="none" dirty="0"/>
              <a:t>障害者総合支援法改正法施行後３年の見直しに</a:t>
            </a:r>
            <a:r>
              <a:rPr lang="ja-JP" altLang="en-US" sz="2400" b="0" u="none" dirty="0"/>
              <a:t>ついて：障害者部会報告書より</a:t>
            </a:r>
            <a:endParaRPr kumimoji="1" lang="ja-JP" altLang="en-US" b="0" dirty="0"/>
          </a:p>
        </p:txBody>
      </p:sp>
      <p:pic>
        <p:nvPicPr>
          <p:cNvPr id="8" name="図 7" descr="カレンダー&#10;&#10;自動的に生成された説明">
            <a:extLst>
              <a:ext uri="{FF2B5EF4-FFF2-40B4-BE49-F238E27FC236}">
                <a16:creationId xmlns:a16="http://schemas.microsoft.com/office/drawing/2014/main" id="{06528155-D37E-10E0-C542-44E238BD81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690686"/>
            <a:ext cx="6096002" cy="4219660"/>
          </a:xfrm>
          <a:prstGeom prst="rect">
            <a:avLst/>
          </a:prstGeom>
        </p:spPr>
      </p:pic>
      <p:pic>
        <p:nvPicPr>
          <p:cNvPr id="10" name="図 9" descr="カレンダー&#10;&#10;自動的に生成された説明">
            <a:extLst>
              <a:ext uri="{FF2B5EF4-FFF2-40B4-BE49-F238E27FC236}">
                <a16:creationId xmlns:a16="http://schemas.microsoft.com/office/drawing/2014/main" id="{3336DF22-25A4-B4AA-C9D5-1AC3025C9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90686"/>
            <a:ext cx="6096000" cy="4219658"/>
          </a:xfrm>
          <a:prstGeom prst="rect">
            <a:avLst/>
          </a:prstGeom>
        </p:spPr>
      </p:pic>
      <p:sp>
        <p:nvSpPr>
          <p:cNvPr id="3" name="テキスト ボックス 2">
            <a:extLst>
              <a:ext uri="{FF2B5EF4-FFF2-40B4-BE49-F238E27FC236}">
                <a16:creationId xmlns:a16="http://schemas.microsoft.com/office/drawing/2014/main" id="{AFB146B9-E54B-AD72-1047-A35DD834A31E}"/>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スライド№２７</a:t>
            </a:r>
          </a:p>
        </p:txBody>
      </p:sp>
    </p:spTree>
    <p:extLst>
      <p:ext uri="{BB962C8B-B14F-4D97-AF65-F5344CB8AC3E}">
        <p14:creationId xmlns:p14="http://schemas.microsoft.com/office/powerpoint/2010/main" val="61063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6BC76-3EB8-4409-A5AB-FF1277A68B97}"/>
              </a:ext>
            </a:extLst>
          </p:cNvPr>
          <p:cNvSpPr>
            <a:spLocks noGrp="1"/>
          </p:cNvSpPr>
          <p:nvPr>
            <p:ph type="title"/>
          </p:nvPr>
        </p:nvSpPr>
        <p:spPr/>
        <p:txBody>
          <a:bodyPr anchor="t"/>
          <a:lstStyle/>
          <a:p>
            <a:r>
              <a:rPr kumimoji="1" lang="ja-JP" altLang="en-US" b="0" dirty="0"/>
              <a:t>就労支援のプロセス</a:t>
            </a:r>
            <a:r>
              <a:rPr kumimoji="1" lang="en-US" altLang="ja-JP" b="0" dirty="0"/>
              <a:t/>
            </a:r>
            <a:br>
              <a:rPr kumimoji="1" lang="en-US" altLang="ja-JP" b="0" dirty="0"/>
            </a:br>
            <a:r>
              <a:rPr kumimoji="1" lang="ja-JP" altLang="en-US" sz="2400" b="0" u="none" dirty="0"/>
              <a:t>①基本的スキーム　②</a:t>
            </a:r>
            <a:r>
              <a:rPr lang="ja-JP" altLang="en-US" sz="2400" b="0" u="none" dirty="0"/>
              <a:t>関係機関の役割　③就労支援の課題</a:t>
            </a:r>
            <a:endParaRPr kumimoji="1" lang="ja-JP" altLang="en-US" sz="2400" b="0" u="none" dirty="0"/>
          </a:p>
        </p:txBody>
      </p:sp>
      <p:graphicFrame>
        <p:nvGraphicFramePr>
          <p:cNvPr id="14" name="コンテンツ プレースホルダー 13">
            <a:extLst>
              <a:ext uri="{FF2B5EF4-FFF2-40B4-BE49-F238E27FC236}">
                <a16:creationId xmlns:a16="http://schemas.microsoft.com/office/drawing/2014/main" id="{28E9984B-A3B6-46BD-8A59-9E402A397385}"/>
              </a:ext>
            </a:extLst>
          </p:cNvPr>
          <p:cNvGraphicFramePr>
            <a:graphicFrameLocks noGrp="1"/>
          </p:cNvGraphicFramePr>
          <p:nvPr>
            <p:ph idx="4294967295"/>
            <p:extLst>
              <p:ext uri="{D42A27DB-BD31-4B8C-83A1-F6EECF244321}">
                <p14:modId xmlns:p14="http://schemas.microsoft.com/office/powerpoint/2010/main" val="3546854899"/>
              </p:ext>
            </p:extLst>
          </p:nvPr>
        </p:nvGraphicFramePr>
        <p:xfrm>
          <a:off x="838200" y="2146851"/>
          <a:ext cx="10515600" cy="2756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図表 4">
            <a:extLst>
              <a:ext uri="{FF2B5EF4-FFF2-40B4-BE49-F238E27FC236}">
                <a16:creationId xmlns:a16="http://schemas.microsoft.com/office/drawing/2014/main" id="{EFAC300F-3A11-4AA3-B038-CF2658EA52B5}"/>
              </a:ext>
            </a:extLst>
          </p:cNvPr>
          <p:cNvGraphicFramePr/>
          <p:nvPr/>
        </p:nvGraphicFramePr>
        <p:xfrm>
          <a:off x="652669" y="1777555"/>
          <a:ext cx="6797704" cy="43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四角形: 角を丸くする 6">
            <a:extLst>
              <a:ext uri="{FF2B5EF4-FFF2-40B4-BE49-F238E27FC236}">
                <a16:creationId xmlns:a16="http://schemas.microsoft.com/office/drawing/2014/main" id="{88F10F64-69EB-4C36-A624-45620793638F}"/>
              </a:ext>
            </a:extLst>
          </p:cNvPr>
          <p:cNvSpPr/>
          <p:nvPr/>
        </p:nvSpPr>
        <p:spPr>
          <a:xfrm>
            <a:off x="652669" y="2236503"/>
            <a:ext cx="6797704" cy="6958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200" dirty="0">
                <a:latin typeface="UD デジタル 教科書体 NK-R" panose="02020400000000000000" pitchFamily="18" charset="-128"/>
                <a:ea typeface="UD デジタル 教科書体 NK-R" panose="02020400000000000000" pitchFamily="18" charset="-128"/>
              </a:rPr>
              <a:t>①採用目的の明確化</a:t>
            </a:r>
            <a:r>
              <a:rPr lang="ja-JP" altLang="en-US" sz="1200" dirty="0">
                <a:latin typeface="UD デジタル 教科書体 NK-R" panose="02020400000000000000" pitchFamily="18" charset="-128"/>
                <a:ea typeface="UD デジタル 教科書体 NK-R" panose="02020400000000000000" pitchFamily="18" charset="-128"/>
              </a:rPr>
              <a:t>、②人員ニーズは短期的</a:t>
            </a:r>
            <a:r>
              <a:rPr lang="en-US" altLang="ja-JP" sz="1200" dirty="0">
                <a:latin typeface="UD デジタル 教科書体 NK-R" panose="02020400000000000000" pitchFamily="18" charset="-128"/>
                <a:ea typeface="UD デジタル 教科書体 NK-R" panose="02020400000000000000" pitchFamily="18" charset="-128"/>
              </a:rPr>
              <a:t>or</a:t>
            </a:r>
            <a:r>
              <a:rPr lang="ja-JP" altLang="en-US" sz="1200" dirty="0">
                <a:latin typeface="UD デジタル 教科書体 NK-R" panose="02020400000000000000" pitchFamily="18" charset="-128"/>
                <a:ea typeface="UD デジタル 教科書体 NK-R" panose="02020400000000000000" pitchFamily="18" charset="-128"/>
              </a:rPr>
              <a:t>長期的、</a:t>
            </a:r>
            <a:r>
              <a:rPr kumimoji="1" lang="ja-JP" altLang="en-US" sz="1200" dirty="0">
                <a:latin typeface="UD デジタル 教科書体 NK-R" panose="02020400000000000000" pitchFamily="18" charset="-128"/>
                <a:ea typeface="UD デジタル 教科書体 NK-R" panose="02020400000000000000" pitchFamily="18" charset="-128"/>
              </a:rPr>
              <a:t>③採用する職種と人数</a:t>
            </a:r>
            <a:r>
              <a:rPr lang="ja-JP" altLang="en-US" sz="1200" dirty="0">
                <a:latin typeface="UD デジタル 教科書体 NK-R" panose="02020400000000000000" pitchFamily="18" charset="-128"/>
                <a:ea typeface="UD デジタル 教科書体 NK-R" panose="02020400000000000000" pitchFamily="18" charset="-128"/>
              </a:rPr>
              <a:t>、④求める人物像の明確化、</a:t>
            </a:r>
            <a:r>
              <a:rPr kumimoji="1" lang="ja-JP" altLang="en-US" sz="1200" dirty="0">
                <a:latin typeface="UD デジタル 教科書体 NK-R" panose="02020400000000000000" pitchFamily="18" charset="-128"/>
                <a:ea typeface="UD デジタル 教科書体 NK-R" panose="02020400000000000000" pitchFamily="18" charset="-128"/>
              </a:rPr>
              <a:t>⑤必要なスキル、</a:t>
            </a:r>
            <a:r>
              <a:rPr lang="ja-JP" altLang="en-US" sz="1200" dirty="0">
                <a:latin typeface="UD デジタル 教科書体 NK-R" panose="02020400000000000000" pitchFamily="18" charset="-128"/>
                <a:ea typeface="UD デジタル 教科書体 NK-R" panose="02020400000000000000" pitchFamily="18" charset="-128"/>
              </a:rPr>
              <a:t>⑥年齢・性別・学歴、</a:t>
            </a:r>
            <a:r>
              <a:rPr kumimoji="1" lang="ja-JP" altLang="en-US" sz="1200" dirty="0">
                <a:latin typeface="UD デジタル 教科書体 NK-R" panose="02020400000000000000" pitchFamily="18" charset="-128"/>
                <a:ea typeface="UD デジタル 教科書体 NK-R" panose="02020400000000000000" pitchFamily="18" charset="-128"/>
              </a:rPr>
              <a:t>性格のタイプ、</a:t>
            </a:r>
            <a:r>
              <a:rPr lang="ja-JP" altLang="en-US" sz="1200" dirty="0">
                <a:latin typeface="UD デジタル 教科書体 NK-R" panose="02020400000000000000" pitchFamily="18" charset="-128"/>
                <a:ea typeface="UD デジタル 教科書体 NK-R" panose="02020400000000000000" pitchFamily="18" charset="-128"/>
              </a:rPr>
              <a:t>⑧勤務条件、⑨選考方法と評価基準</a:t>
            </a:r>
            <a:r>
              <a:rPr kumimoji="1" lang="ja-JP" altLang="en-US" sz="1200" dirty="0">
                <a:latin typeface="UD デジタル 教科書体 NK-R" panose="02020400000000000000" pitchFamily="18" charset="-128"/>
                <a:ea typeface="UD デジタル 教科書体 NK-R" panose="02020400000000000000" pitchFamily="18" charset="-128"/>
              </a:rPr>
              <a:t>⑩採用までのスケジュールと採用コスト</a:t>
            </a:r>
          </a:p>
        </p:txBody>
      </p:sp>
      <p:sp>
        <p:nvSpPr>
          <p:cNvPr id="3" name="矢印: 右 2">
            <a:extLst>
              <a:ext uri="{FF2B5EF4-FFF2-40B4-BE49-F238E27FC236}">
                <a16:creationId xmlns:a16="http://schemas.microsoft.com/office/drawing/2014/main" id="{87801263-C09E-45B1-AE9E-2C22EE2D2165}"/>
              </a:ext>
            </a:extLst>
          </p:cNvPr>
          <p:cNvSpPr/>
          <p:nvPr/>
        </p:nvSpPr>
        <p:spPr>
          <a:xfrm>
            <a:off x="731520" y="4247173"/>
            <a:ext cx="10622280" cy="45982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障害者就業・生活支援センター</a:t>
            </a:r>
          </a:p>
        </p:txBody>
      </p:sp>
      <p:sp>
        <p:nvSpPr>
          <p:cNvPr id="9" name="矢印: 右 8">
            <a:extLst>
              <a:ext uri="{FF2B5EF4-FFF2-40B4-BE49-F238E27FC236}">
                <a16:creationId xmlns:a16="http://schemas.microsoft.com/office/drawing/2014/main" id="{EAE10BB8-7017-461E-8C73-93802ACAC038}"/>
              </a:ext>
            </a:extLst>
          </p:cNvPr>
          <p:cNvSpPr/>
          <p:nvPr/>
        </p:nvSpPr>
        <p:spPr>
          <a:xfrm>
            <a:off x="2616829" y="4519595"/>
            <a:ext cx="5140560" cy="42210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就労移行支援事業所（就労継続支援</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型事業所）</a:t>
            </a:r>
          </a:p>
        </p:txBody>
      </p:sp>
      <p:sp>
        <p:nvSpPr>
          <p:cNvPr id="13" name="矢印: 右 12">
            <a:extLst>
              <a:ext uri="{FF2B5EF4-FFF2-40B4-BE49-F238E27FC236}">
                <a16:creationId xmlns:a16="http://schemas.microsoft.com/office/drawing/2014/main" id="{565C480E-9752-458F-8A4E-20608706F07F}"/>
              </a:ext>
            </a:extLst>
          </p:cNvPr>
          <p:cNvSpPr/>
          <p:nvPr/>
        </p:nvSpPr>
        <p:spPr>
          <a:xfrm>
            <a:off x="731520" y="5317657"/>
            <a:ext cx="2059388" cy="5367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相談支援事業所</a:t>
            </a:r>
          </a:p>
        </p:txBody>
      </p:sp>
      <p:sp>
        <p:nvSpPr>
          <p:cNvPr id="25" name="矢印: 右 24">
            <a:extLst>
              <a:ext uri="{FF2B5EF4-FFF2-40B4-BE49-F238E27FC236}">
                <a16:creationId xmlns:a16="http://schemas.microsoft.com/office/drawing/2014/main" id="{D3E20E6C-9536-4D2F-B09F-716DCCE2AEFC}"/>
              </a:ext>
            </a:extLst>
          </p:cNvPr>
          <p:cNvSpPr/>
          <p:nvPr/>
        </p:nvSpPr>
        <p:spPr>
          <a:xfrm>
            <a:off x="731520" y="5678745"/>
            <a:ext cx="2059388" cy="536713"/>
          </a:xfrm>
          <a:prstGeom prst="rightArrow">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ハローワーク</a:t>
            </a:r>
          </a:p>
        </p:txBody>
      </p:sp>
      <p:sp>
        <p:nvSpPr>
          <p:cNvPr id="27" name="矢印: 右 26">
            <a:extLst>
              <a:ext uri="{FF2B5EF4-FFF2-40B4-BE49-F238E27FC236}">
                <a16:creationId xmlns:a16="http://schemas.microsoft.com/office/drawing/2014/main" id="{37122B58-D294-48D4-BAAA-5ED9F703C09D}"/>
              </a:ext>
            </a:extLst>
          </p:cNvPr>
          <p:cNvSpPr/>
          <p:nvPr/>
        </p:nvSpPr>
        <p:spPr>
          <a:xfrm>
            <a:off x="5304846" y="5678744"/>
            <a:ext cx="2059388" cy="536713"/>
          </a:xfrm>
          <a:prstGeom prst="rightArrow">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ハローワーク</a:t>
            </a:r>
          </a:p>
        </p:txBody>
      </p:sp>
      <p:sp>
        <p:nvSpPr>
          <p:cNvPr id="30" name="正方形/長方形 29">
            <a:extLst>
              <a:ext uri="{FF2B5EF4-FFF2-40B4-BE49-F238E27FC236}">
                <a16:creationId xmlns:a16="http://schemas.microsoft.com/office/drawing/2014/main" id="{C2DEA41A-FC7F-48D3-95CA-D11455D27B2B}"/>
              </a:ext>
            </a:extLst>
          </p:cNvPr>
          <p:cNvSpPr/>
          <p:nvPr/>
        </p:nvSpPr>
        <p:spPr>
          <a:xfrm>
            <a:off x="564543" y="4298398"/>
            <a:ext cx="10789257" cy="234889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9CC5A211-E6D0-48AE-B0BB-984CE16F590F}"/>
              </a:ext>
            </a:extLst>
          </p:cNvPr>
          <p:cNvSpPr/>
          <p:nvPr/>
        </p:nvSpPr>
        <p:spPr>
          <a:xfrm>
            <a:off x="729532" y="6042338"/>
            <a:ext cx="5623560" cy="53671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障害者職業センター</a:t>
            </a:r>
          </a:p>
        </p:txBody>
      </p:sp>
      <p:sp>
        <p:nvSpPr>
          <p:cNvPr id="34" name="矢印: 右 33">
            <a:extLst>
              <a:ext uri="{FF2B5EF4-FFF2-40B4-BE49-F238E27FC236}">
                <a16:creationId xmlns:a16="http://schemas.microsoft.com/office/drawing/2014/main" id="{5AC14B13-9835-492D-BB4D-86A7EA9582F4}"/>
              </a:ext>
            </a:extLst>
          </p:cNvPr>
          <p:cNvSpPr/>
          <p:nvPr/>
        </p:nvSpPr>
        <p:spPr>
          <a:xfrm>
            <a:off x="6404444" y="6042338"/>
            <a:ext cx="4067424" cy="53671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職業センター職場適応援助者（ジョブコーチ）</a:t>
            </a:r>
          </a:p>
        </p:txBody>
      </p:sp>
      <p:sp>
        <p:nvSpPr>
          <p:cNvPr id="36" name="正方形/長方形 35">
            <a:extLst>
              <a:ext uri="{FF2B5EF4-FFF2-40B4-BE49-F238E27FC236}">
                <a16:creationId xmlns:a16="http://schemas.microsoft.com/office/drawing/2014/main" id="{F72CCCE4-7579-4897-83E8-7772015B1127}"/>
              </a:ext>
            </a:extLst>
          </p:cNvPr>
          <p:cNvSpPr/>
          <p:nvPr/>
        </p:nvSpPr>
        <p:spPr>
          <a:xfrm>
            <a:off x="7757389" y="1690688"/>
            <a:ext cx="2332816" cy="307777"/>
          </a:xfrm>
          <a:prstGeom prst="rect">
            <a:avLst/>
          </a:prstGeom>
          <a:noFill/>
          <a:ln w="28575">
            <a:solidFill>
              <a:srgbClr val="00B050"/>
            </a:solidFill>
          </a:ln>
        </p:spPr>
        <p:txBody>
          <a:bodyPr wrap="square" lIns="91440" tIns="45720" rIns="91440" bIns="45720">
            <a:spAutoFit/>
          </a:bodyPr>
          <a:lstStyle/>
          <a:p>
            <a:pPr algn="ctr"/>
            <a:r>
              <a:rPr lang="ja-JP" altLang="en-US" sz="1400" dirty="0">
                <a:ln w="0"/>
                <a:solidFill>
                  <a:srgbClr val="FF0000"/>
                </a:solidFill>
                <a:latin typeface="UD デジタル 教科書体 NK-R" panose="02020400000000000000" pitchFamily="18" charset="-128"/>
                <a:ea typeface="UD デジタル 教科書体 NK-R" panose="02020400000000000000" pitchFamily="18" charset="-128"/>
              </a:rPr>
              <a:t>就労支援を望まない障害者</a:t>
            </a:r>
            <a:endPar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8" name="正方形/長方形 37">
            <a:extLst>
              <a:ext uri="{FF2B5EF4-FFF2-40B4-BE49-F238E27FC236}">
                <a16:creationId xmlns:a16="http://schemas.microsoft.com/office/drawing/2014/main" id="{FD3FA1EE-06C8-42F5-87A3-54DF1236ECD2}"/>
              </a:ext>
            </a:extLst>
          </p:cNvPr>
          <p:cNvSpPr/>
          <p:nvPr/>
        </p:nvSpPr>
        <p:spPr>
          <a:xfrm>
            <a:off x="10243745" y="1692341"/>
            <a:ext cx="1383712" cy="307777"/>
          </a:xfrm>
          <a:prstGeom prst="rect">
            <a:avLst/>
          </a:prstGeom>
          <a:noFill/>
          <a:ln w="28575">
            <a:solidFill>
              <a:srgbClr val="00B050"/>
            </a:solidFill>
          </a:ln>
        </p:spPr>
        <p:txBody>
          <a:bodyPr wrap="non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採用を急ぐ企業</a:t>
            </a:r>
          </a:p>
        </p:txBody>
      </p:sp>
      <p:sp>
        <p:nvSpPr>
          <p:cNvPr id="40" name="正方形/長方形 39">
            <a:extLst>
              <a:ext uri="{FF2B5EF4-FFF2-40B4-BE49-F238E27FC236}">
                <a16:creationId xmlns:a16="http://schemas.microsoft.com/office/drawing/2014/main" id="{5742852F-192E-42B4-9610-5E4FDDFD9CB2}"/>
              </a:ext>
            </a:extLst>
          </p:cNvPr>
          <p:cNvSpPr/>
          <p:nvPr/>
        </p:nvSpPr>
        <p:spPr>
          <a:xfrm>
            <a:off x="7757389" y="2078008"/>
            <a:ext cx="1626000" cy="307777"/>
          </a:xfrm>
          <a:prstGeom prst="rect">
            <a:avLst/>
          </a:prstGeom>
          <a:solidFill>
            <a:schemeClr val="bg1"/>
          </a:solidFill>
          <a:ln w="28575">
            <a:solidFill>
              <a:srgbClr val="00B050"/>
            </a:solidFill>
          </a:ln>
        </p:spPr>
        <p:txBody>
          <a:bodyPr wrap="squar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ミスマッチの就職</a:t>
            </a:r>
          </a:p>
        </p:txBody>
      </p:sp>
      <p:sp>
        <p:nvSpPr>
          <p:cNvPr id="42" name="正方形/長方形 41">
            <a:extLst>
              <a:ext uri="{FF2B5EF4-FFF2-40B4-BE49-F238E27FC236}">
                <a16:creationId xmlns:a16="http://schemas.microsoft.com/office/drawing/2014/main" id="{2AA2235B-7DB6-4B11-AC29-229707431074}"/>
              </a:ext>
            </a:extLst>
          </p:cNvPr>
          <p:cNvSpPr/>
          <p:nvPr/>
        </p:nvSpPr>
        <p:spPr>
          <a:xfrm>
            <a:off x="7757389" y="2486611"/>
            <a:ext cx="1968809" cy="307777"/>
          </a:xfrm>
          <a:prstGeom prst="rect">
            <a:avLst/>
          </a:prstGeom>
          <a:solidFill>
            <a:schemeClr val="bg1"/>
          </a:solidFill>
          <a:ln w="28575">
            <a:solidFill>
              <a:srgbClr val="00B050"/>
            </a:solidFill>
          </a:ln>
        </p:spPr>
        <p:txBody>
          <a:bodyPr wrap="non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支援プロセスのスキップ</a:t>
            </a:r>
          </a:p>
        </p:txBody>
      </p:sp>
      <p:sp>
        <p:nvSpPr>
          <p:cNvPr id="44" name="正方形/長方形 43">
            <a:extLst>
              <a:ext uri="{FF2B5EF4-FFF2-40B4-BE49-F238E27FC236}">
                <a16:creationId xmlns:a16="http://schemas.microsoft.com/office/drawing/2014/main" id="{E36C08FB-C585-49A8-AF07-A0D2831E18C4}"/>
              </a:ext>
            </a:extLst>
          </p:cNvPr>
          <p:cNvSpPr/>
          <p:nvPr/>
        </p:nvSpPr>
        <p:spPr>
          <a:xfrm>
            <a:off x="9807728" y="2486610"/>
            <a:ext cx="1819729" cy="307777"/>
          </a:xfrm>
          <a:prstGeom prst="rect">
            <a:avLst/>
          </a:prstGeom>
          <a:noFill/>
          <a:ln w="28575">
            <a:solidFill>
              <a:srgbClr val="00B050"/>
            </a:solidFill>
          </a:ln>
        </p:spPr>
        <p:txBody>
          <a:bodyPr wrap="non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レディネス不足の就職</a:t>
            </a:r>
          </a:p>
        </p:txBody>
      </p:sp>
      <p:sp>
        <p:nvSpPr>
          <p:cNvPr id="46" name="正方形/長方形 45">
            <a:extLst>
              <a:ext uri="{FF2B5EF4-FFF2-40B4-BE49-F238E27FC236}">
                <a16:creationId xmlns:a16="http://schemas.microsoft.com/office/drawing/2014/main" id="{1D3A6167-4161-4A09-8998-C9DF49935E98}"/>
              </a:ext>
            </a:extLst>
          </p:cNvPr>
          <p:cNvSpPr/>
          <p:nvPr/>
        </p:nvSpPr>
        <p:spPr>
          <a:xfrm>
            <a:off x="9565420" y="2077078"/>
            <a:ext cx="2062038" cy="307777"/>
          </a:xfrm>
          <a:prstGeom prst="rect">
            <a:avLst/>
          </a:prstGeom>
          <a:noFill/>
          <a:ln w="28575">
            <a:solidFill>
              <a:srgbClr val="00B050"/>
            </a:solidFill>
          </a:ln>
        </p:spPr>
        <p:txBody>
          <a:bodyPr wrap="squar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後始末中心の就労支援</a:t>
            </a:r>
          </a:p>
        </p:txBody>
      </p:sp>
      <p:sp>
        <p:nvSpPr>
          <p:cNvPr id="24" name="矢印: 右 23">
            <a:extLst>
              <a:ext uri="{FF2B5EF4-FFF2-40B4-BE49-F238E27FC236}">
                <a16:creationId xmlns:a16="http://schemas.microsoft.com/office/drawing/2014/main" id="{6F1F163C-0E75-45DB-A751-814A3800D0DF}"/>
              </a:ext>
            </a:extLst>
          </p:cNvPr>
          <p:cNvSpPr/>
          <p:nvPr/>
        </p:nvSpPr>
        <p:spPr>
          <a:xfrm>
            <a:off x="4973053" y="4768403"/>
            <a:ext cx="2784336" cy="39964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就労継続支援</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型事業所</a:t>
            </a:r>
          </a:p>
        </p:txBody>
      </p:sp>
      <p:sp>
        <p:nvSpPr>
          <p:cNvPr id="21" name="矢印: 右 20">
            <a:extLst>
              <a:ext uri="{FF2B5EF4-FFF2-40B4-BE49-F238E27FC236}">
                <a16:creationId xmlns:a16="http://schemas.microsoft.com/office/drawing/2014/main" id="{90C88D2D-E8F4-48CA-8341-4B1AF7A1F55D}"/>
              </a:ext>
            </a:extLst>
          </p:cNvPr>
          <p:cNvSpPr/>
          <p:nvPr/>
        </p:nvSpPr>
        <p:spPr>
          <a:xfrm>
            <a:off x="9292424" y="4485177"/>
            <a:ext cx="2061376" cy="77107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spc="-150" dirty="0">
                <a:solidFill>
                  <a:schemeClr val="tx1"/>
                </a:solidFill>
                <a:latin typeface="UD デジタル 教科書体 NK-R" panose="02020400000000000000" pitchFamily="18" charset="-128"/>
                <a:ea typeface="UD デジタル 教科書体 NK-R" panose="02020400000000000000" pitchFamily="18" charset="-128"/>
              </a:rPr>
              <a:t>就労定着支援事業所</a:t>
            </a:r>
          </a:p>
        </p:txBody>
      </p:sp>
      <p:sp>
        <p:nvSpPr>
          <p:cNvPr id="11" name="矢印: 右 10">
            <a:extLst>
              <a:ext uri="{FF2B5EF4-FFF2-40B4-BE49-F238E27FC236}">
                <a16:creationId xmlns:a16="http://schemas.microsoft.com/office/drawing/2014/main" id="{165F15C4-DB37-49F4-9E1D-3FE7DA38F91A}"/>
              </a:ext>
            </a:extLst>
          </p:cNvPr>
          <p:cNvSpPr/>
          <p:nvPr/>
        </p:nvSpPr>
        <p:spPr>
          <a:xfrm>
            <a:off x="5573864" y="4964416"/>
            <a:ext cx="4898004" cy="536713"/>
          </a:xfrm>
          <a:prstGeom prst="rightArrow">
            <a:avLst/>
          </a:prstGeom>
          <a:solidFill>
            <a:srgbClr val="FFCCCC"/>
          </a:solidFill>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職場適応援助者（ジョブコーチ）</a:t>
            </a:r>
          </a:p>
        </p:txBody>
      </p:sp>
      <p:sp>
        <p:nvSpPr>
          <p:cNvPr id="23" name="矢印: 右 22">
            <a:extLst>
              <a:ext uri="{FF2B5EF4-FFF2-40B4-BE49-F238E27FC236}">
                <a16:creationId xmlns:a16="http://schemas.microsoft.com/office/drawing/2014/main" id="{ACF551C5-1DD8-427A-A1D1-73EF80621ED3}"/>
              </a:ext>
            </a:extLst>
          </p:cNvPr>
          <p:cNvSpPr/>
          <p:nvPr/>
        </p:nvSpPr>
        <p:spPr>
          <a:xfrm>
            <a:off x="9292424" y="5317658"/>
            <a:ext cx="2059388" cy="5367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相談支援事業所</a:t>
            </a:r>
          </a:p>
        </p:txBody>
      </p:sp>
      <p:sp>
        <p:nvSpPr>
          <p:cNvPr id="4" name="正方形/長方形 3">
            <a:extLst>
              <a:ext uri="{FF2B5EF4-FFF2-40B4-BE49-F238E27FC236}">
                <a16:creationId xmlns:a16="http://schemas.microsoft.com/office/drawing/2014/main" id="{1D9CE7E1-C4AB-4E70-AABF-701AF1D52126}"/>
              </a:ext>
            </a:extLst>
          </p:cNvPr>
          <p:cNvSpPr/>
          <p:nvPr/>
        </p:nvSpPr>
        <p:spPr>
          <a:xfrm>
            <a:off x="7757389" y="4675864"/>
            <a:ext cx="1535035" cy="375537"/>
          </a:xfrm>
          <a:prstGeom prst="rect">
            <a:avLst/>
          </a:prstGeom>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就職から６ヶ月経過後</a:t>
            </a:r>
          </a:p>
        </p:txBody>
      </p:sp>
      <p:sp>
        <p:nvSpPr>
          <p:cNvPr id="26" name="矢印: 右 25">
            <a:extLst>
              <a:ext uri="{FF2B5EF4-FFF2-40B4-BE49-F238E27FC236}">
                <a16:creationId xmlns:a16="http://schemas.microsoft.com/office/drawing/2014/main" id="{74C8DCB9-0E7A-4C08-A7FD-FDC21DD77D75}"/>
              </a:ext>
            </a:extLst>
          </p:cNvPr>
          <p:cNvSpPr/>
          <p:nvPr/>
        </p:nvSpPr>
        <p:spPr>
          <a:xfrm>
            <a:off x="9290436" y="5678744"/>
            <a:ext cx="2059388" cy="536713"/>
          </a:xfrm>
          <a:prstGeom prst="rightArrow">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ハローワーク</a:t>
            </a:r>
          </a:p>
        </p:txBody>
      </p:sp>
      <p:sp>
        <p:nvSpPr>
          <p:cNvPr id="6" name="テキスト ボックス 5">
            <a:extLst>
              <a:ext uri="{FF2B5EF4-FFF2-40B4-BE49-F238E27FC236}">
                <a16:creationId xmlns:a16="http://schemas.microsoft.com/office/drawing/2014/main" id="{71D957A6-9B6D-EF8B-F65C-06B41A493FAD}"/>
              </a:ext>
            </a:extLst>
          </p:cNvPr>
          <p:cNvSpPr txBox="1"/>
          <p:nvPr/>
        </p:nvSpPr>
        <p:spPr>
          <a:xfrm>
            <a:off x="244929" y="111480"/>
            <a:ext cx="1100792"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a:t>
            </a:r>
          </a:p>
        </p:txBody>
      </p:sp>
    </p:spTree>
    <p:extLst>
      <p:ext uri="{BB962C8B-B14F-4D97-AF65-F5344CB8AC3E}">
        <p14:creationId xmlns:p14="http://schemas.microsoft.com/office/powerpoint/2010/main" val="1361206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B1033-5E55-42BE-82EA-0C176EF7D06A}"/>
              </a:ext>
            </a:extLst>
          </p:cNvPr>
          <p:cNvSpPr>
            <a:spLocks noGrp="1"/>
          </p:cNvSpPr>
          <p:nvPr>
            <p:ph type="title"/>
          </p:nvPr>
        </p:nvSpPr>
        <p:spPr/>
        <p:txBody>
          <a:bodyPr anchor="t">
            <a:normAutofit fontScale="90000"/>
          </a:bodyPr>
          <a:lstStyle/>
          <a:p>
            <a:r>
              <a:rPr kumimoji="1" lang="ja-JP" altLang="en-US" b="0" dirty="0"/>
              <a:t>就労系サービスの役割</a:t>
            </a:r>
            <a:r>
              <a:rPr kumimoji="1" lang="en-US" altLang="ja-JP" b="0" dirty="0"/>
              <a:t/>
            </a:r>
            <a:br>
              <a:rPr kumimoji="1" lang="en-US" altLang="ja-JP" b="0" dirty="0"/>
            </a:br>
            <a:r>
              <a:rPr kumimoji="1" lang="ja-JP" altLang="en-US" sz="2400" b="0" u="none" dirty="0"/>
              <a:t>障害者総合支援法改正法施行後３年の見直しに</a:t>
            </a:r>
            <a:r>
              <a:rPr lang="ja-JP" altLang="en-US" sz="2400" b="0" u="none" dirty="0"/>
              <a:t>ついて：障害者部会報告書より</a:t>
            </a:r>
            <a:endParaRPr kumimoji="1" lang="ja-JP" altLang="en-US" b="0" dirty="0"/>
          </a:p>
        </p:txBody>
      </p:sp>
      <p:pic>
        <p:nvPicPr>
          <p:cNvPr id="4" name="図 3" descr="テキスト が含まれている画像&#10;&#10;自動的に生成された説明">
            <a:extLst>
              <a:ext uri="{FF2B5EF4-FFF2-40B4-BE49-F238E27FC236}">
                <a16:creationId xmlns:a16="http://schemas.microsoft.com/office/drawing/2014/main" id="{7FC1499C-67D7-0528-EFB4-13E1748E79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567" y="1347480"/>
            <a:ext cx="7960865" cy="5510520"/>
          </a:xfrm>
          <a:prstGeom prst="rect">
            <a:avLst/>
          </a:prstGeom>
        </p:spPr>
      </p:pic>
      <p:sp>
        <p:nvSpPr>
          <p:cNvPr id="3" name="テキスト ボックス 2">
            <a:extLst>
              <a:ext uri="{FF2B5EF4-FFF2-40B4-BE49-F238E27FC236}">
                <a16:creationId xmlns:a16="http://schemas.microsoft.com/office/drawing/2014/main" id="{5C168DD0-7F87-3DD0-0EAB-A3D277CA4EA7}"/>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スライド№２８</a:t>
            </a:r>
          </a:p>
        </p:txBody>
      </p:sp>
    </p:spTree>
    <p:extLst>
      <p:ext uri="{BB962C8B-B14F-4D97-AF65-F5344CB8AC3E}">
        <p14:creationId xmlns:p14="http://schemas.microsoft.com/office/powerpoint/2010/main" val="121922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B1033-5E55-42BE-82EA-0C176EF7D06A}"/>
              </a:ext>
            </a:extLst>
          </p:cNvPr>
          <p:cNvSpPr>
            <a:spLocks noGrp="1"/>
          </p:cNvSpPr>
          <p:nvPr>
            <p:ph type="title"/>
          </p:nvPr>
        </p:nvSpPr>
        <p:spPr/>
        <p:txBody>
          <a:bodyPr anchor="t">
            <a:normAutofit fontScale="90000"/>
          </a:bodyPr>
          <a:lstStyle/>
          <a:p>
            <a:r>
              <a:rPr kumimoji="1" lang="ja-JP" altLang="en-US" b="0" dirty="0"/>
              <a:t>就労系サービスの役割</a:t>
            </a:r>
            <a:r>
              <a:rPr kumimoji="1" lang="en-US" altLang="ja-JP" b="0" dirty="0"/>
              <a:t/>
            </a:r>
            <a:br>
              <a:rPr kumimoji="1" lang="en-US" altLang="ja-JP" b="0" dirty="0"/>
            </a:br>
            <a:r>
              <a:rPr kumimoji="1" lang="ja-JP" altLang="en-US" sz="2400" b="0" u="none" dirty="0"/>
              <a:t>障害者総合支援法改正法施行後３年の見直しに</a:t>
            </a:r>
            <a:r>
              <a:rPr lang="ja-JP" altLang="en-US" sz="2400" b="0" u="none" dirty="0"/>
              <a:t>ついて：障害者部会報告書より</a:t>
            </a:r>
            <a:endParaRPr kumimoji="1" lang="ja-JP" altLang="en-US" b="0" dirty="0"/>
          </a:p>
        </p:txBody>
      </p:sp>
      <p:pic>
        <p:nvPicPr>
          <p:cNvPr id="6" name="図 5" descr="テキスト&#10;&#10;自動的に生成された説明">
            <a:extLst>
              <a:ext uri="{FF2B5EF4-FFF2-40B4-BE49-F238E27FC236}">
                <a16:creationId xmlns:a16="http://schemas.microsoft.com/office/drawing/2014/main" id="{32FBA622-1CAB-B721-470A-B82881DE9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38" y="1690687"/>
            <a:ext cx="6033062" cy="4176093"/>
          </a:xfrm>
          <a:prstGeom prst="rect">
            <a:avLst/>
          </a:prstGeom>
        </p:spPr>
      </p:pic>
      <p:pic>
        <p:nvPicPr>
          <p:cNvPr id="8" name="図 7" descr="テキスト, メール&#10;&#10;自動的に生成された説明">
            <a:extLst>
              <a:ext uri="{FF2B5EF4-FFF2-40B4-BE49-F238E27FC236}">
                <a16:creationId xmlns:a16="http://schemas.microsoft.com/office/drawing/2014/main" id="{21AC73EB-5D66-7F3B-955B-9670B37F5E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90687"/>
            <a:ext cx="6033062" cy="4176093"/>
          </a:xfrm>
          <a:prstGeom prst="rect">
            <a:avLst/>
          </a:prstGeom>
        </p:spPr>
      </p:pic>
      <p:sp>
        <p:nvSpPr>
          <p:cNvPr id="3" name="テキスト ボックス 2">
            <a:extLst>
              <a:ext uri="{FF2B5EF4-FFF2-40B4-BE49-F238E27FC236}">
                <a16:creationId xmlns:a16="http://schemas.microsoft.com/office/drawing/2014/main" id="{7CA7FB87-A6F2-5A3B-B6EF-AE9AD5DD99F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スライド№２９</a:t>
            </a:r>
          </a:p>
        </p:txBody>
      </p:sp>
    </p:spTree>
    <p:extLst>
      <p:ext uri="{BB962C8B-B14F-4D97-AF65-F5344CB8AC3E}">
        <p14:creationId xmlns:p14="http://schemas.microsoft.com/office/powerpoint/2010/main" val="2980511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B1033-5E55-42BE-82EA-0C176EF7D06A}"/>
              </a:ext>
            </a:extLst>
          </p:cNvPr>
          <p:cNvSpPr>
            <a:spLocks noGrp="1"/>
          </p:cNvSpPr>
          <p:nvPr>
            <p:ph type="title"/>
          </p:nvPr>
        </p:nvSpPr>
        <p:spPr/>
        <p:txBody>
          <a:bodyPr anchor="t">
            <a:normAutofit fontScale="90000"/>
          </a:bodyPr>
          <a:lstStyle/>
          <a:p>
            <a:r>
              <a:rPr kumimoji="1" lang="ja-JP" altLang="en-US" b="0" dirty="0"/>
              <a:t>就労系サービスの役割</a:t>
            </a:r>
            <a:r>
              <a:rPr kumimoji="1" lang="en-US" altLang="ja-JP" b="0" dirty="0"/>
              <a:t/>
            </a:r>
            <a:br>
              <a:rPr kumimoji="1" lang="en-US" altLang="ja-JP" b="0" dirty="0"/>
            </a:br>
            <a:r>
              <a:rPr kumimoji="1" lang="ja-JP" altLang="en-US" sz="2400" b="0" u="none" dirty="0"/>
              <a:t>障害者総合支援法改正法施行後３年の見直しに</a:t>
            </a:r>
            <a:r>
              <a:rPr lang="ja-JP" altLang="en-US" sz="2400" b="0" u="none" dirty="0"/>
              <a:t>ついて：障害者部会報告書より</a:t>
            </a:r>
            <a:endParaRPr kumimoji="1" lang="ja-JP" altLang="en-US" b="0" dirty="0"/>
          </a:p>
        </p:txBody>
      </p:sp>
      <p:pic>
        <p:nvPicPr>
          <p:cNvPr id="5" name="図 4" descr="カレンダー&#10;&#10;自動的に生成された説明">
            <a:extLst>
              <a:ext uri="{FF2B5EF4-FFF2-40B4-BE49-F238E27FC236}">
                <a16:creationId xmlns:a16="http://schemas.microsoft.com/office/drawing/2014/main" id="{8B490616-1052-0589-2019-2F4B68BF3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258" y="1376123"/>
            <a:ext cx="7919483" cy="5481877"/>
          </a:xfrm>
          <a:prstGeom prst="rect">
            <a:avLst/>
          </a:prstGeom>
        </p:spPr>
      </p:pic>
      <p:sp>
        <p:nvSpPr>
          <p:cNvPr id="3" name="テキスト ボックス 2">
            <a:extLst>
              <a:ext uri="{FF2B5EF4-FFF2-40B4-BE49-F238E27FC236}">
                <a16:creationId xmlns:a16="http://schemas.microsoft.com/office/drawing/2014/main" id="{FB517F00-61FD-5E3D-F5AC-36D1D015416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スライド№３０</a:t>
            </a:r>
          </a:p>
        </p:txBody>
      </p:sp>
    </p:spTree>
    <p:extLst>
      <p:ext uri="{BB962C8B-B14F-4D97-AF65-F5344CB8AC3E}">
        <p14:creationId xmlns:p14="http://schemas.microsoft.com/office/powerpoint/2010/main" val="714671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B1033-5E55-42BE-82EA-0C176EF7D06A}"/>
              </a:ext>
            </a:extLst>
          </p:cNvPr>
          <p:cNvSpPr>
            <a:spLocks noGrp="1"/>
          </p:cNvSpPr>
          <p:nvPr>
            <p:ph type="title"/>
          </p:nvPr>
        </p:nvSpPr>
        <p:spPr/>
        <p:txBody>
          <a:bodyPr anchor="t">
            <a:normAutofit fontScale="90000"/>
          </a:bodyPr>
          <a:lstStyle/>
          <a:p>
            <a:r>
              <a:rPr kumimoji="1" lang="ja-JP" altLang="en-US" b="0" dirty="0"/>
              <a:t>就労系サービスの役割</a:t>
            </a:r>
            <a:r>
              <a:rPr kumimoji="1" lang="en-US" altLang="ja-JP" b="0" dirty="0"/>
              <a:t/>
            </a:r>
            <a:br>
              <a:rPr kumimoji="1" lang="en-US" altLang="ja-JP" b="0" dirty="0"/>
            </a:br>
            <a:r>
              <a:rPr kumimoji="1" lang="ja-JP" altLang="en-US" sz="2400" b="0" u="none" dirty="0"/>
              <a:t>障害者総合支援法改正法施行後３年の見直しに</a:t>
            </a:r>
            <a:r>
              <a:rPr lang="ja-JP" altLang="en-US" sz="2400" b="0" u="none" dirty="0"/>
              <a:t>ついて：障害者部会報告書より</a:t>
            </a:r>
            <a:endParaRPr kumimoji="1" lang="ja-JP" altLang="en-US" b="0" dirty="0"/>
          </a:p>
        </p:txBody>
      </p:sp>
      <p:sp>
        <p:nvSpPr>
          <p:cNvPr id="5" name="Rectangle 4">
            <a:extLst>
              <a:ext uri="{FF2B5EF4-FFF2-40B4-BE49-F238E27FC236}">
                <a16:creationId xmlns:a16="http://schemas.microsoft.com/office/drawing/2014/main" id="{222178D1-80B6-A165-DEFB-A2E0EAA8D31A}"/>
              </a:ext>
            </a:extLst>
          </p:cNvPr>
          <p:cNvSpPr>
            <a:spLocks noChangeArrowheads="1"/>
          </p:cNvSpPr>
          <p:nvPr/>
        </p:nvSpPr>
        <p:spPr bwMode="auto">
          <a:xfrm>
            <a:off x="838200" y="1306286"/>
            <a:ext cx="10515600" cy="5012872"/>
          </a:xfrm>
          <a:prstGeom prst="rect">
            <a:avLst/>
          </a:prstGeom>
          <a:solidFill>
            <a:srgbClr val="CCFFFF">
              <a:alpha val="49803"/>
            </a:srgbClr>
          </a:solidFill>
          <a:ln w="3175" algn="ctr">
            <a:solidFill>
              <a:schemeClr val="tx1"/>
            </a:solidFill>
            <a:miter lim="800000"/>
            <a:headEnd/>
            <a:tailEnd/>
          </a:ln>
        </p:spPr>
        <p:txBody>
          <a:bodyPr anchor="ctr"/>
          <a:lstStyle/>
          <a:p>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各論点について</a:t>
            </a:r>
            <a:r>
              <a:rPr lang="en-US" altLang="ja-JP" sz="1600" dirty="0">
                <a:latin typeface="UD デジタル 教科書体 NK-R" panose="02020400000000000000" pitchFamily="18" charset="-128"/>
                <a:ea typeface="UD デジタル 教科書体 NK-R" panose="02020400000000000000" pitchFamily="18" charset="-128"/>
              </a:rPr>
              <a:t>】</a:t>
            </a:r>
          </a:p>
          <a:p>
            <a:r>
              <a:rPr lang="ja-JP" altLang="en-US" sz="1200" dirty="0">
                <a:latin typeface="UD デジタル 教科書体 NK-R" panose="02020400000000000000" pitchFamily="18" charset="-128"/>
                <a:ea typeface="UD デジタル 教科書体 NK-R" panose="02020400000000000000" pitchFamily="18" charset="-128"/>
              </a:rPr>
              <a:t>⑩隔離・身体的拘束に関し、切迫性・非代替性・一時性の考え方について、処遇基準告示上で要件として明確に規定するべきである。また、「多動又は不穏が顕著である場合」という身体的拘束の要件について、さらに対象を限定し明確化を図る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⑪入院患者に対してより手厚い人員配置のもとで良質な精神科医療を提供できるよう、個々の病院の規模や機能に応じ、適切な職員配置を実現していくことが求められる。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⑫</a:t>
            </a:r>
            <a:r>
              <a:rPr lang="ja-JP" altLang="en-US" sz="1200" u="sng" dirty="0">
                <a:latin typeface="UD デジタル 教科書体 NK-R" panose="02020400000000000000" pitchFamily="18" charset="-128"/>
                <a:ea typeface="UD デジタル 教科書体 NK-R" panose="02020400000000000000" pitchFamily="18" charset="-128"/>
              </a:rPr>
              <a:t>精神科医療機関において</a:t>
            </a:r>
            <a:r>
              <a:rPr lang="ja-JP" altLang="en-US" sz="1200" dirty="0">
                <a:latin typeface="UD デジタル 教科書体 NK-R" panose="02020400000000000000" pitchFamily="18" charset="-128"/>
                <a:ea typeface="UD デジタル 教科書体 NK-R" panose="02020400000000000000" pitchFamily="18" charset="-128"/>
              </a:rPr>
              <a:t>、すでに実施されている虐待防止措置の推進に加え、</a:t>
            </a:r>
            <a:r>
              <a:rPr lang="ja-JP" altLang="en-US" sz="1200" u="sng" dirty="0">
                <a:latin typeface="UD デジタル 教科書体 NK-R" panose="02020400000000000000" pitchFamily="18" charset="-128"/>
                <a:ea typeface="UD デジタル 教科書体 NK-R" panose="02020400000000000000" pitchFamily="18" charset="-128"/>
              </a:rPr>
              <a:t>従事者等が虐待を発見した場合にこれを自治体に伝えるとともに、 伝えた者の保護を図ることが望ましい。このような仕組みについて、</a:t>
            </a:r>
            <a:r>
              <a:rPr lang="ja-JP" altLang="en-US" sz="1200" dirty="0">
                <a:latin typeface="UD デジタル 教科書体 NK-R" panose="02020400000000000000" pitchFamily="18" charset="-128"/>
                <a:ea typeface="UD デジタル 教科書体 NK-R" panose="02020400000000000000" pitchFamily="18" charset="-128"/>
              </a:rPr>
              <a:t>精神科医療機関における虐待行為の早期発見、再発防止に資する実効的な方策となるよう、</a:t>
            </a:r>
            <a:r>
              <a:rPr lang="ja-JP" altLang="en-US" sz="1200" u="sng" dirty="0">
                <a:latin typeface="UD デジタル 教科書体 NK-R" panose="02020400000000000000" pitchFamily="18" charset="-128"/>
                <a:ea typeface="UD デジタル 教科書体 NK-R" panose="02020400000000000000" pitchFamily="18" charset="-128"/>
              </a:rPr>
              <a:t>制度化に向けた具体的な検討を行うべき</a:t>
            </a:r>
            <a:r>
              <a:rPr lang="ja-JP" altLang="en-US" sz="1200" dirty="0">
                <a:latin typeface="UD デジタル 教科書体 NK-R" panose="02020400000000000000" pitchFamily="18" charset="-128"/>
                <a:ea typeface="UD デジタル 教科書体 NK-R" panose="02020400000000000000" pitchFamily="18" charset="-128"/>
              </a:rPr>
              <a:t>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５．障害福祉サービス等の質の確保・向上について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①外部による評価、事業者間の学び合い等により、サービスごとの特性を踏まえた各障害福祉サービスに適した評価の仕組みを検討する必要がある。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②今後の障害福祉サービス等報酬の改定の検討等に当たって、ストラクチャー、プロセス、アウトカムの３つの視点を持ち、プロセスの視点に基づく報酬の評価をより充実させつつ、併せてアウトカムの視点に基づく報酬の評価についても、導入について研究・検討する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③障害福祉サービス等情報公表制度による事業者情報の公表をさらに促進するための取組を検討する必要がある。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④</a:t>
            </a:r>
            <a:r>
              <a:rPr lang="ja-JP" altLang="en-US" sz="1200" u="sng" dirty="0">
                <a:latin typeface="UD デジタル 教科書体 NK-R" panose="02020400000000000000" pitchFamily="18" charset="-128"/>
                <a:ea typeface="UD デジタル 教科書体 NK-R" panose="02020400000000000000" pitchFamily="18" charset="-128"/>
              </a:rPr>
              <a:t>障害福祉分野におけるデータベースを整備する</a:t>
            </a:r>
            <a:r>
              <a:rPr lang="ja-JP" altLang="en-US" sz="1200" dirty="0">
                <a:latin typeface="UD デジタル 教科書体 NK-R" panose="02020400000000000000" pitchFamily="18" charset="-128"/>
                <a:ea typeface="UD デジタル 教科書体 NK-R" panose="02020400000000000000" pitchFamily="18" charset="-128"/>
              </a:rPr>
              <a:t>とともに、</a:t>
            </a:r>
            <a:r>
              <a:rPr lang="ja-JP" altLang="en-US" sz="1200" u="sng" dirty="0">
                <a:latin typeface="UD デジタル 教科書体 NK-R" panose="02020400000000000000" pitchFamily="18" charset="-128"/>
                <a:ea typeface="UD デジタル 教科書体 NK-R" panose="02020400000000000000" pitchFamily="18" charset="-128"/>
              </a:rPr>
              <a:t>第三者提供の仕組みを設けるべき</a:t>
            </a:r>
            <a:r>
              <a:rPr lang="ja-JP" altLang="en-US" sz="1200" dirty="0">
                <a:latin typeface="UD デジタル 教科書体 NK-R" panose="02020400000000000000" pitchFamily="18" charset="-128"/>
                <a:ea typeface="UD デジタル 教科書体 NK-R" panose="02020400000000000000" pitchFamily="18" charset="-128"/>
              </a:rPr>
              <a:t>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⑤不適切な事業所が多いサービス等の実地指導・監査を重点実施するとともに、都道府県等の実地指導・監査の取組の好事例や指導監査マニュアルの作成等の検討を進める必要がある。 </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６．制度の持続可能性の確保について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都道府県が行う障害福祉サービス事業者等の指定について、市町村が障害（児）福祉計画との調整を図る見地から意見を申し出ることを可能とし、都道府県はその意見を勘案して指定に際し、必要と認める条件を付することができる仕組みを導入す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②障害福祉現場の業務効率化や職員の業務負担軽減を更に推進するため、実証データの収集・分析を進めながら、</a:t>
            </a:r>
            <a:r>
              <a:rPr lang="en-US" altLang="ja-JP" sz="1200" dirty="0">
                <a:latin typeface="UD デジタル 教科書体 NK-R" panose="02020400000000000000" pitchFamily="18" charset="-128"/>
                <a:ea typeface="UD デジタル 教科書体 NK-R" panose="02020400000000000000" pitchFamily="18" charset="-128"/>
              </a:rPr>
              <a:t>ICT</a:t>
            </a:r>
            <a:r>
              <a:rPr lang="ja-JP" altLang="en-US" sz="1200" dirty="0">
                <a:latin typeface="UD デジタル 教科書体 NK-R" panose="02020400000000000000" pitchFamily="18" charset="-128"/>
                <a:ea typeface="UD デジタル 教科書体 NK-R" panose="02020400000000000000" pitchFamily="18" charset="-128"/>
              </a:rPr>
              <a:t>活用やロボット導入の推進の方策について具体的な検討を行っていくことが必要である。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③障害福祉職員の処遇改善や職場環境の状況について調査・分析し、現場のニーズや政策目的に照らして、より効果的で簡素な仕組みとなる方策についてさらに検討するとともに、ハラスメント対策を推進するほか、人材の確保・定着方策の好事例の共有を図る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７．居住地特例について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①介護保険施設等の入所者が障害福祉サービスを利用する場合についても、施設所在市町村の財政負担を軽減するため、介護保険施設等を居住地特例の対象に追加すべきである。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797C35E3-B0F1-AF6F-E542-E238CD9B907F}"/>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スライド№３１</a:t>
            </a:r>
          </a:p>
        </p:txBody>
      </p:sp>
    </p:spTree>
    <p:extLst>
      <p:ext uri="{BB962C8B-B14F-4D97-AF65-F5344CB8AC3E}">
        <p14:creationId xmlns:p14="http://schemas.microsoft.com/office/powerpoint/2010/main" val="3103982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B1033-5E55-42BE-82EA-0C176EF7D06A}"/>
              </a:ext>
            </a:extLst>
          </p:cNvPr>
          <p:cNvSpPr>
            <a:spLocks noGrp="1"/>
          </p:cNvSpPr>
          <p:nvPr>
            <p:ph type="title"/>
          </p:nvPr>
        </p:nvSpPr>
        <p:spPr/>
        <p:txBody>
          <a:bodyPr anchor="t">
            <a:normAutofit fontScale="90000"/>
          </a:bodyPr>
          <a:lstStyle/>
          <a:p>
            <a:r>
              <a:rPr kumimoji="1" lang="ja-JP" altLang="en-US" b="0" dirty="0"/>
              <a:t>就労系サービスの役割</a:t>
            </a:r>
            <a:r>
              <a:rPr kumimoji="1" lang="en-US" altLang="ja-JP" b="0" dirty="0"/>
              <a:t/>
            </a:r>
            <a:br>
              <a:rPr kumimoji="1" lang="en-US" altLang="ja-JP" b="0" dirty="0"/>
            </a:br>
            <a:r>
              <a:rPr kumimoji="1" lang="ja-JP" altLang="en-US" sz="2400" b="0" u="none" dirty="0"/>
              <a:t>障害者総合支援法改正法施行後３年の見直しに</a:t>
            </a:r>
            <a:r>
              <a:rPr lang="ja-JP" altLang="en-US" sz="2400" b="0" u="none" dirty="0"/>
              <a:t>ついて：障害者部会報告書より</a:t>
            </a:r>
            <a:endParaRPr kumimoji="1" lang="ja-JP" altLang="en-US" b="0" dirty="0"/>
          </a:p>
        </p:txBody>
      </p:sp>
      <p:sp>
        <p:nvSpPr>
          <p:cNvPr id="5" name="Rectangle 4">
            <a:extLst>
              <a:ext uri="{FF2B5EF4-FFF2-40B4-BE49-F238E27FC236}">
                <a16:creationId xmlns:a16="http://schemas.microsoft.com/office/drawing/2014/main" id="{222178D1-80B6-A165-DEFB-A2E0EAA8D31A}"/>
              </a:ext>
            </a:extLst>
          </p:cNvPr>
          <p:cNvSpPr>
            <a:spLocks noChangeArrowheads="1"/>
          </p:cNvSpPr>
          <p:nvPr/>
        </p:nvSpPr>
        <p:spPr bwMode="auto">
          <a:xfrm>
            <a:off x="838200" y="1306286"/>
            <a:ext cx="10515600" cy="4906735"/>
          </a:xfrm>
          <a:prstGeom prst="rect">
            <a:avLst/>
          </a:prstGeom>
          <a:solidFill>
            <a:srgbClr val="CCFFFF">
              <a:alpha val="49803"/>
            </a:srgbClr>
          </a:solidFill>
          <a:ln w="3175" algn="ctr">
            <a:solidFill>
              <a:schemeClr val="tx1"/>
            </a:solidFill>
            <a:miter lim="800000"/>
            <a:headEnd/>
            <a:tailEnd/>
          </a:ln>
        </p:spPr>
        <p:txBody>
          <a:bodyPr anchor="ctr"/>
          <a:lstStyle/>
          <a:p>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各論点について</a:t>
            </a:r>
            <a:r>
              <a:rPr lang="en-US" altLang="ja-JP" sz="1600" dirty="0">
                <a:latin typeface="UD デジタル 教科書体 NK-R" panose="02020400000000000000" pitchFamily="18" charset="-128"/>
                <a:ea typeface="UD デジタル 教科書体 NK-R" panose="02020400000000000000" pitchFamily="18" charset="-128"/>
              </a:rPr>
              <a:t>】</a:t>
            </a:r>
          </a:p>
          <a:p>
            <a:r>
              <a:rPr lang="ja-JP" altLang="en-US" sz="1400" dirty="0">
                <a:latin typeface="UD デジタル 教科書体 NK-R" panose="02020400000000000000" pitchFamily="18" charset="-128"/>
                <a:ea typeface="UD デジタル 教科書体 NK-R" panose="02020400000000000000" pitchFamily="18" charset="-128"/>
              </a:rPr>
              <a:t>８．高齢の障害者に対する支援について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①一律に介護保険サービスが優先されるものではない等の介護保険優先原則の運用の考え方について、具体例を示しながら改めて周知徹底を図ることが必要である。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②共生型サービスや新高額障害福祉サービス等給付費について、積極的な活用が図られるよう引き続き周知徹底を進めることが必要である。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９．障害者虐待の防止について</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自治体間の対応のばらつきを是正するため、障害者虐待に対応する自治体職員に向けて、対応方針の決定等の場面における管理職の参加を徹底するとともに、とるべき対応や留意点を周知する必要がある。また、自治体における弁護士等による専門的な助言体制の確保を推進する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②学校、保育所、医療機関における障害者を含めた虐待防止の取組について、市町村や関係機関との連携を含め、より一層進めていく必要がある。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１０．地域生活支援事業について</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①地域生活支援事業について、個別給付との利用対象者像の関係等の実態把握や整理を行い、報酬改定等の議論の中で、財源を確保しつつ、その在り方を検討する必要がある。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１１．意思疎通支援について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①意思疎通支援について、地域格差等の課題を解消するために、障害種別や障害特性を考慮しつつ、</a:t>
            </a:r>
            <a:r>
              <a:rPr lang="en-US" altLang="ja-JP" sz="1200" dirty="0">
                <a:latin typeface="UD デジタル 教科書体 NK-R" panose="02020400000000000000" pitchFamily="18" charset="-128"/>
                <a:ea typeface="UD デジタル 教科書体 NK-R" panose="02020400000000000000" pitchFamily="18" charset="-128"/>
              </a:rPr>
              <a:t>ICT</a:t>
            </a:r>
            <a:r>
              <a:rPr lang="ja-JP" altLang="en-US" sz="1200" dirty="0">
                <a:latin typeface="UD デジタル 教科書体 NK-R" panose="02020400000000000000" pitchFamily="18" charset="-128"/>
                <a:ea typeface="UD デジタル 教科書体 NK-R" panose="02020400000000000000" pitchFamily="18" charset="-128"/>
              </a:rPr>
              <a:t>の利活用促進や意思疎通支援従事者の確保、代筆代読支援の普及に向けた取組等を検討する必要がある。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１２．療育手帳の在り方について</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療育手帳の在り方について、国際的な知的障害の定義や自治体の判定業務の負荷等も踏まえた判定方法や認定基準の在り方、比較的軽度な知 的障害児者への支援施策の在り方、統一化による関連諸施策への影響、法令上の対応等も含め、幅広く調査研究を続けるべきである。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１３．医療と福祉の連携について</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医療的ケア児については前回の報酬改定において新設した報酬の実施状況を踏まえて家族等への支援の観点も含め検討を行い、医療的ケアが必要な障害者については成人期の生活に対応した障害福祉サービスにおける医療的ケアの評価の在り方について検討する必要が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②計画相談支援において求められる多職種連携の主要な連携先として医療機関や難病関係機関を明示し、その連携の重要性や具体的に求められる連携内容について周知徹底を図るとともに、連携を更に促進する方策等について検討すべきであ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③入院中の重度訪問介護利用の対象となる障害支援区分については、入院中の重度障害者のコミュニケーション支援等に関する調査研究の結果を分析しつつ、支援が必要な状態像や支援ニーズの整理を行いながら、拡充を検討すべきである。 </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C5037DDD-9E48-12F2-0C57-40F12AD11FB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スライド№３２</a:t>
            </a:r>
          </a:p>
        </p:txBody>
      </p:sp>
    </p:spTree>
    <p:extLst>
      <p:ext uri="{BB962C8B-B14F-4D97-AF65-F5344CB8AC3E}">
        <p14:creationId xmlns:p14="http://schemas.microsoft.com/office/powerpoint/2010/main" val="321146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47B90D1-A0B9-46EE-B74E-491F475A6218}"/>
              </a:ext>
            </a:extLst>
          </p:cNvPr>
          <p:cNvSpPr>
            <a:spLocks noGrp="1"/>
          </p:cNvSpPr>
          <p:nvPr>
            <p:ph type="title"/>
          </p:nvPr>
        </p:nvSpPr>
        <p:spPr/>
        <p:txBody>
          <a:bodyPr anchor="t">
            <a:noAutofit/>
          </a:bodyPr>
          <a:lstStyle/>
          <a:p>
            <a:r>
              <a:rPr lang="ja-JP" altLang="en-US" b="0" dirty="0"/>
              <a:t>アセスメント</a:t>
            </a:r>
            <a:r>
              <a:rPr lang="en-US" altLang="ja-JP" b="0" dirty="0"/>
              <a:t/>
            </a:r>
            <a:br>
              <a:rPr lang="en-US" altLang="ja-JP" b="0" dirty="0"/>
            </a:br>
            <a:r>
              <a:rPr lang="ja-JP" altLang="en-US" sz="2400" b="0" u="none" dirty="0"/>
              <a:t>面談と行動観察によるアセスメント</a:t>
            </a:r>
            <a:endParaRPr lang="ja-JP" altLang="en-US" sz="3600" b="0" u="none" dirty="0"/>
          </a:p>
        </p:txBody>
      </p:sp>
      <p:sp>
        <p:nvSpPr>
          <p:cNvPr id="10" name="四角形: 角を丸くする 9">
            <a:extLst>
              <a:ext uri="{FF2B5EF4-FFF2-40B4-BE49-F238E27FC236}">
                <a16:creationId xmlns:a16="http://schemas.microsoft.com/office/drawing/2014/main" id="{5083E0F4-7BB9-4C09-A75E-DC5FC0570FAF}"/>
              </a:ext>
            </a:extLst>
          </p:cNvPr>
          <p:cNvSpPr/>
          <p:nvPr/>
        </p:nvSpPr>
        <p:spPr>
          <a:xfrm>
            <a:off x="838200" y="1447433"/>
            <a:ext cx="4591052" cy="446693"/>
          </a:xfrm>
          <a:prstGeom prst="roundRect">
            <a:avLst/>
          </a:prstGeom>
          <a:solidFill>
            <a:srgbClr val="FFFFCC"/>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500" dirty="0">
                <a:solidFill>
                  <a:schemeClr val="tx1"/>
                </a:solidFill>
                <a:latin typeface="UD デジタル 教科書体 NK-R" panose="02020400000000000000" pitchFamily="18" charset="-128"/>
                <a:ea typeface="UD デジタル 教科書体 NK-R" panose="02020400000000000000" pitchFamily="18" charset="-128"/>
              </a:rPr>
              <a:t>様々な情報を整理し、支援の必要な質と量を予測する</a:t>
            </a:r>
          </a:p>
        </p:txBody>
      </p:sp>
      <p:graphicFrame>
        <p:nvGraphicFramePr>
          <p:cNvPr id="20" name="表 19">
            <a:extLst>
              <a:ext uri="{FF2B5EF4-FFF2-40B4-BE49-F238E27FC236}">
                <a16:creationId xmlns:a16="http://schemas.microsoft.com/office/drawing/2014/main" id="{64BB8DA9-6B76-40BB-9AE6-91821ACAAA60}"/>
              </a:ext>
            </a:extLst>
          </p:cNvPr>
          <p:cNvGraphicFramePr>
            <a:graphicFrameLocks noGrp="1"/>
          </p:cNvGraphicFramePr>
          <p:nvPr>
            <p:extLst>
              <p:ext uri="{D42A27DB-BD31-4B8C-83A1-F6EECF244321}">
                <p14:modId xmlns:p14="http://schemas.microsoft.com/office/powerpoint/2010/main" val="1581244915"/>
              </p:ext>
            </p:extLst>
          </p:nvPr>
        </p:nvGraphicFramePr>
        <p:xfrm>
          <a:off x="838201" y="1961939"/>
          <a:ext cx="4591051" cy="4610897"/>
        </p:xfrm>
        <a:graphic>
          <a:graphicData uri="http://schemas.openxmlformats.org/drawingml/2006/table">
            <a:tbl>
              <a:tblPr firstRow="1" bandRow="1">
                <a:tableStyleId>{5940675A-B579-460E-94D1-54222C63F5DA}</a:tableStyleId>
              </a:tblPr>
              <a:tblGrid>
                <a:gridCol w="1406978">
                  <a:extLst>
                    <a:ext uri="{9D8B030D-6E8A-4147-A177-3AD203B41FA5}">
                      <a16:colId xmlns:a16="http://schemas.microsoft.com/office/drawing/2014/main" val="20000"/>
                    </a:ext>
                  </a:extLst>
                </a:gridCol>
                <a:gridCol w="3184073">
                  <a:extLst>
                    <a:ext uri="{9D8B030D-6E8A-4147-A177-3AD203B41FA5}">
                      <a16:colId xmlns:a16="http://schemas.microsoft.com/office/drawing/2014/main" val="20001"/>
                    </a:ext>
                  </a:extLst>
                </a:gridCol>
              </a:tblGrid>
              <a:tr h="319515">
                <a:tc rowSpan="4">
                  <a:txBody>
                    <a:bodyPr/>
                    <a:lstStyle/>
                    <a:p>
                      <a:pPr algn="l"/>
                      <a:r>
                        <a:rPr kumimoji="1"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これまでの経過</a:t>
                      </a:r>
                    </a:p>
                  </a:txBody>
                  <a:tcPr marT="45721" marB="45721"/>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生活歴、教育歴、福祉サービス利用歴</a:t>
                      </a:r>
                      <a:endParaRPr kumimoji="1" lang="en-US" altLang="ja-JP"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T="45721" marB="45721" anchor="ctr"/>
                </a:tc>
                <a:extLst>
                  <a:ext uri="{0D108BD9-81ED-4DB2-BD59-A6C34878D82A}">
                    <a16:rowId xmlns:a16="http://schemas.microsoft.com/office/drawing/2014/main" val="10000"/>
                  </a:ext>
                </a:extLst>
              </a:tr>
              <a:tr h="319515">
                <a:tc vMerge="1">
                  <a:txBody>
                    <a:bodyPr/>
                    <a:lstStyle/>
                    <a:p>
                      <a:pPr algn="ct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職歴、その際の強みや上手くいかなかった要因</a:t>
                      </a:r>
                    </a:p>
                  </a:txBody>
                  <a:tcPr marT="45721" marB="45721" anchor="ctr"/>
                </a:tc>
                <a:extLst>
                  <a:ext uri="{0D108BD9-81ED-4DB2-BD59-A6C34878D82A}">
                    <a16:rowId xmlns:a16="http://schemas.microsoft.com/office/drawing/2014/main" val="10001"/>
                  </a:ext>
                </a:extLst>
              </a:tr>
              <a:tr h="319515">
                <a:tc vMerge="1">
                  <a:txBody>
                    <a:bodyPr/>
                    <a:lstStyle/>
                    <a:p>
                      <a:pPr algn="ct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就労支援の利用歴、就労支援機関との関係</a:t>
                      </a:r>
                    </a:p>
                  </a:txBody>
                  <a:tcPr marT="45721" marB="45721" anchor="ctr"/>
                </a:tc>
                <a:extLst>
                  <a:ext uri="{0D108BD9-81ED-4DB2-BD59-A6C34878D82A}">
                    <a16:rowId xmlns:a16="http://schemas.microsoft.com/office/drawing/2014/main" val="10002"/>
                  </a:ext>
                </a:extLst>
              </a:tr>
              <a:tr h="319515">
                <a:tc vMerge="1">
                  <a:txBody>
                    <a:bodyPr/>
                    <a:lstStyle/>
                    <a:p>
                      <a:pPr algn="ctr"/>
                      <a:endParaRPr kumimoji="1" lang="ja-JP" altLang="en-US" sz="12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医療歴と医療面の課題、医療機関との関係</a:t>
                      </a:r>
                    </a:p>
                  </a:txBody>
                  <a:tcPr marT="45721" marB="45721" anchor="ctr"/>
                </a:tc>
                <a:extLst>
                  <a:ext uri="{0D108BD9-81ED-4DB2-BD59-A6C34878D82A}">
                    <a16:rowId xmlns:a16="http://schemas.microsoft.com/office/drawing/2014/main" val="10003"/>
                  </a:ext>
                </a:extLst>
              </a:tr>
              <a:tr h="319515">
                <a:tc rowSpan="5">
                  <a:txBody>
                    <a:bodyPr/>
                    <a:lstStyle/>
                    <a:p>
                      <a:pPr algn="l"/>
                      <a:r>
                        <a:rPr kumimoji="1"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仕事に関わる要素</a:t>
                      </a:r>
                    </a:p>
                  </a:txBody>
                  <a:tcPr marT="45721" marB="45721"/>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仕事のスキル、遂行能力、体力</a:t>
                      </a:r>
                    </a:p>
                  </a:txBody>
                  <a:tcPr marT="45721" marB="45721" anchor="ctr"/>
                </a:tc>
                <a:extLst>
                  <a:ext uri="{0D108BD9-81ED-4DB2-BD59-A6C34878D82A}">
                    <a16:rowId xmlns:a16="http://schemas.microsoft.com/office/drawing/2014/main" val="10004"/>
                  </a:ext>
                </a:extLst>
              </a:tr>
              <a:tr h="319515">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仕事に対する意欲、興味、動機</a:t>
                      </a:r>
                    </a:p>
                  </a:txBody>
                  <a:tcPr marT="45721" marB="45721" anchor="ctr"/>
                </a:tc>
                <a:extLst>
                  <a:ext uri="{0D108BD9-81ED-4DB2-BD59-A6C34878D82A}">
                    <a16:rowId xmlns:a16="http://schemas.microsoft.com/office/drawing/2014/main" val="10005"/>
                  </a:ext>
                </a:extLst>
              </a:tr>
              <a:tr h="319515">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コミュニケーション能力と社会性</a:t>
                      </a:r>
                    </a:p>
                  </a:txBody>
                  <a:tcPr marT="45721" marB="45721" anchor="ctr"/>
                </a:tc>
                <a:extLst>
                  <a:ext uri="{0D108BD9-81ED-4DB2-BD59-A6C34878D82A}">
                    <a16:rowId xmlns:a16="http://schemas.microsoft.com/office/drawing/2014/main" val="10006"/>
                  </a:ext>
                </a:extLst>
              </a:tr>
              <a:tr h="319515">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ストレス耐性、ストレス回避・解消の能力</a:t>
                      </a:r>
                      <a:endParaRPr kumimoji="1" lang="en-US" altLang="ja-JP"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T="45721" marB="45721" anchor="ctr"/>
                </a:tc>
                <a:extLst>
                  <a:ext uri="{0D108BD9-81ED-4DB2-BD59-A6C34878D82A}">
                    <a16:rowId xmlns:a16="http://schemas.microsoft.com/office/drawing/2014/main" val="10007"/>
                  </a:ext>
                </a:extLst>
              </a:tr>
              <a:tr h="319515">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認知面の課題</a:t>
                      </a:r>
                      <a:endParaRPr kumimoji="1" lang="en-US" altLang="ja-JP"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T="45721" marB="45721" anchor="ctr"/>
                </a:tc>
                <a:extLst>
                  <a:ext uri="{0D108BD9-81ED-4DB2-BD59-A6C34878D82A}">
                    <a16:rowId xmlns:a16="http://schemas.microsoft.com/office/drawing/2014/main" val="10008"/>
                  </a:ext>
                </a:extLst>
              </a:tr>
              <a:tr h="319515">
                <a:tc rowSpan="5">
                  <a:txBody>
                    <a:bodyPr/>
                    <a:lstStyle/>
                    <a:p>
                      <a:pPr algn="l"/>
                      <a:r>
                        <a:rPr kumimoji="1"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生活面の要素</a:t>
                      </a:r>
                    </a:p>
                  </a:txBody>
                  <a:tcPr marT="45721" marB="45721"/>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家族の状況、家族からの支援</a:t>
                      </a:r>
                      <a:endParaRPr kumimoji="1" lang="en-US" altLang="ja-JP"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T="45721" marB="45721" anchor="ctr"/>
                </a:tc>
                <a:extLst>
                  <a:ext uri="{0D108BD9-81ED-4DB2-BD59-A6C34878D82A}">
                    <a16:rowId xmlns:a16="http://schemas.microsoft.com/office/drawing/2014/main" val="10009"/>
                  </a:ext>
                </a:extLst>
              </a:tr>
              <a:tr h="319515">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友人等の交友関係</a:t>
                      </a:r>
                      <a:endParaRPr kumimoji="1" lang="en-US" altLang="ja-JP"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T="45721" marB="45721" anchor="ctr"/>
                </a:tc>
                <a:extLst>
                  <a:ext uri="{0D108BD9-81ED-4DB2-BD59-A6C34878D82A}">
                    <a16:rowId xmlns:a16="http://schemas.microsoft.com/office/drawing/2014/main" val="10010"/>
                  </a:ext>
                </a:extLst>
              </a:tr>
              <a:tr h="319515">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主な余暇活動や楽しみ</a:t>
                      </a:r>
                      <a:endParaRPr kumimoji="1" lang="en-US" altLang="ja-JP"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T="45721" marB="45721" anchor="ctr"/>
                </a:tc>
                <a:extLst>
                  <a:ext uri="{0D108BD9-81ED-4DB2-BD59-A6C34878D82A}">
                    <a16:rowId xmlns:a16="http://schemas.microsoft.com/office/drawing/2014/main" val="10011"/>
                  </a:ext>
                </a:extLst>
              </a:tr>
              <a:tr h="319515">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消費活動の状況や問題</a:t>
                      </a:r>
                      <a:endParaRPr kumimoji="1" lang="en-US" altLang="ja-JP"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T="45721" marB="45721" anchor="ctr"/>
                </a:tc>
                <a:extLst>
                  <a:ext uri="{0D108BD9-81ED-4DB2-BD59-A6C34878D82A}">
                    <a16:rowId xmlns:a16="http://schemas.microsoft.com/office/drawing/2014/main" val="10012"/>
                  </a:ext>
                </a:extLst>
              </a:tr>
              <a:tr h="319515">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生活支援機関、相談支援機関との関わり</a:t>
                      </a:r>
                      <a:endParaRPr kumimoji="1" lang="en-US" altLang="ja-JP" sz="12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txBody>
                  <a:tcPr marT="45721" marB="45721" anchor="ctr"/>
                </a:tc>
                <a:extLst>
                  <a:ext uri="{0D108BD9-81ED-4DB2-BD59-A6C34878D82A}">
                    <a16:rowId xmlns:a16="http://schemas.microsoft.com/office/drawing/2014/main" val="10013"/>
                  </a:ext>
                </a:extLst>
              </a:tr>
            </a:tbl>
          </a:graphicData>
        </a:graphic>
      </p:graphicFrame>
      <p:graphicFrame>
        <p:nvGraphicFramePr>
          <p:cNvPr id="22" name="図表 21">
            <a:extLst>
              <a:ext uri="{FF2B5EF4-FFF2-40B4-BE49-F238E27FC236}">
                <a16:creationId xmlns:a16="http://schemas.microsoft.com/office/drawing/2014/main" id="{04C72EB9-B5A2-4E69-82BF-D796530EC04E}"/>
              </a:ext>
            </a:extLst>
          </p:cNvPr>
          <p:cNvGraphicFramePr/>
          <p:nvPr/>
        </p:nvGraphicFramePr>
        <p:xfrm>
          <a:off x="6096000" y="2942209"/>
          <a:ext cx="4055218" cy="3357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四角形: 角を丸くする 22">
            <a:extLst>
              <a:ext uri="{FF2B5EF4-FFF2-40B4-BE49-F238E27FC236}">
                <a16:creationId xmlns:a16="http://schemas.microsoft.com/office/drawing/2014/main" id="{D32B7310-35FE-4666-9C5F-5BEE769D9D9C}"/>
              </a:ext>
            </a:extLst>
          </p:cNvPr>
          <p:cNvSpPr/>
          <p:nvPr/>
        </p:nvSpPr>
        <p:spPr>
          <a:xfrm>
            <a:off x="5539009" y="2863137"/>
            <a:ext cx="2018686" cy="432708"/>
          </a:xfrm>
          <a:prstGeom prst="roundRect">
            <a:avLst/>
          </a:prstGeom>
          <a:solidFill>
            <a:srgbClr val="D3F6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職務への適性</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職務遂行に必要な知識・技能</a:t>
            </a:r>
          </a:p>
        </p:txBody>
      </p:sp>
      <p:sp>
        <p:nvSpPr>
          <p:cNvPr id="25" name="四角形: 角を丸くする 24">
            <a:extLst>
              <a:ext uri="{FF2B5EF4-FFF2-40B4-BE49-F238E27FC236}">
                <a16:creationId xmlns:a16="http://schemas.microsoft.com/office/drawing/2014/main" id="{F426BE8D-A227-4C14-8638-B302E21961BD}"/>
              </a:ext>
            </a:extLst>
          </p:cNvPr>
          <p:cNvSpPr/>
          <p:nvPr/>
        </p:nvSpPr>
        <p:spPr>
          <a:xfrm>
            <a:off x="5539009" y="3460441"/>
            <a:ext cx="2018686" cy="704249"/>
          </a:xfrm>
          <a:prstGeom prst="roundRect">
            <a:avLst/>
          </a:prstGeom>
          <a:solidFill>
            <a:srgbClr val="D3F6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あいさつ・返事</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報告・連絡・相談</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身だしなみ・規則の厳守</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一定時間仕事に耐える体力</a:t>
            </a:r>
          </a:p>
        </p:txBody>
      </p:sp>
      <p:sp>
        <p:nvSpPr>
          <p:cNvPr id="27" name="四角形: 角を丸くする 26">
            <a:extLst>
              <a:ext uri="{FF2B5EF4-FFF2-40B4-BE49-F238E27FC236}">
                <a16:creationId xmlns:a16="http://schemas.microsoft.com/office/drawing/2014/main" id="{C5EA6134-BC62-4FF0-B85B-44984DF26E9E}"/>
              </a:ext>
            </a:extLst>
          </p:cNvPr>
          <p:cNvSpPr/>
          <p:nvPr/>
        </p:nvSpPr>
        <p:spPr>
          <a:xfrm>
            <a:off x="5539009" y="4296869"/>
            <a:ext cx="1707554" cy="593564"/>
          </a:xfrm>
          <a:prstGeom prst="roundRect">
            <a:avLst/>
          </a:prstGeom>
          <a:solidFill>
            <a:srgbClr val="D3F6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感情のコントロール</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注意された時の謝罪</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苦手な人へのあいさつ</a:t>
            </a:r>
          </a:p>
        </p:txBody>
      </p:sp>
      <p:sp>
        <p:nvSpPr>
          <p:cNvPr id="29" name="四角形: 角を丸くする 28">
            <a:extLst>
              <a:ext uri="{FF2B5EF4-FFF2-40B4-BE49-F238E27FC236}">
                <a16:creationId xmlns:a16="http://schemas.microsoft.com/office/drawing/2014/main" id="{8A7DD2CB-278A-4F88-AD37-883EA78BB8D4}"/>
              </a:ext>
            </a:extLst>
          </p:cNvPr>
          <p:cNvSpPr/>
          <p:nvPr/>
        </p:nvSpPr>
        <p:spPr>
          <a:xfrm>
            <a:off x="5535648" y="5002674"/>
            <a:ext cx="1740676" cy="548954"/>
          </a:xfrm>
          <a:prstGeom prst="roundRect">
            <a:avLst/>
          </a:prstGeom>
          <a:solidFill>
            <a:srgbClr val="D3F6FB"/>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基本的な生活リズム</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金銭管理</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余暇の過ごし方・移動能力</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1" name="四角形: 角を丸くする 30">
            <a:extLst>
              <a:ext uri="{FF2B5EF4-FFF2-40B4-BE49-F238E27FC236}">
                <a16:creationId xmlns:a16="http://schemas.microsoft.com/office/drawing/2014/main" id="{A05D8968-5486-4A0F-8B75-F8B17919873E}"/>
              </a:ext>
            </a:extLst>
          </p:cNvPr>
          <p:cNvSpPr/>
          <p:nvPr/>
        </p:nvSpPr>
        <p:spPr>
          <a:xfrm>
            <a:off x="5535648" y="5673782"/>
            <a:ext cx="1366963" cy="503586"/>
          </a:xfrm>
          <a:prstGeom prst="roundRect">
            <a:avLst/>
          </a:prstGeom>
          <a:solidFill>
            <a:srgbClr val="D3F6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食事栄養管理</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体調管理・服薬管理</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graphicFrame>
        <p:nvGraphicFramePr>
          <p:cNvPr id="33" name="図表 32">
            <a:extLst>
              <a:ext uri="{FF2B5EF4-FFF2-40B4-BE49-F238E27FC236}">
                <a16:creationId xmlns:a16="http://schemas.microsoft.com/office/drawing/2014/main" id="{62DC7AE2-AC84-4501-9356-C43C2194ECA3}"/>
              </a:ext>
            </a:extLst>
          </p:cNvPr>
          <p:cNvGraphicFramePr/>
          <p:nvPr/>
        </p:nvGraphicFramePr>
        <p:xfrm>
          <a:off x="9217519" y="2621199"/>
          <a:ext cx="2874894" cy="39285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5" name="四角形: 角を丸くする 34">
            <a:extLst>
              <a:ext uri="{FF2B5EF4-FFF2-40B4-BE49-F238E27FC236}">
                <a16:creationId xmlns:a16="http://schemas.microsoft.com/office/drawing/2014/main" id="{6737BD24-D71B-4C78-AE68-52A168FEE55A}"/>
              </a:ext>
            </a:extLst>
          </p:cNvPr>
          <p:cNvSpPr/>
          <p:nvPr/>
        </p:nvSpPr>
        <p:spPr>
          <a:xfrm>
            <a:off x="5535648" y="365126"/>
            <a:ext cx="6343039" cy="1596814"/>
          </a:xfrm>
          <a:prstGeom prst="roundRect">
            <a:avLst/>
          </a:prstGeom>
          <a:solidFill>
            <a:schemeClr val="accent3">
              <a:lumMod val="20000"/>
              <a:lumOff val="80000"/>
            </a:schemeClr>
          </a:solidFill>
          <a:ln>
            <a:solidFill>
              <a:schemeClr val="tx2">
                <a:lumMod val="75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〇アセスメント場面と方法</a:t>
            </a:r>
            <a:endParaRPr lang="en-US" altLang="ja-JP" sz="24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①文書・記録等の読み込み、②ご本人との面接・聞き取り、③関係者からの聞き取り、④テスト結果等の実施及び解釈、⑤作業場面における行動観察、⑥職場実習（短期）における行動観察</a:t>
            </a:r>
            <a:endParaRPr lang="ja-JP" altLang="en-US"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F92C8A24-718B-4DFE-B1F2-1D765AFF8CA5}"/>
              </a:ext>
            </a:extLst>
          </p:cNvPr>
          <p:cNvSpPr txBox="1"/>
          <p:nvPr/>
        </p:nvSpPr>
        <p:spPr>
          <a:xfrm>
            <a:off x="5535647" y="2168034"/>
            <a:ext cx="6343039" cy="461665"/>
          </a:xfrm>
          <a:prstGeom prst="rect">
            <a:avLst/>
          </a:prstGeom>
          <a:noFill/>
        </p:spPr>
        <p:txBody>
          <a:bodyPr wrap="square" anchor="ctr">
            <a:spAutoFit/>
          </a:bodyPr>
          <a:lstStyle/>
          <a:p>
            <a:pPr algn="ctr"/>
            <a:r>
              <a:rPr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どの様な支援をどの程度必要とするのか？</a:t>
            </a:r>
          </a:p>
        </p:txBody>
      </p:sp>
      <p:sp>
        <p:nvSpPr>
          <p:cNvPr id="2" name="テキスト ボックス 1">
            <a:extLst>
              <a:ext uri="{FF2B5EF4-FFF2-40B4-BE49-F238E27FC236}">
                <a16:creationId xmlns:a16="http://schemas.microsoft.com/office/drawing/2014/main" id="{4FE6EE15-F6D6-DB29-F554-356F2A22A3A9}"/>
              </a:ext>
            </a:extLst>
          </p:cNvPr>
          <p:cNvSpPr txBox="1"/>
          <p:nvPr/>
        </p:nvSpPr>
        <p:spPr>
          <a:xfrm>
            <a:off x="244929" y="111480"/>
            <a:ext cx="1107621"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a:t>
            </a:r>
          </a:p>
        </p:txBody>
      </p:sp>
    </p:spTree>
    <p:extLst>
      <p:ext uri="{BB962C8B-B14F-4D97-AF65-F5344CB8AC3E}">
        <p14:creationId xmlns:p14="http://schemas.microsoft.com/office/powerpoint/2010/main" val="328311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ormAutofit/>
          </a:bodyPr>
          <a:lstStyle/>
          <a:p>
            <a:pPr algn="l"/>
            <a:r>
              <a:rPr lang="ja-JP" altLang="en-US" b="0" dirty="0"/>
              <a:t>アセスメント①就労相談</a:t>
            </a:r>
            <a:r>
              <a:rPr lang="en-US" altLang="ja-JP" sz="4000" b="0" dirty="0"/>
              <a:t/>
            </a:r>
            <a:br>
              <a:rPr lang="en-US" altLang="ja-JP" sz="4000" b="0" dirty="0"/>
            </a:br>
            <a:r>
              <a:rPr lang="ja-JP" altLang="en-US" sz="2400" b="0" u="none" dirty="0"/>
              <a:t>面接相談を通じたアセスメント</a:t>
            </a:r>
            <a:endParaRPr lang="ja-JP" altLang="en-US" b="0" u="none" dirty="0"/>
          </a:p>
        </p:txBody>
      </p:sp>
      <p:graphicFrame>
        <p:nvGraphicFramePr>
          <p:cNvPr id="5" name="図表 4"/>
          <p:cNvGraphicFramePr/>
          <p:nvPr>
            <p:extLst>
              <p:ext uri="{D42A27DB-BD31-4B8C-83A1-F6EECF244321}">
                <p14:modId xmlns:p14="http://schemas.microsoft.com/office/powerpoint/2010/main" val="2839742751"/>
              </p:ext>
            </p:extLst>
          </p:nvPr>
        </p:nvGraphicFramePr>
        <p:xfrm>
          <a:off x="85540" y="2623357"/>
          <a:ext cx="7533652" cy="3347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テキスト ボックス 11">
            <a:extLst>
              <a:ext uri="{FF2B5EF4-FFF2-40B4-BE49-F238E27FC236}">
                <a16:creationId xmlns:a16="http://schemas.microsoft.com/office/drawing/2014/main" id="{827DE1A9-F1C8-4A8C-AA59-0EDF3DE9B20A}"/>
              </a:ext>
            </a:extLst>
          </p:cNvPr>
          <p:cNvSpPr txBox="1"/>
          <p:nvPr/>
        </p:nvSpPr>
        <p:spPr>
          <a:xfrm>
            <a:off x="7291373" y="2486382"/>
            <a:ext cx="4062427" cy="1787723"/>
          </a:xfrm>
          <a:prstGeom prst="roundRect">
            <a:avLst/>
          </a:prstGeom>
          <a:solidFill>
            <a:schemeClr val="accent3">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p>
            <a:r>
              <a:rPr kumimoji="1" lang="ja-JP" altLang="en-US"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ツールを活用して効率よく情報収集</a:t>
            </a:r>
            <a:endParaRPr lang="en-US" altLang="ja-JP" sz="16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①</a:t>
            </a:r>
            <a:r>
              <a:rPr lang="en-US" altLang="ja-JP" sz="1200" dirty="0">
                <a:latin typeface="UD デジタル 教科書体 NK-R" panose="02020400000000000000" pitchFamily="18" charset="-128"/>
                <a:ea typeface="UD デジタル 教科書体 NK-R" panose="02020400000000000000" pitchFamily="18" charset="-128"/>
              </a:rPr>
              <a:t>MSFAS</a:t>
            </a:r>
            <a:r>
              <a:rPr lang="ja-JP" altLang="en-US" sz="1200" dirty="0">
                <a:latin typeface="UD デジタル 教科書体 NK-R" panose="02020400000000000000" pitchFamily="18" charset="-128"/>
                <a:ea typeface="UD デジタル 教科書体 NK-R" panose="02020400000000000000" pitchFamily="18" charset="-128"/>
              </a:rPr>
              <a:t>／幕張ストレス・疲労アセスメントシート</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err="1">
                <a:latin typeface="UD デジタル 教科書体 NK-R" panose="02020400000000000000" pitchFamily="18" charset="-128"/>
                <a:ea typeface="UD デジタル 教科書体 NK-R" panose="02020400000000000000" pitchFamily="18" charset="-128"/>
              </a:rPr>
              <a:t>Makuhari</a:t>
            </a:r>
            <a:r>
              <a:rPr lang="en-US" altLang="ja-JP" sz="1100" dirty="0">
                <a:latin typeface="UD デジタル 教科書体 NK-R" panose="02020400000000000000" pitchFamily="18" charset="-128"/>
                <a:ea typeface="UD デジタル 教科書体 NK-R" panose="02020400000000000000" pitchFamily="18" charset="-128"/>
              </a:rPr>
              <a:t> Stress Fatigue Assessment Sheet</a:t>
            </a:r>
            <a:r>
              <a:rPr lang="ja-JP" altLang="en-US" sz="1100" dirty="0">
                <a:latin typeface="UD デジタル 教科書体 NK-R" panose="02020400000000000000" pitchFamily="18" charset="-128"/>
                <a:ea typeface="UD デジタル 教科書体 NK-R" panose="02020400000000000000" pitchFamily="18" charset="-128"/>
              </a:rPr>
              <a:t>）</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②発達障害者の就労相談ハンドブック</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③キャリアインサイト</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④一般職業適性検査</a:t>
            </a:r>
            <a:r>
              <a:rPr lang="en-US" altLang="ja-JP" sz="1200" dirty="0">
                <a:latin typeface="UD デジタル 教科書体 NK-R" panose="02020400000000000000" pitchFamily="18" charset="-128"/>
                <a:ea typeface="UD デジタル 教科書体 NK-R" panose="02020400000000000000" pitchFamily="18" charset="-128"/>
              </a:rPr>
              <a:t>GATB</a:t>
            </a: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General</a:t>
            </a: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Aptitude</a:t>
            </a: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Test</a:t>
            </a: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Battery</a:t>
            </a:r>
            <a:r>
              <a:rPr lang="ja-JP" altLang="en-US" sz="1200" dirty="0">
                <a:latin typeface="UD デジタル 教科書体 NK-R" panose="02020400000000000000" pitchFamily="18" charset="-128"/>
                <a:ea typeface="UD デジタル 教科書体 NK-R" panose="02020400000000000000" pitchFamily="18" charset="-128"/>
              </a:rPr>
              <a:t>）</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4" name="四角形: 角を丸くする 13">
            <a:extLst>
              <a:ext uri="{FF2B5EF4-FFF2-40B4-BE49-F238E27FC236}">
                <a16:creationId xmlns:a16="http://schemas.microsoft.com/office/drawing/2014/main" id="{120408EA-CD86-4B9B-B64E-4910CCF55AB2}"/>
              </a:ext>
            </a:extLst>
          </p:cNvPr>
          <p:cNvSpPr/>
          <p:nvPr/>
        </p:nvSpPr>
        <p:spPr>
          <a:xfrm>
            <a:off x="7291373" y="4319691"/>
            <a:ext cx="4062428" cy="1787723"/>
          </a:xfrm>
          <a:prstGeom prst="roundRect">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600" b="1" u="sng" dirty="0">
                <a:solidFill>
                  <a:schemeClr val="tx1"/>
                </a:solidFill>
                <a:latin typeface="UD デジタル 教科書体 NK-R" panose="02020400000000000000" pitchFamily="18" charset="-128"/>
                <a:ea typeface="UD デジタル 教科書体 NK-R" panose="02020400000000000000" pitchFamily="18" charset="-128"/>
              </a:rPr>
              <a:t>心理アセスメントツール</a:t>
            </a:r>
            <a:endParaRPr lang="en-US" altLang="ja-JP" sz="1600" b="1" u="sng"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①質問紙法</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MMPI</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／ミネソタ多面人格目録</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i="0" dirty="0">
                <a:solidFill>
                  <a:schemeClr val="tx1"/>
                </a:solidFill>
                <a:effectLst/>
                <a:latin typeface="UD デジタル 教科書体 NK-R" panose="02020400000000000000" pitchFamily="18" charset="-128"/>
                <a:ea typeface="UD デジタル 教科書体 NK-R" panose="02020400000000000000" pitchFamily="18" charset="-128"/>
              </a:rPr>
              <a:t>Minnesota Multiphasic Personality Inventory</a:t>
            </a:r>
            <a:r>
              <a:rPr lang="ja-JP" altLang="en-US" sz="1100" i="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i="0" dirty="0">
              <a:solidFill>
                <a:schemeClr val="tx1"/>
              </a:solidFill>
              <a:effectLst/>
              <a:latin typeface="UD デジタル 教科書体 NK-R" panose="02020400000000000000" pitchFamily="18" charset="-128"/>
              <a:ea typeface="UD デジタル 教科書体 NK-R" panose="02020400000000000000" pitchFamily="18"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Y-G</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性格検査（矢田部・</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Guilford</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②作業法</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・クレペリン検査</a:t>
            </a:r>
            <a:endParaRPr kumimoji="1" lang="ja-JP" altLang="en-US" sz="1400" dirty="0">
              <a:solidFill>
                <a:schemeClr val="tx1"/>
              </a:solidFill>
            </a:endParaRPr>
          </a:p>
        </p:txBody>
      </p:sp>
      <p:sp>
        <p:nvSpPr>
          <p:cNvPr id="16" name="テキスト ボックス 15">
            <a:extLst>
              <a:ext uri="{FF2B5EF4-FFF2-40B4-BE49-F238E27FC236}">
                <a16:creationId xmlns:a16="http://schemas.microsoft.com/office/drawing/2014/main" id="{45A67949-77DB-4F8C-A0D7-A3D2CA77473B}"/>
              </a:ext>
            </a:extLst>
          </p:cNvPr>
          <p:cNvSpPr txBox="1"/>
          <p:nvPr/>
        </p:nvSpPr>
        <p:spPr>
          <a:xfrm>
            <a:off x="642972" y="2372457"/>
            <a:ext cx="5719728" cy="461665"/>
          </a:xfrm>
          <a:prstGeom prst="rect">
            <a:avLst/>
          </a:prstGeom>
          <a:noFill/>
        </p:spPr>
        <p:txBody>
          <a:bodyPr wrap="square" anchor="ctr">
            <a:spAutoFit/>
          </a:bodyPr>
          <a:lstStyle/>
          <a:p>
            <a:pPr algn="ctr"/>
            <a:r>
              <a:rPr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時系列に沿って、情報を収集し整理する</a:t>
            </a:r>
          </a:p>
        </p:txBody>
      </p:sp>
      <p:pic>
        <p:nvPicPr>
          <p:cNvPr id="17" name="図 16">
            <a:extLst>
              <a:ext uri="{FF2B5EF4-FFF2-40B4-BE49-F238E27FC236}">
                <a16:creationId xmlns:a16="http://schemas.microsoft.com/office/drawing/2014/main" id="{6DB083E5-BC6A-4017-8576-67A576547C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1230" y="5508239"/>
            <a:ext cx="1319463" cy="984636"/>
          </a:xfrm>
          <a:prstGeom prst="rect">
            <a:avLst/>
          </a:prstGeom>
        </p:spPr>
      </p:pic>
      <p:sp>
        <p:nvSpPr>
          <p:cNvPr id="18" name="四角形: 角を丸くする 17">
            <a:extLst>
              <a:ext uri="{FF2B5EF4-FFF2-40B4-BE49-F238E27FC236}">
                <a16:creationId xmlns:a16="http://schemas.microsoft.com/office/drawing/2014/main" id="{D9682EA6-64B2-493F-8D0E-D9852374E599}"/>
              </a:ext>
            </a:extLst>
          </p:cNvPr>
          <p:cNvSpPr/>
          <p:nvPr/>
        </p:nvSpPr>
        <p:spPr>
          <a:xfrm>
            <a:off x="761678" y="6176654"/>
            <a:ext cx="8382321" cy="316221"/>
          </a:xfrm>
          <a:prstGeom prst="round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初期の書面情報や、ご本人との面談</a:t>
            </a:r>
            <a:r>
              <a:rPr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だけでは、情報が「不十分」な場合も少なくない！！</a:t>
            </a:r>
            <a:endPar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19" name="コンテンツ プレースホルダー 13">
            <a:extLst>
              <a:ext uri="{FF2B5EF4-FFF2-40B4-BE49-F238E27FC236}">
                <a16:creationId xmlns:a16="http://schemas.microsoft.com/office/drawing/2014/main" id="{10255E79-07F7-4654-B904-067B7A1AEF12}"/>
              </a:ext>
            </a:extLst>
          </p:cNvPr>
          <p:cNvGraphicFramePr>
            <a:graphicFrameLocks/>
          </p:cNvGraphicFramePr>
          <p:nvPr>
            <p:extLst>
              <p:ext uri="{D42A27DB-BD31-4B8C-83A1-F6EECF244321}">
                <p14:modId xmlns:p14="http://schemas.microsoft.com/office/powerpoint/2010/main" val="120141409"/>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角丸四角形 4">
            <a:extLst>
              <a:ext uri="{FF2B5EF4-FFF2-40B4-BE49-F238E27FC236}">
                <a16:creationId xmlns:a16="http://schemas.microsoft.com/office/drawing/2014/main" id="{454D1B42-03D2-48CF-AA13-81AC7E460943}"/>
              </a:ext>
            </a:extLst>
          </p:cNvPr>
          <p:cNvSpPr/>
          <p:nvPr/>
        </p:nvSpPr>
        <p:spPr>
          <a:xfrm>
            <a:off x="761679" y="1356209"/>
            <a:ext cx="10515600" cy="974035"/>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latin typeface="UD デジタル 教科書体 NK-R" panose="02020400000000000000" pitchFamily="18" charset="-128"/>
                <a:ea typeface="UD デジタル 教科書体 NK-R" panose="02020400000000000000" pitchFamily="18" charset="-128"/>
              </a:rPr>
              <a:t>「働きたい」という希望を持つ障害のある人を対象に、面接を中心としたアセスメントを通して、就職に関する目標を整理し、どのようなプロセスで目標に向かうか、どのような社会資源を活用するのか、どの程度の時間をかけるのか等について情報を提供し、障害のある人の自己選択を支援するプロセス。</a:t>
            </a:r>
            <a:endParaRPr lang="en-US" altLang="ja-JP" dirty="0">
              <a:latin typeface="UD デジタル 教科書体 NK-R" panose="02020400000000000000" pitchFamily="18" charset="-128"/>
              <a:ea typeface="UD デジタル 教科書体 NK-R" panose="02020400000000000000" pitchFamily="18" charset="-128"/>
            </a:endParaRPr>
          </a:p>
        </p:txBody>
      </p:sp>
      <p:pic>
        <p:nvPicPr>
          <p:cNvPr id="4" name="コンテンツ プレースホルダー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01230" y="3518792"/>
            <a:ext cx="1319463" cy="984637"/>
          </a:xfrm>
          <a:prstGeom prst="rect">
            <a:avLst/>
          </a:prstGeom>
        </p:spPr>
      </p:pic>
      <p:sp>
        <p:nvSpPr>
          <p:cNvPr id="3" name="テキスト ボックス 2">
            <a:extLst>
              <a:ext uri="{FF2B5EF4-FFF2-40B4-BE49-F238E27FC236}">
                <a16:creationId xmlns:a16="http://schemas.microsoft.com/office/drawing/2014/main" id="{FB117EB6-456A-9AF4-9EF3-3079AD782A3F}"/>
              </a:ext>
            </a:extLst>
          </p:cNvPr>
          <p:cNvSpPr txBox="1"/>
          <p:nvPr/>
        </p:nvSpPr>
        <p:spPr>
          <a:xfrm>
            <a:off x="244929" y="111480"/>
            <a:ext cx="1098096"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スライド№３</a:t>
            </a:r>
          </a:p>
        </p:txBody>
      </p:sp>
    </p:spTree>
    <p:extLst>
      <p:ext uri="{BB962C8B-B14F-4D97-AF65-F5344CB8AC3E}">
        <p14:creationId xmlns:p14="http://schemas.microsoft.com/office/powerpoint/2010/main" val="281635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DC81B-92E7-4CAF-B2C5-1FF8EB85F68B}"/>
              </a:ext>
            </a:extLst>
          </p:cNvPr>
          <p:cNvSpPr>
            <a:spLocks noGrp="1"/>
          </p:cNvSpPr>
          <p:nvPr>
            <p:ph type="title"/>
          </p:nvPr>
        </p:nvSpPr>
        <p:spPr/>
        <p:txBody>
          <a:bodyPr anchor="t"/>
          <a:lstStyle/>
          <a:p>
            <a:r>
              <a:rPr lang="ja-JP" altLang="en-US" b="0" dirty="0"/>
              <a:t>アセスメント①就労相談</a:t>
            </a:r>
            <a:r>
              <a:rPr lang="en-US" altLang="ja-JP" b="0" dirty="0"/>
              <a:t/>
            </a:r>
            <a:br>
              <a:rPr lang="en-US" altLang="ja-JP" b="0" dirty="0"/>
            </a:br>
            <a:r>
              <a:rPr lang="ja-JP" altLang="en-US" sz="2400" b="0" u="none" dirty="0"/>
              <a:t>面談によるアセスメントプロセス</a:t>
            </a:r>
          </a:p>
        </p:txBody>
      </p:sp>
      <p:graphicFrame>
        <p:nvGraphicFramePr>
          <p:cNvPr id="7" name="図表 6">
            <a:extLst>
              <a:ext uri="{FF2B5EF4-FFF2-40B4-BE49-F238E27FC236}">
                <a16:creationId xmlns:a16="http://schemas.microsoft.com/office/drawing/2014/main" id="{2C989A8B-EADB-4C7E-9064-F90BF4841A35}"/>
              </a:ext>
            </a:extLst>
          </p:cNvPr>
          <p:cNvGraphicFramePr/>
          <p:nvPr>
            <p:extLst>
              <p:ext uri="{D42A27DB-BD31-4B8C-83A1-F6EECF244321}">
                <p14:modId xmlns:p14="http://schemas.microsoft.com/office/powerpoint/2010/main" val="251849029"/>
              </p:ext>
            </p:extLst>
          </p:nvPr>
        </p:nvGraphicFramePr>
        <p:xfrm>
          <a:off x="691977" y="1466642"/>
          <a:ext cx="10698991" cy="492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矢印: 下 7">
            <a:extLst>
              <a:ext uri="{FF2B5EF4-FFF2-40B4-BE49-F238E27FC236}">
                <a16:creationId xmlns:a16="http://schemas.microsoft.com/office/drawing/2014/main" id="{55AA1BD1-F8FA-4D95-9399-9080C53CB2B6}"/>
              </a:ext>
            </a:extLst>
          </p:cNvPr>
          <p:cNvSpPr/>
          <p:nvPr/>
        </p:nvSpPr>
        <p:spPr>
          <a:xfrm>
            <a:off x="5909666" y="2487590"/>
            <a:ext cx="263611" cy="230660"/>
          </a:xfrm>
          <a:prstGeom prst="down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9" name="矢印: 下 8">
            <a:extLst>
              <a:ext uri="{FF2B5EF4-FFF2-40B4-BE49-F238E27FC236}">
                <a16:creationId xmlns:a16="http://schemas.microsoft.com/office/drawing/2014/main" id="{D202725A-2C31-47DE-A29A-CBB3486EA082}"/>
              </a:ext>
            </a:extLst>
          </p:cNvPr>
          <p:cNvSpPr/>
          <p:nvPr/>
        </p:nvSpPr>
        <p:spPr>
          <a:xfrm rot="10800000">
            <a:off x="8480075" y="4351339"/>
            <a:ext cx="263611" cy="230660"/>
          </a:xfrm>
          <a:prstGeom prst="downArrow">
            <a:avLst>
              <a:gd name="adj1" fmla="val 50000"/>
              <a:gd name="adj2" fmla="val 50000"/>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10" name="矢印: 右 9">
            <a:extLst>
              <a:ext uri="{FF2B5EF4-FFF2-40B4-BE49-F238E27FC236}">
                <a16:creationId xmlns:a16="http://schemas.microsoft.com/office/drawing/2014/main" id="{7F3B33E7-8550-40ED-9BC9-1C4C79F2BD74}"/>
              </a:ext>
            </a:extLst>
          </p:cNvPr>
          <p:cNvSpPr/>
          <p:nvPr/>
        </p:nvSpPr>
        <p:spPr>
          <a:xfrm rot="10800000">
            <a:off x="3847078" y="2746683"/>
            <a:ext cx="766121" cy="250683"/>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11" name="矢印: 右 10">
            <a:extLst>
              <a:ext uri="{FF2B5EF4-FFF2-40B4-BE49-F238E27FC236}">
                <a16:creationId xmlns:a16="http://schemas.microsoft.com/office/drawing/2014/main" id="{2E94D3B4-A111-49B3-B4EB-2C298807FFD4}"/>
              </a:ext>
            </a:extLst>
          </p:cNvPr>
          <p:cNvSpPr/>
          <p:nvPr/>
        </p:nvSpPr>
        <p:spPr>
          <a:xfrm>
            <a:off x="3878637" y="3079011"/>
            <a:ext cx="766121" cy="245538"/>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14" name="矢印: 下 13">
            <a:extLst>
              <a:ext uri="{FF2B5EF4-FFF2-40B4-BE49-F238E27FC236}">
                <a16:creationId xmlns:a16="http://schemas.microsoft.com/office/drawing/2014/main" id="{75505385-D93D-4D11-8777-F8A4DC783BB2}"/>
              </a:ext>
            </a:extLst>
          </p:cNvPr>
          <p:cNvSpPr/>
          <p:nvPr/>
        </p:nvSpPr>
        <p:spPr>
          <a:xfrm>
            <a:off x="9569622" y="3512482"/>
            <a:ext cx="263611" cy="230660"/>
          </a:xfrm>
          <a:prstGeom prst="down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22" name="矢印: 右 21">
            <a:extLst>
              <a:ext uri="{FF2B5EF4-FFF2-40B4-BE49-F238E27FC236}">
                <a16:creationId xmlns:a16="http://schemas.microsoft.com/office/drawing/2014/main" id="{B84D05BD-4AA2-45E9-ADDD-349EFABEB774}"/>
              </a:ext>
            </a:extLst>
          </p:cNvPr>
          <p:cNvSpPr/>
          <p:nvPr/>
        </p:nvSpPr>
        <p:spPr>
          <a:xfrm rot="12540836">
            <a:off x="7423798" y="5457418"/>
            <a:ext cx="937066" cy="182373"/>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23" name="矢印: 右 22">
            <a:extLst>
              <a:ext uri="{FF2B5EF4-FFF2-40B4-BE49-F238E27FC236}">
                <a16:creationId xmlns:a16="http://schemas.microsoft.com/office/drawing/2014/main" id="{66B9B7D6-10E0-47B0-BCB9-F54AEBCA9E33}"/>
              </a:ext>
            </a:extLst>
          </p:cNvPr>
          <p:cNvSpPr/>
          <p:nvPr/>
        </p:nvSpPr>
        <p:spPr>
          <a:xfrm rot="9773686">
            <a:off x="3750697" y="5228663"/>
            <a:ext cx="964768" cy="211849"/>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24" name="矢印: 右 23">
            <a:extLst>
              <a:ext uri="{FF2B5EF4-FFF2-40B4-BE49-F238E27FC236}">
                <a16:creationId xmlns:a16="http://schemas.microsoft.com/office/drawing/2014/main" id="{D20E971C-71B2-4B24-A832-4CF53ECDCF08}"/>
              </a:ext>
            </a:extLst>
          </p:cNvPr>
          <p:cNvSpPr/>
          <p:nvPr/>
        </p:nvSpPr>
        <p:spPr>
          <a:xfrm rot="591568">
            <a:off x="3801806" y="5651885"/>
            <a:ext cx="919784" cy="225097"/>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32" name="矢印: 下 31">
            <a:extLst>
              <a:ext uri="{FF2B5EF4-FFF2-40B4-BE49-F238E27FC236}">
                <a16:creationId xmlns:a16="http://schemas.microsoft.com/office/drawing/2014/main" id="{518043E1-908F-45EA-A6D2-97BDE7DD71C4}"/>
              </a:ext>
            </a:extLst>
          </p:cNvPr>
          <p:cNvSpPr/>
          <p:nvPr/>
        </p:nvSpPr>
        <p:spPr>
          <a:xfrm>
            <a:off x="9569622" y="5344138"/>
            <a:ext cx="263611" cy="230660"/>
          </a:xfrm>
          <a:prstGeom prst="down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33" name="四角形: 角を丸くする 32">
            <a:extLst>
              <a:ext uri="{FF2B5EF4-FFF2-40B4-BE49-F238E27FC236}">
                <a16:creationId xmlns:a16="http://schemas.microsoft.com/office/drawing/2014/main" id="{904EE418-FEFD-4C50-B35B-F4885053758F}"/>
              </a:ext>
            </a:extLst>
          </p:cNvPr>
          <p:cNvSpPr/>
          <p:nvPr/>
        </p:nvSpPr>
        <p:spPr>
          <a:xfrm>
            <a:off x="3525589" y="6317879"/>
            <a:ext cx="5218097" cy="398536"/>
          </a:xfrm>
          <a:prstGeom prst="roundRect">
            <a:avLst/>
          </a:prstGeom>
          <a:solidFill>
            <a:schemeClr val="accent4">
              <a:lumMod val="20000"/>
              <a:lumOff val="80000"/>
            </a:schemeClr>
          </a:solidFill>
          <a:ln>
            <a:solidFill>
              <a:schemeClr val="accent4">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新しい情報の入手や状況の変化によって、★からの流れを再開</a:t>
            </a:r>
          </a:p>
        </p:txBody>
      </p:sp>
      <p:sp>
        <p:nvSpPr>
          <p:cNvPr id="34" name="矢印: 下 33">
            <a:extLst>
              <a:ext uri="{FF2B5EF4-FFF2-40B4-BE49-F238E27FC236}">
                <a16:creationId xmlns:a16="http://schemas.microsoft.com/office/drawing/2014/main" id="{07A04C33-CDA1-4899-A8CD-512E6DEB5C0F}"/>
              </a:ext>
            </a:extLst>
          </p:cNvPr>
          <p:cNvSpPr/>
          <p:nvPr/>
        </p:nvSpPr>
        <p:spPr>
          <a:xfrm>
            <a:off x="5909666" y="6026256"/>
            <a:ext cx="263611" cy="230660"/>
          </a:xfrm>
          <a:prstGeom prst="down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37" name="正方形/長方形 36">
            <a:extLst>
              <a:ext uri="{FF2B5EF4-FFF2-40B4-BE49-F238E27FC236}">
                <a16:creationId xmlns:a16="http://schemas.microsoft.com/office/drawing/2014/main" id="{6975332B-678A-47B8-A606-5A00EF9948F9}"/>
              </a:ext>
            </a:extLst>
          </p:cNvPr>
          <p:cNvSpPr/>
          <p:nvPr/>
        </p:nvSpPr>
        <p:spPr>
          <a:xfrm>
            <a:off x="8346292" y="1142937"/>
            <a:ext cx="3340883" cy="369332"/>
          </a:xfrm>
          <a:prstGeom prst="rect">
            <a:avLst/>
          </a:prstGeom>
          <a:noFill/>
        </p:spPr>
        <p:txBody>
          <a:bodyPr wrap="square" lIns="121920" tIns="60960" rIns="121920" bIns="60960" anchor="ctr">
            <a:spAutoFit/>
          </a:bodyPr>
          <a:lstStyle/>
          <a:p>
            <a:pPr algn="ctr"/>
            <a:r>
              <a:rPr lang="ja-JP" altLang="en-US" sz="800" dirty="0">
                <a:ln w="0"/>
                <a:latin typeface="UD デジタル 教科書体 NK-R" panose="02020400000000000000" pitchFamily="18" charset="-128"/>
                <a:ea typeface="UD デジタル 教科書体 NK-R" panose="02020400000000000000" pitchFamily="18" charset="-128"/>
              </a:rPr>
              <a:t>失敗ポイントから学ぶ</a:t>
            </a:r>
            <a:r>
              <a:rPr lang="en-US" altLang="ja-JP" sz="800" dirty="0">
                <a:ln w="0"/>
                <a:latin typeface="UD デジタル 教科書体 NK-R" panose="02020400000000000000" pitchFamily="18" charset="-128"/>
                <a:ea typeface="UD デジタル 教科書体 NK-R" panose="02020400000000000000" pitchFamily="18" charset="-128"/>
              </a:rPr>
              <a:t>PSW</a:t>
            </a:r>
            <a:r>
              <a:rPr lang="ja-JP" altLang="en-US" sz="800" dirty="0">
                <a:ln w="0"/>
                <a:latin typeface="UD デジタル 教科書体 NK-R" panose="02020400000000000000" pitchFamily="18" charset="-128"/>
                <a:ea typeface="UD デジタル 教科書体 NK-R" panose="02020400000000000000" pitchFamily="18" charset="-128"/>
              </a:rPr>
              <a:t>のソーシャルワークアセスメントスキル</a:t>
            </a:r>
            <a:endParaRPr lang="en-US" altLang="ja-JP" sz="800" dirty="0">
              <a:ln w="0"/>
              <a:latin typeface="UD デジタル 教科書体 NK-R" panose="02020400000000000000" pitchFamily="18" charset="-128"/>
              <a:ea typeface="UD デジタル 教科書体 NK-R" panose="02020400000000000000" pitchFamily="18" charset="-128"/>
            </a:endParaRPr>
          </a:p>
          <a:p>
            <a:pPr algn="ctr"/>
            <a:r>
              <a:rPr lang="ja-JP" altLang="en-US" sz="800" dirty="0">
                <a:ln w="0"/>
                <a:latin typeface="UD デジタル 教科書体 NK-R" panose="02020400000000000000" pitchFamily="18" charset="-128"/>
                <a:ea typeface="UD デジタル 教科書体 NK-R" panose="02020400000000000000" pitchFamily="18" charset="-128"/>
              </a:rPr>
              <a:t>／大谷京子・田中和彦氏　著　中央法規出版株式会社　より抜粋</a:t>
            </a:r>
          </a:p>
        </p:txBody>
      </p:sp>
      <p:sp>
        <p:nvSpPr>
          <p:cNvPr id="25" name="矢印: 右 24">
            <a:extLst>
              <a:ext uri="{FF2B5EF4-FFF2-40B4-BE49-F238E27FC236}">
                <a16:creationId xmlns:a16="http://schemas.microsoft.com/office/drawing/2014/main" id="{AB0CE715-316C-46BE-B37F-0D0A00A4FBD3}"/>
              </a:ext>
            </a:extLst>
          </p:cNvPr>
          <p:cNvSpPr/>
          <p:nvPr/>
        </p:nvSpPr>
        <p:spPr>
          <a:xfrm rot="591568">
            <a:off x="3763898" y="4428426"/>
            <a:ext cx="919784" cy="225097"/>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35" name="矢印: 右 34">
            <a:extLst>
              <a:ext uri="{FF2B5EF4-FFF2-40B4-BE49-F238E27FC236}">
                <a16:creationId xmlns:a16="http://schemas.microsoft.com/office/drawing/2014/main" id="{39267B57-6288-49DE-A5E9-F91ED96F146A}"/>
              </a:ext>
            </a:extLst>
          </p:cNvPr>
          <p:cNvSpPr/>
          <p:nvPr/>
        </p:nvSpPr>
        <p:spPr>
          <a:xfrm rot="9331116">
            <a:off x="3741406" y="3891283"/>
            <a:ext cx="964768" cy="211849"/>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39" name="矢印: 右 38">
            <a:extLst>
              <a:ext uri="{FF2B5EF4-FFF2-40B4-BE49-F238E27FC236}">
                <a16:creationId xmlns:a16="http://schemas.microsoft.com/office/drawing/2014/main" id="{70EEFB92-6212-413C-9C8E-E216DD6D5C25}"/>
              </a:ext>
            </a:extLst>
          </p:cNvPr>
          <p:cNvSpPr/>
          <p:nvPr/>
        </p:nvSpPr>
        <p:spPr>
          <a:xfrm rot="11537606">
            <a:off x="7514301" y="3076065"/>
            <a:ext cx="766121" cy="249753"/>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40" name="矢印: 右 39">
            <a:extLst>
              <a:ext uri="{FF2B5EF4-FFF2-40B4-BE49-F238E27FC236}">
                <a16:creationId xmlns:a16="http://schemas.microsoft.com/office/drawing/2014/main" id="{58C559E0-647F-4B80-A74E-8CF8281B3991}"/>
              </a:ext>
            </a:extLst>
          </p:cNvPr>
          <p:cNvSpPr/>
          <p:nvPr/>
        </p:nvSpPr>
        <p:spPr>
          <a:xfrm>
            <a:off x="7546173" y="2798643"/>
            <a:ext cx="766121" cy="250684"/>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41" name="矢印: 右 40">
            <a:extLst>
              <a:ext uri="{FF2B5EF4-FFF2-40B4-BE49-F238E27FC236}">
                <a16:creationId xmlns:a16="http://schemas.microsoft.com/office/drawing/2014/main" id="{5414C12F-719C-468E-B3C5-A8292E737682}"/>
              </a:ext>
            </a:extLst>
          </p:cNvPr>
          <p:cNvSpPr/>
          <p:nvPr/>
        </p:nvSpPr>
        <p:spPr>
          <a:xfrm rot="11972604">
            <a:off x="7470119" y="3849082"/>
            <a:ext cx="825159" cy="220068"/>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sp>
        <p:nvSpPr>
          <p:cNvPr id="42" name="矢印: 右 41">
            <a:extLst>
              <a:ext uri="{FF2B5EF4-FFF2-40B4-BE49-F238E27FC236}">
                <a16:creationId xmlns:a16="http://schemas.microsoft.com/office/drawing/2014/main" id="{AB3420B1-7C21-4443-B30E-1A1B72821AAF}"/>
              </a:ext>
            </a:extLst>
          </p:cNvPr>
          <p:cNvSpPr/>
          <p:nvPr/>
        </p:nvSpPr>
        <p:spPr>
          <a:xfrm rot="1658204">
            <a:off x="7470711" y="4692666"/>
            <a:ext cx="843239" cy="224057"/>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2400"/>
          </a:p>
        </p:txBody>
      </p:sp>
      <p:graphicFrame>
        <p:nvGraphicFramePr>
          <p:cNvPr id="26" name="コンテンツ プレースホルダー 13">
            <a:extLst>
              <a:ext uri="{FF2B5EF4-FFF2-40B4-BE49-F238E27FC236}">
                <a16:creationId xmlns:a16="http://schemas.microsoft.com/office/drawing/2014/main" id="{7B33B8C5-1C62-4BE1-A98F-D08AEA48E57D}"/>
              </a:ext>
            </a:extLst>
          </p:cNvPr>
          <p:cNvGraphicFramePr>
            <a:graphicFrameLocks/>
          </p:cNvGraphicFramePr>
          <p:nvPr>
            <p:extLst>
              <p:ext uri="{D42A27DB-BD31-4B8C-83A1-F6EECF244321}">
                <p14:modId xmlns:p14="http://schemas.microsoft.com/office/powerpoint/2010/main" val="1637637496"/>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テキスト ボックス 2">
            <a:extLst>
              <a:ext uri="{FF2B5EF4-FFF2-40B4-BE49-F238E27FC236}">
                <a16:creationId xmlns:a16="http://schemas.microsoft.com/office/drawing/2014/main" id="{CCA9244C-5F5A-79E5-10A3-5971F69322A5}"/>
              </a:ext>
            </a:extLst>
          </p:cNvPr>
          <p:cNvSpPr txBox="1"/>
          <p:nvPr/>
        </p:nvSpPr>
        <p:spPr>
          <a:xfrm>
            <a:off x="244929" y="111480"/>
            <a:ext cx="1155246"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スライド№４</a:t>
            </a:r>
          </a:p>
        </p:txBody>
      </p:sp>
    </p:spTree>
    <p:extLst>
      <p:ext uri="{BB962C8B-B14F-4D97-AF65-F5344CB8AC3E}">
        <p14:creationId xmlns:p14="http://schemas.microsoft.com/office/powerpoint/2010/main" val="139887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ormAutofit/>
          </a:bodyPr>
          <a:lstStyle/>
          <a:p>
            <a:pPr algn="l"/>
            <a:r>
              <a:rPr lang="ja-JP" altLang="en-US" b="0" dirty="0"/>
              <a:t>アセスメント②職業準備支援</a:t>
            </a:r>
            <a:r>
              <a:rPr lang="en-US" altLang="ja-JP" b="0" dirty="0"/>
              <a:t/>
            </a:r>
            <a:br>
              <a:rPr lang="en-US" altLang="ja-JP" b="0" dirty="0"/>
            </a:br>
            <a:r>
              <a:rPr lang="ja-JP" altLang="en-US" sz="2400" b="0" u="none" dirty="0"/>
              <a:t>作業場面での行動観察によるアセスメント</a:t>
            </a:r>
          </a:p>
        </p:txBody>
      </p:sp>
      <p:pic>
        <p:nvPicPr>
          <p:cNvPr id="10" name="図 9" descr="説明: DSC01625.JPG">
            <a:extLst>
              <a:ext uri="{FF2B5EF4-FFF2-40B4-BE49-F238E27FC236}">
                <a16:creationId xmlns:a16="http://schemas.microsoft.com/office/drawing/2014/main" id="{56C8AA05-529E-4CF9-B564-F2E0DF688D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6576" y="4490090"/>
            <a:ext cx="1186105" cy="880641"/>
          </a:xfrm>
          <a:prstGeom prst="rect">
            <a:avLst/>
          </a:prstGeom>
          <a:noFill/>
          <a:ln>
            <a:noFill/>
          </a:ln>
        </p:spPr>
      </p:pic>
      <p:sp>
        <p:nvSpPr>
          <p:cNvPr id="8" name="四角形: 角を丸くする 7">
            <a:extLst>
              <a:ext uri="{FF2B5EF4-FFF2-40B4-BE49-F238E27FC236}">
                <a16:creationId xmlns:a16="http://schemas.microsoft.com/office/drawing/2014/main" id="{6EAAEAF3-BAB2-4FB0-A19A-FFCCAF812B85}"/>
              </a:ext>
            </a:extLst>
          </p:cNvPr>
          <p:cNvSpPr/>
          <p:nvPr/>
        </p:nvSpPr>
        <p:spPr>
          <a:xfrm>
            <a:off x="1132531" y="5397672"/>
            <a:ext cx="2153653" cy="4118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〇模擬的な作業場面</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企業内での作業実習</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pic>
        <p:nvPicPr>
          <p:cNvPr id="14" name="Picture 3" descr="X:\Ｒシップ写真・映像\DSCF0364.JPG">
            <a:extLst>
              <a:ext uri="{FF2B5EF4-FFF2-40B4-BE49-F238E27FC236}">
                <a16:creationId xmlns:a16="http://schemas.microsoft.com/office/drawing/2014/main" id="{FB27DE52-F8F3-459F-9774-53828C1DCA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573" y="3133481"/>
            <a:ext cx="1186105" cy="885461"/>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descr="説明: DSC01628.JPG">
            <a:extLst>
              <a:ext uri="{FF2B5EF4-FFF2-40B4-BE49-F238E27FC236}">
                <a16:creationId xmlns:a16="http://schemas.microsoft.com/office/drawing/2014/main" id="{63A80A86-A217-46E1-A677-A13C3C0255D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576" y="3133481"/>
            <a:ext cx="1186105" cy="885461"/>
          </a:xfrm>
          <a:prstGeom prst="rect">
            <a:avLst/>
          </a:prstGeom>
          <a:noFill/>
          <a:ln>
            <a:noFill/>
          </a:ln>
        </p:spPr>
      </p:pic>
      <p:pic>
        <p:nvPicPr>
          <p:cNvPr id="17" name="図 16">
            <a:extLst>
              <a:ext uri="{FF2B5EF4-FFF2-40B4-BE49-F238E27FC236}">
                <a16:creationId xmlns:a16="http://schemas.microsoft.com/office/drawing/2014/main" id="{4D224E18-2D1F-4E08-BA45-B43A6C0228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020" y="5831628"/>
            <a:ext cx="1215472" cy="864066"/>
          </a:xfrm>
          <a:prstGeom prst="rect">
            <a:avLst/>
          </a:prstGeom>
        </p:spPr>
      </p:pic>
      <p:pic>
        <p:nvPicPr>
          <p:cNvPr id="18" name="コンテンツ プレースホルダー 6">
            <a:extLst>
              <a:ext uri="{FF2B5EF4-FFF2-40B4-BE49-F238E27FC236}">
                <a16:creationId xmlns:a16="http://schemas.microsoft.com/office/drawing/2014/main" id="{A7576D35-680F-4A5F-A1B2-F928EF173A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6575" y="5831628"/>
            <a:ext cx="1186105" cy="864066"/>
          </a:xfrm>
          <a:prstGeom prst="rect">
            <a:avLst/>
          </a:prstGeom>
        </p:spPr>
      </p:pic>
      <p:pic>
        <p:nvPicPr>
          <p:cNvPr id="19" name="図 18" descr="床, 室内, テーブル, 人 が含まれている画像&#10;&#10;自動的に生成された説明">
            <a:extLst>
              <a:ext uri="{FF2B5EF4-FFF2-40B4-BE49-F238E27FC236}">
                <a16:creationId xmlns:a16="http://schemas.microsoft.com/office/drawing/2014/main" id="{875060D8-9D39-4CFC-AD2E-3C97AE7783BB}"/>
              </a:ext>
            </a:extLst>
          </p:cNvPr>
          <p:cNvPicPr>
            <a:picLocks noChangeAspect="1"/>
          </p:cNvPicPr>
          <p:nvPr/>
        </p:nvPicPr>
        <p:blipFill>
          <a:blip r:embed="rId7"/>
          <a:stretch>
            <a:fillRect/>
          </a:stretch>
        </p:blipFill>
        <p:spPr>
          <a:xfrm>
            <a:off x="1028573" y="4490090"/>
            <a:ext cx="1186105" cy="885460"/>
          </a:xfrm>
          <a:prstGeom prst="rect">
            <a:avLst/>
          </a:prstGeom>
        </p:spPr>
      </p:pic>
      <p:sp>
        <p:nvSpPr>
          <p:cNvPr id="20" name="四角形: 角を丸くする 19">
            <a:extLst>
              <a:ext uri="{FF2B5EF4-FFF2-40B4-BE49-F238E27FC236}">
                <a16:creationId xmlns:a16="http://schemas.microsoft.com/office/drawing/2014/main" id="{79A0A485-6447-4808-8A36-E9918B743F29}"/>
              </a:ext>
            </a:extLst>
          </p:cNvPr>
          <p:cNvSpPr/>
          <p:nvPr/>
        </p:nvSpPr>
        <p:spPr>
          <a:xfrm>
            <a:off x="1143173" y="2699527"/>
            <a:ext cx="2143011" cy="411833"/>
          </a:xfrm>
          <a:prstGeom prst="roundRect">
            <a:avLst/>
          </a:prstGeom>
        </p:spPr>
        <p:style>
          <a:lnRef idx="2">
            <a:schemeClr val="accent2"/>
          </a:lnRef>
          <a:fillRef idx="1">
            <a:schemeClr val="lt1"/>
          </a:fillRef>
          <a:effectRef idx="0">
            <a:schemeClr val="accent2"/>
          </a:effectRef>
          <a:fontRef idx="minor">
            <a:schemeClr val="dk1"/>
          </a:fontRef>
        </p:style>
        <p:txBody>
          <a:bodyPr lIns="36000" rIns="36000" rtlCol="0" anchor="ctr"/>
          <a:lstStyle/>
          <a:p>
            <a:r>
              <a:rPr lang="ja-JP" altLang="en-US" sz="1400" dirty="0">
                <a:latin typeface="UD デジタル 教科書体 NK-R" panose="02020400000000000000" pitchFamily="18" charset="-128"/>
                <a:ea typeface="UD デジタル 教科書体 NK-R" panose="02020400000000000000" pitchFamily="18" charset="-128"/>
              </a:rPr>
              <a:t>〇行動観察ツールの活用</a:t>
            </a: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・幕張版ワークサンプル</a:t>
            </a:r>
          </a:p>
        </p:txBody>
      </p:sp>
      <p:sp>
        <p:nvSpPr>
          <p:cNvPr id="21" name="四角形: 角を丸くする 20">
            <a:extLst>
              <a:ext uri="{FF2B5EF4-FFF2-40B4-BE49-F238E27FC236}">
                <a16:creationId xmlns:a16="http://schemas.microsoft.com/office/drawing/2014/main" id="{2DC9366A-C474-412A-A579-8790B435EFBA}"/>
              </a:ext>
            </a:extLst>
          </p:cNvPr>
          <p:cNvSpPr/>
          <p:nvPr/>
        </p:nvSpPr>
        <p:spPr>
          <a:xfrm>
            <a:off x="1137851" y="4048599"/>
            <a:ext cx="2153653" cy="4118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〇模擬的な作業場面</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・訓練施設内での作業活動</a:t>
            </a:r>
            <a:endParaRPr lang="en-US" altLang="ja-JP" sz="1100" dirty="0">
              <a:latin typeface="UD デジタル 教科書体 NK-R" panose="02020400000000000000" pitchFamily="18" charset="-128"/>
              <a:ea typeface="UD デジタル 教科書体 NK-R" panose="02020400000000000000" pitchFamily="18" charset="-128"/>
            </a:endParaRPr>
          </a:p>
        </p:txBody>
      </p:sp>
      <p:graphicFrame>
        <p:nvGraphicFramePr>
          <p:cNvPr id="24" name="コンテンツ プレースホルダー 13">
            <a:extLst>
              <a:ext uri="{FF2B5EF4-FFF2-40B4-BE49-F238E27FC236}">
                <a16:creationId xmlns:a16="http://schemas.microsoft.com/office/drawing/2014/main" id="{CFF2E590-682B-49C2-A4F4-0D3B532F53F3}"/>
              </a:ext>
            </a:extLst>
          </p:cNvPr>
          <p:cNvGraphicFramePr>
            <a:graphicFrameLocks/>
          </p:cNvGraphicFramePr>
          <p:nvPr>
            <p:extLst>
              <p:ext uri="{D42A27DB-BD31-4B8C-83A1-F6EECF244321}">
                <p14:modId xmlns:p14="http://schemas.microsoft.com/office/powerpoint/2010/main" val="1703322177"/>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角丸四角形 4">
            <a:extLst>
              <a:ext uri="{FF2B5EF4-FFF2-40B4-BE49-F238E27FC236}">
                <a16:creationId xmlns:a16="http://schemas.microsoft.com/office/drawing/2014/main" id="{4AF6EE96-CB9A-42D6-84D0-D097A5D61C10}"/>
              </a:ext>
            </a:extLst>
          </p:cNvPr>
          <p:cNvSpPr/>
          <p:nvPr/>
        </p:nvSpPr>
        <p:spPr>
          <a:xfrm>
            <a:off x="859263" y="1338535"/>
            <a:ext cx="10973600" cy="915382"/>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latin typeface="UD デジタル 教科書体 NK-R" panose="02020400000000000000" pitchFamily="18" charset="-128"/>
                <a:ea typeface="UD デジタル 教科書体 NK-R" panose="02020400000000000000" pitchFamily="18" charset="-128"/>
              </a:rPr>
              <a:t>具体的な就職活動に入る前段階において、就労系障害福祉サービス事業所内のでの作業訓練、ワークサンプル、テスト、職場での実習体験等を通して、障害のある人の特性、就労に向けた意欲、職業準備性や職業能力等を把握し、本人と支援者で情報を共有し、就職前に必要と考えられる準備を行うプロセス。</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F8A7D04D-3F70-48FF-8FAA-3599BFA980B2}"/>
              </a:ext>
            </a:extLst>
          </p:cNvPr>
          <p:cNvSpPr/>
          <p:nvPr/>
        </p:nvSpPr>
        <p:spPr>
          <a:xfrm>
            <a:off x="10114321" y="2452449"/>
            <a:ext cx="1663956" cy="1917032"/>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lIns="0" rIns="0" rtlCol="0" anchor="ctr"/>
          <a:lstStyle/>
          <a:p>
            <a:r>
              <a:rPr lang="ja-JP" altLang="en-US" sz="1300" dirty="0">
                <a:latin typeface="UD デジタル 教科書体 NK-R" panose="02020400000000000000" pitchFamily="18" charset="-128"/>
                <a:ea typeface="UD デジタル 教科書体 NK-R" panose="02020400000000000000" pitchFamily="18" charset="-128"/>
              </a:rPr>
              <a:t>✓適切なジョブマッチングのために、就職前のアセスメント・準備訓練は欠かすことが出来ない。</a:t>
            </a:r>
            <a:endParaRPr lang="en-US" altLang="ja-JP" sz="1300" dirty="0">
              <a:latin typeface="UD デジタル 教科書体 NK-R" panose="02020400000000000000" pitchFamily="18" charset="-128"/>
              <a:ea typeface="UD デジタル 教科書体 NK-R" panose="02020400000000000000" pitchFamily="18" charset="-128"/>
            </a:endParaRPr>
          </a:p>
          <a:p>
            <a:r>
              <a:rPr lang="ja-JP" altLang="en-US" sz="1300" dirty="0">
                <a:latin typeface="UD デジタル 教科書体 NK-R" panose="02020400000000000000" pitchFamily="18" charset="-128"/>
                <a:ea typeface="UD デジタル 教科書体 NK-R" panose="02020400000000000000" pitchFamily="18" charset="-128"/>
              </a:rPr>
              <a:t>✓不十分なアセスメントは雑なマッチング、困難な定着支援につながる可能性が高い。</a:t>
            </a:r>
            <a:endParaRPr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26" name="正方形/長方形 25">
            <a:extLst>
              <a:ext uri="{FF2B5EF4-FFF2-40B4-BE49-F238E27FC236}">
                <a16:creationId xmlns:a16="http://schemas.microsoft.com/office/drawing/2014/main" id="{D26FC45F-9E1C-49F0-BE99-E6856B1C3826}"/>
              </a:ext>
            </a:extLst>
          </p:cNvPr>
          <p:cNvSpPr/>
          <p:nvPr/>
        </p:nvSpPr>
        <p:spPr>
          <a:xfrm>
            <a:off x="10113398" y="4421590"/>
            <a:ext cx="1664879" cy="2334128"/>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lIns="0" rIns="0" rtlCol="0" anchor="ctr"/>
          <a:lstStyle/>
          <a:p>
            <a:r>
              <a:rPr lang="ja-JP" altLang="en-US" sz="1300" dirty="0">
                <a:latin typeface="UD デジタル 教科書体 NK-R" panose="02020400000000000000" pitchFamily="18" charset="-128"/>
                <a:ea typeface="UD デジタル 教科書体 NK-R" panose="02020400000000000000" pitchFamily="18" charset="-128"/>
              </a:rPr>
              <a:t>✓多くの場合、適切なアセスメントは面談だけでは不十分。</a:t>
            </a:r>
            <a:endParaRPr lang="en-US" altLang="ja-JP" sz="1300" dirty="0">
              <a:latin typeface="UD デジタル 教科書体 NK-R" panose="02020400000000000000" pitchFamily="18" charset="-128"/>
              <a:ea typeface="UD デジタル 教科書体 NK-R" panose="02020400000000000000" pitchFamily="18" charset="-128"/>
            </a:endParaRPr>
          </a:p>
          <a:p>
            <a:r>
              <a:rPr lang="ja-JP" altLang="en-US" sz="1300" dirty="0">
                <a:latin typeface="UD デジタル 教科書体 NK-R" panose="02020400000000000000" pitchFamily="18" charset="-128"/>
                <a:ea typeface="UD デジタル 教科書体 NK-R" panose="02020400000000000000" pitchFamily="18" charset="-128"/>
              </a:rPr>
              <a:t>✓就労移行支援事業所等において、適切なアセスメントと準備支援が行れ、そこで把握した情報をハローワーク、ジョブコーチ、企業等が活用できる事が理想的。</a:t>
            </a:r>
          </a:p>
        </p:txBody>
      </p:sp>
      <p:sp>
        <p:nvSpPr>
          <p:cNvPr id="28" name="正方形/長方形 27">
            <a:extLst>
              <a:ext uri="{FF2B5EF4-FFF2-40B4-BE49-F238E27FC236}">
                <a16:creationId xmlns:a16="http://schemas.microsoft.com/office/drawing/2014/main" id="{AB50AF03-AE88-449A-A58E-795E725C1253}"/>
              </a:ext>
            </a:extLst>
          </p:cNvPr>
          <p:cNvSpPr/>
          <p:nvPr/>
        </p:nvSpPr>
        <p:spPr>
          <a:xfrm>
            <a:off x="859263" y="2452449"/>
            <a:ext cx="9183095" cy="4303269"/>
          </a:xfrm>
          <a:prstGeom prst="rect">
            <a:avLst/>
          </a:prstGeom>
          <a:noFill/>
          <a:ln w="12700">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2A0A7D8-BC5C-45EB-8CB7-D941679F2131}"/>
              </a:ext>
            </a:extLst>
          </p:cNvPr>
          <p:cNvSpPr txBox="1"/>
          <p:nvPr/>
        </p:nvSpPr>
        <p:spPr>
          <a:xfrm>
            <a:off x="859263" y="2258381"/>
            <a:ext cx="4522362" cy="461665"/>
          </a:xfrm>
          <a:prstGeom prst="rect">
            <a:avLst/>
          </a:prstGeom>
          <a:noFill/>
        </p:spPr>
        <p:txBody>
          <a:bodyPr wrap="square" anchor="ctr">
            <a:spAutoFit/>
          </a:bodyPr>
          <a:lstStyle/>
          <a:p>
            <a:pPr algn="ctr"/>
            <a:r>
              <a:rPr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様々な場面や条件下で分析する</a:t>
            </a:r>
          </a:p>
        </p:txBody>
      </p:sp>
      <p:graphicFrame>
        <p:nvGraphicFramePr>
          <p:cNvPr id="29" name="図表 28">
            <a:extLst>
              <a:ext uri="{FF2B5EF4-FFF2-40B4-BE49-F238E27FC236}">
                <a16:creationId xmlns:a16="http://schemas.microsoft.com/office/drawing/2014/main" id="{849F7472-1FEF-4A73-91DD-FA37685ECF7E}"/>
              </a:ext>
            </a:extLst>
          </p:cNvPr>
          <p:cNvGraphicFramePr/>
          <p:nvPr>
            <p:extLst>
              <p:ext uri="{D42A27DB-BD31-4B8C-83A1-F6EECF244321}">
                <p14:modId xmlns:p14="http://schemas.microsoft.com/office/powerpoint/2010/main" val="2220051187"/>
              </p:ext>
            </p:extLst>
          </p:nvPr>
        </p:nvGraphicFramePr>
        <p:xfrm>
          <a:off x="3497168" y="2653388"/>
          <a:ext cx="6438256" cy="40788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テキスト ボックス 3">
            <a:extLst>
              <a:ext uri="{FF2B5EF4-FFF2-40B4-BE49-F238E27FC236}">
                <a16:creationId xmlns:a16="http://schemas.microsoft.com/office/drawing/2014/main" id="{DBD1AFC0-28AD-A045-F876-5471826AF8C3}"/>
              </a:ext>
            </a:extLst>
          </p:cNvPr>
          <p:cNvSpPr txBox="1"/>
          <p:nvPr/>
        </p:nvSpPr>
        <p:spPr>
          <a:xfrm>
            <a:off x="244929" y="111480"/>
            <a:ext cx="1136196"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スライド№５</a:t>
            </a:r>
          </a:p>
        </p:txBody>
      </p:sp>
    </p:spTree>
    <p:extLst>
      <p:ext uri="{BB962C8B-B14F-4D97-AF65-F5344CB8AC3E}">
        <p14:creationId xmlns:p14="http://schemas.microsoft.com/office/powerpoint/2010/main" val="310275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6800D-69CD-4BE6-B667-B09AC73A9AC6}"/>
              </a:ext>
            </a:extLst>
          </p:cNvPr>
          <p:cNvSpPr>
            <a:spLocks noGrp="1"/>
          </p:cNvSpPr>
          <p:nvPr>
            <p:ph type="title"/>
          </p:nvPr>
        </p:nvSpPr>
        <p:spPr/>
        <p:txBody>
          <a:bodyPr anchor="t">
            <a:normAutofit/>
          </a:bodyPr>
          <a:lstStyle/>
          <a:p>
            <a:r>
              <a:rPr lang="ja-JP" altLang="en-US" b="0" dirty="0"/>
              <a:t>アセスメント②職業準備支援</a:t>
            </a:r>
            <a:r>
              <a:rPr lang="en-US" altLang="ja-JP" sz="3600" b="0" dirty="0"/>
              <a:t/>
            </a:r>
            <a:br>
              <a:rPr lang="en-US" altLang="ja-JP" sz="3600" b="0" dirty="0"/>
            </a:br>
            <a:r>
              <a:rPr lang="ja-JP" altLang="en-US" sz="2400" b="0" u="none" dirty="0"/>
              <a:t>行動観察（</a:t>
            </a:r>
            <a:r>
              <a:rPr lang="en-US" altLang="ja-JP" sz="2400" b="0" u="none" dirty="0"/>
              <a:t>Behavior</a:t>
            </a:r>
            <a:r>
              <a:rPr lang="ja-JP" altLang="en-US" sz="2400" b="0" u="none" dirty="0"/>
              <a:t> </a:t>
            </a:r>
            <a:r>
              <a:rPr lang="en-US" altLang="ja-JP" sz="2400" b="0" u="none" dirty="0"/>
              <a:t>Observation</a:t>
            </a:r>
            <a:r>
              <a:rPr lang="ja-JP" altLang="en-US" sz="2400" b="0" u="none" dirty="0"/>
              <a:t>）の視点</a:t>
            </a:r>
            <a:endParaRPr kumimoji="1" lang="ja-JP" altLang="en-US" sz="3600" b="0" u="none" dirty="0"/>
          </a:p>
        </p:txBody>
      </p:sp>
      <p:sp>
        <p:nvSpPr>
          <p:cNvPr id="17" name="正方形/長方形 16">
            <a:extLst>
              <a:ext uri="{FF2B5EF4-FFF2-40B4-BE49-F238E27FC236}">
                <a16:creationId xmlns:a16="http://schemas.microsoft.com/office/drawing/2014/main" id="{CC7E31F1-2AA1-495E-8568-FF155515621C}"/>
              </a:ext>
            </a:extLst>
          </p:cNvPr>
          <p:cNvSpPr/>
          <p:nvPr/>
        </p:nvSpPr>
        <p:spPr>
          <a:xfrm>
            <a:off x="3792140" y="1715160"/>
            <a:ext cx="7811922" cy="2053695"/>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solidFill>
                <a:schemeClr val="tx1"/>
              </a:solidFill>
            </a:endParaRPr>
          </a:p>
        </p:txBody>
      </p:sp>
      <p:sp>
        <p:nvSpPr>
          <p:cNvPr id="19" name="正方形/長方形 18">
            <a:extLst>
              <a:ext uri="{FF2B5EF4-FFF2-40B4-BE49-F238E27FC236}">
                <a16:creationId xmlns:a16="http://schemas.microsoft.com/office/drawing/2014/main" id="{F59F2680-FCD4-4752-9A83-491A4EB31BB0}"/>
              </a:ext>
            </a:extLst>
          </p:cNvPr>
          <p:cNvSpPr/>
          <p:nvPr/>
        </p:nvSpPr>
        <p:spPr>
          <a:xfrm>
            <a:off x="3823265" y="3620799"/>
            <a:ext cx="7780798" cy="3012423"/>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62633922-D018-4E4D-835B-A36EB7129DCE}"/>
              </a:ext>
            </a:extLst>
          </p:cNvPr>
          <p:cNvSpPr/>
          <p:nvPr/>
        </p:nvSpPr>
        <p:spPr>
          <a:xfrm>
            <a:off x="3859258" y="1773000"/>
            <a:ext cx="1245712" cy="442674"/>
          </a:xfrm>
          <a:prstGeom prst="roundRect">
            <a:avLst/>
          </a:prstGeom>
          <a:solidFill>
            <a:schemeClr val="bg1"/>
          </a:solidFill>
          <a:ln>
            <a:solidFill>
              <a:schemeClr val="tx1"/>
            </a:solidFill>
          </a:ln>
        </p:spPr>
        <p:txBody>
          <a:bodyPr wrap="none" lIns="91440" tIns="45720" rIns="91440" bIns="45720">
            <a:spAutoFit/>
          </a:bodyPr>
          <a:lstStyle/>
          <a:p>
            <a:pPr algn="ctr"/>
            <a:r>
              <a:rPr lang="ja-JP" altLang="en-US" sz="2000" dirty="0">
                <a:ln w="9525">
                  <a:noFill/>
                  <a:prstDash val="solid"/>
                </a:ln>
                <a:latin typeface="UD デジタル 教科書体 NK-R" panose="02020400000000000000" pitchFamily="18" charset="-128"/>
                <a:ea typeface="UD デジタル 教科書体 NK-R" panose="02020400000000000000" pitchFamily="18" charset="-128"/>
              </a:rPr>
              <a:t>顕在意識</a:t>
            </a:r>
            <a:endParaRPr lang="ja-JP" altLang="en-US" sz="2000" cap="none" spc="0" dirty="0">
              <a:ln w="9525">
                <a:noFill/>
                <a:prstDash val="solid"/>
              </a:ln>
              <a:latin typeface="UD デジタル 教科書体 NK-R" panose="02020400000000000000" pitchFamily="18" charset="-128"/>
              <a:ea typeface="UD デジタル 教科書体 NK-R" panose="02020400000000000000" pitchFamily="18" charset="-128"/>
            </a:endParaRPr>
          </a:p>
        </p:txBody>
      </p:sp>
      <p:sp>
        <p:nvSpPr>
          <p:cNvPr id="21" name="四角形: 角を丸くする 20">
            <a:extLst>
              <a:ext uri="{FF2B5EF4-FFF2-40B4-BE49-F238E27FC236}">
                <a16:creationId xmlns:a16="http://schemas.microsoft.com/office/drawing/2014/main" id="{8A511644-16AE-424E-A29B-8A11D2681640}"/>
              </a:ext>
            </a:extLst>
          </p:cNvPr>
          <p:cNvSpPr/>
          <p:nvPr/>
        </p:nvSpPr>
        <p:spPr>
          <a:xfrm>
            <a:off x="3868459" y="3682110"/>
            <a:ext cx="1245711" cy="442674"/>
          </a:xfrm>
          <a:prstGeom prst="roundRect">
            <a:avLst/>
          </a:prstGeom>
          <a:solidFill>
            <a:schemeClr val="bg1"/>
          </a:solidFill>
          <a:ln>
            <a:solidFill>
              <a:schemeClr val="tx1"/>
            </a:solidFill>
          </a:ln>
        </p:spPr>
        <p:txBody>
          <a:bodyPr wrap="none" lIns="91440" tIns="45720" rIns="91440" bIns="45720" anchor="ctr">
            <a:spAutoFit/>
          </a:bodyPr>
          <a:lstStyle/>
          <a:p>
            <a:pPr algn="ctr"/>
            <a:r>
              <a:rPr lang="ja-JP" altLang="en-US" sz="2000" dirty="0">
                <a:ln w="9525">
                  <a:noFill/>
                  <a:prstDash val="solid"/>
                </a:ln>
                <a:latin typeface="UD デジタル 教科書体 NK-R" panose="02020400000000000000" pitchFamily="18" charset="-128"/>
                <a:ea typeface="UD デジタル 教科書体 NK-R" panose="02020400000000000000" pitchFamily="18" charset="-128"/>
              </a:rPr>
              <a:t>潜在意識</a:t>
            </a:r>
            <a:endParaRPr lang="ja-JP" altLang="en-US" sz="2000" cap="none" spc="0" dirty="0">
              <a:ln w="9525">
                <a:noFill/>
                <a:prstDash val="solid"/>
              </a:ln>
              <a:latin typeface="UD デジタル 教科書体 NK-R" panose="02020400000000000000" pitchFamily="18" charset="-128"/>
              <a:ea typeface="UD デジタル 教科書体 NK-R" panose="02020400000000000000" pitchFamily="18" charset="-128"/>
            </a:endParaRPr>
          </a:p>
        </p:txBody>
      </p:sp>
      <p:sp>
        <p:nvSpPr>
          <p:cNvPr id="25" name="楕円 24">
            <a:extLst>
              <a:ext uri="{FF2B5EF4-FFF2-40B4-BE49-F238E27FC236}">
                <a16:creationId xmlns:a16="http://schemas.microsoft.com/office/drawing/2014/main" id="{E9589975-73A4-4F5F-A4DA-17EECE15AA73}"/>
              </a:ext>
            </a:extLst>
          </p:cNvPr>
          <p:cNvSpPr/>
          <p:nvPr/>
        </p:nvSpPr>
        <p:spPr>
          <a:xfrm>
            <a:off x="6660651" y="3768855"/>
            <a:ext cx="3010477" cy="1439365"/>
          </a:xfrm>
          <a:prstGeom prst="ellipse">
            <a:avLst/>
          </a:prstGeom>
          <a:solidFill>
            <a:schemeClr val="accent5">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非言語化領域</a:t>
            </a:r>
          </a:p>
        </p:txBody>
      </p:sp>
      <p:sp>
        <p:nvSpPr>
          <p:cNvPr id="27" name="楕円 26">
            <a:extLst>
              <a:ext uri="{FF2B5EF4-FFF2-40B4-BE49-F238E27FC236}">
                <a16:creationId xmlns:a16="http://schemas.microsoft.com/office/drawing/2014/main" id="{268C5660-9777-4D4F-BC8D-5D2EF53C8C14}"/>
              </a:ext>
            </a:extLst>
          </p:cNvPr>
          <p:cNvSpPr/>
          <p:nvPr/>
        </p:nvSpPr>
        <p:spPr>
          <a:xfrm>
            <a:off x="4702155" y="5781016"/>
            <a:ext cx="1934049" cy="752648"/>
          </a:xfrm>
          <a:prstGeom prst="ellipse">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言語化</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不可能領域</a:t>
            </a:r>
          </a:p>
        </p:txBody>
      </p:sp>
      <p:sp>
        <p:nvSpPr>
          <p:cNvPr id="28" name="四角形: 角を丸くする 27">
            <a:extLst>
              <a:ext uri="{FF2B5EF4-FFF2-40B4-BE49-F238E27FC236}">
                <a16:creationId xmlns:a16="http://schemas.microsoft.com/office/drawing/2014/main" id="{F438FBB3-C9DF-46DE-AEE7-61DB88C5AA46}"/>
              </a:ext>
            </a:extLst>
          </p:cNvPr>
          <p:cNvSpPr/>
          <p:nvPr/>
        </p:nvSpPr>
        <p:spPr>
          <a:xfrm>
            <a:off x="3856897" y="5451486"/>
            <a:ext cx="1250434" cy="394498"/>
          </a:xfrm>
          <a:prstGeom prst="roundRect">
            <a:avLst/>
          </a:prstGeom>
          <a:ln w="63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深層心理</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cxnSp>
        <p:nvCxnSpPr>
          <p:cNvPr id="29" name="直線コネクタ 28">
            <a:extLst>
              <a:ext uri="{FF2B5EF4-FFF2-40B4-BE49-F238E27FC236}">
                <a16:creationId xmlns:a16="http://schemas.microsoft.com/office/drawing/2014/main" id="{29278DB4-6167-4FA1-ACEE-382D8FE5B1C7}"/>
              </a:ext>
            </a:extLst>
          </p:cNvPr>
          <p:cNvCxnSpPr>
            <a:cxnSpLocks/>
          </p:cNvCxnSpPr>
          <p:nvPr/>
        </p:nvCxnSpPr>
        <p:spPr>
          <a:xfrm>
            <a:off x="907077" y="3590781"/>
            <a:ext cx="11025344" cy="2490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楕円 19">
            <a:extLst>
              <a:ext uri="{FF2B5EF4-FFF2-40B4-BE49-F238E27FC236}">
                <a16:creationId xmlns:a16="http://schemas.microsoft.com/office/drawing/2014/main" id="{25BE54B5-0BD1-4F93-AAF3-E428A8DB9523}"/>
              </a:ext>
            </a:extLst>
          </p:cNvPr>
          <p:cNvSpPr/>
          <p:nvPr/>
        </p:nvSpPr>
        <p:spPr>
          <a:xfrm>
            <a:off x="4974155" y="1978658"/>
            <a:ext cx="2941615" cy="144358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言語化領域</a:t>
            </a:r>
          </a:p>
        </p:txBody>
      </p:sp>
      <p:sp>
        <p:nvSpPr>
          <p:cNvPr id="24" name="四角形: 角を丸くする 23">
            <a:extLst>
              <a:ext uri="{FF2B5EF4-FFF2-40B4-BE49-F238E27FC236}">
                <a16:creationId xmlns:a16="http://schemas.microsoft.com/office/drawing/2014/main" id="{3A1B91CF-AC9F-41A6-8942-0767D261109F}"/>
              </a:ext>
            </a:extLst>
          </p:cNvPr>
          <p:cNvSpPr/>
          <p:nvPr/>
        </p:nvSpPr>
        <p:spPr>
          <a:xfrm>
            <a:off x="5326376" y="3798797"/>
            <a:ext cx="1970689" cy="504769"/>
          </a:xfrm>
          <a:prstGeom prst="roundRect">
            <a:avLst/>
          </a:prstGeom>
          <a:ln w="12700"/>
        </p:spPr>
        <p:style>
          <a:lnRef idx="2">
            <a:schemeClr val="accent4"/>
          </a:lnRef>
          <a:fillRef idx="1">
            <a:schemeClr val="lt1"/>
          </a:fillRef>
          <a:effectRef idx="0">
            <a:schemeClr val="accent4"/>
          </a:effectRef>
          <a:fontRef idx="minor">
            <a:schemeClr val="dk1"/>
          </a:fontRef>
        </p:style>
        <p:txBody>
          <a:bodyPr lIns="36000" rIns="36000" rtlCol="0" anchor="ctr"/>
          <a:lstStyle/>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・引き出されることによって言葉にできる</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a:extLst>
              <a:ext uri="{FF2B5EF4-FFF2-40B4-BE49-F238E27FC236}">
                <a16:creationId xmlns:a16="http://schemas.microsoft.com/office/drawing/2014/main" id="{6A352F4F-7CFA-41C8-97C2-D88402CC1097}"/>
              </a:ext>
            </a:extLst>
          </p:cNvPr>
          <p:cNvCxnSpPr>
            <a:cxnSpLocks/>
          </p:cNvCxnSpPr>
          <p:nvPr/>
        </p:nvCxnSpPr>
        <p:spPr>
          <a:xfrm flipV="1">
            <a:off x="814083" y="5365299"/>
            <a:ext cx="11049461" cy="2917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四角形: 角を丸くする 25">
            <a:extLst>
              <a:ext uri="{FF2B5EF4-FFF2-40B4-BE49-F238E27FC236}">
                <a16:creationId xmlns:a16="http://schemas.microsoft.com/office/drawing/2014/main" id="{1AE1CEEC-BFBC-4281-A061-D1425B436A91}"/>
              </a:ext>
            </a:extLst>
          </p:cNvPr>
          <p:cNvSpPr/>
          <p:nvPr/>
        </p:nvSpPr>
        <p:spPr>
          <a:xfrm>
            <a:off x="5602134" y="4738409"/>
            <a:ext cx="2374063" cy="504769"/>
          </a:xfrm>
          <a:prstGeom prst="roundRect">
            <a:avLst/>
          </a:prstGeom>
          <a:ln w="12700"/>
        </p:spPr>
        <p:style>
          <a:lnRef idx="2">
            <a:schemeClr val="accent4"/>
          </a:lnRef>
          <a:fillRef idx="1">
            <a:schemeClr val="lt1"/>
          </a:fillRef>
          <a:effectRef idx="0">
            <a:schemeClr val="accent4"/>
          </a:effectRef>
          <a:fontRef idx="minor">
            <a:schemeClr val="dk1"/>
          </a:fontRef>
        </p:style>
        <p:txBody>
          <a:bodyPr lIns="0" rIns="0" rtlCol="0" anchor="ctr"/>
          <a:lstStyle/>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・自分が気づいていない</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・聞かれても言葉に出来ない</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 name="四角形: 角を丸くする 8">
            <a:extLst>
              <a:ext uri="{FF2B5EF4-FFF2-40B4-BE49-F238E27FC236}">
                <a16:creationId xmlns:a16="http://schemas.microsoft.com/office/drawing/2014/main" id="{776A6B1F-3C0F-4A80-A55A-6800761BD8EA}"/>
              </a:ext>
            </a:extLst>
          </p:cNvPr>
          <p:cNvSpPr/>
          <p:nvPr/>
        </p:nvSpPr>
        <p:spPr>
          <a:xfrm>
            <a:off x="6174845" y="1801348"/>
            <a:ext cx="2244439" cy="495111"/>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solidFill>
                  <a:srgbClr val="0070C0"/>
                </a:solidFill>
                <a:latin typeface="UD デジタル 教科書体 NK-R" panose="02020400000000000000" pitchFamily="18" charset="-128"/>
                <a:ea typeface="UD デジタル 教科書体 NK-R" panose="02020400000000000000" pitchFamily="18" charset="-128"/>
              </a:rPr>
              <a:t>・聞かれたら答えられる</a:t>
            </a:r>
            <a:endParaRPr lang="en-US" altLang="ja-JP" sz="1400" dirty="0">
              <a:solidFill>
                <a:srgbClr val="0070C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0070C0"/>
                </a:solidFill>
                <a:latin typeface="UD デジタル 教科書体 NK-R" panose="02020400000000000000" pitchFamily="18" charset="-128"/>
                <a:ea typeface="UD デジタル 教科書体 NK-R" panose="02020400000000000000" pitchFamily="18" charset="-128"/>
              </a:rPr>
              <a:t>・自分で言葉にできる</a:t>
            </a:r>
          </a:p>
        </p:txBody>
      </p:sp>
      <p:sp>
        <p:nvSpPr>
          <p:cNvPr id="37" name="四角形: 角を丸くする 36">
            <a:extLst>
              <a:ext uri="{FF2B5EF4-FFF2-40B4-BE49-F238E27FC236}">
                <a16:creationId xmlns:a16="http://schemas.microsoft.com/office/drawing/2014/main" id="{DDFD98B0-717D-4FE8-93CE-FCDC3636C244}"/>
              </a:ext>
            </a:extLst>
          </p:cNvPr>
          <p:cNvSpPr/>
          <p:nvPr/>
        </p:nvSpPr>
        <p:spPr>
          <a:xfrm>
            <a:off x="8561717" y="1739258"/>
            <a:ext cx="3503187" cy="1272245"/>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36" name="図表 35">
            <a:extLst>
              <a:ext uri="{FF2B5EF4-FFF2-40B4-BE49-F238E27FC236}">
                <a16:creationId xmlns:a16="http://schemas.microsoft.com/office/drawing/2014/main" id="{BE6AF77E-0789-4ADF-BB48-381319BA4C7D}"/>
              </a:ext>
            </a:extLst>
          </p:cNvPr>
          <p:cNvGraphicFramePr/>
          <p:nvPr>
            <p:extLst>
              <p:ext uri="{D42A27DB-BD31-4B8C-83A1-F6EECF244321}">
                <p14:modId xmlns:p14="http://schemas.microsoft.com/office/powerpoint/2010/main" val="1405173420"/>
              </p:ext>
            </p:extLst>
          </p:nvPr>
        </p:nvGraphicFramePr>
        <p:xfrm>
          <a:off x="7636695" y="2879698"/>
          <a:ext cx="4170636" cy="3613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四角形: 角を丸くする 37">
            <a:extLst>
              <a:ext uri="{FF2B5EF4-FFF2-40B4-BE49-F238E27FC236}">
                <a16:creationId xmlns:a16="http://schemas.microsoft.com/office/drawing/2014/main" id="{4CB58270-F47A-4A75-A040-928CB4327AEC}"/>
              </a:ext>
            </a:extLst>
          </p:cNvPr>
          <p:cNvSpPr/>
          <p:nvPr/>
        </p:nvSpPr>
        <p:spPr>
          <a:xfrm>
            <a:off x="8664427" y="1801348"/>
            <a:ext cx="1374979" cy="11301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ja-JP" altLang="en-US" dirty="0">
                <a:latin typeface="UD デジタル 教科書体 NK-R" panose="02020400000000000000" pitchFamily="18" charset="-128"/>
                <a:ea typeface="UD デジタル 教科書体 NK-R" panose="02020400000000000000" pitchFamily="18" charset="-128"/>
              </a:rPr>
              <a:t>行動</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意識的、無意識的に行っている行動。</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40" name="四角形: 角を丸くする 39">
            <a:extLst>
              <a:ext uri="{FF2B5EF4-FFF2-40B4-BE49-F238E27FC236}">
                <a16:creationId xmlns:a16="http://schemas.microsoft.com/office/drawing/2014/main" id="{6AC8333E-F58C-47DF-A41A-3D38C6BB704B}"/>
              </a:ext>
            </a:extLst>
          </p:cNvPr>
          <p:cNvSpPr/>
          <p:nvPr/>
        </p:nvSpPr>
        <p:spPr>
          <a:xfrm>
            <a:off x="10095910" y="1827844"/>
            <a:ext cx="1914689" cy="1108407"/>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t"/>
          <a:lstStyle/>
          <a:p>
            <a:r>
              <a:rPr kumimoji="1" lang="ja-JP" altLang="en-US" dirty="0">
                <a:latin typeface="UD デジタル 教科書体 NK-R" panose="02020400000000000000" pitchFamily="18" charset="-128"/>
                <a:ea typeface="UD デジタル 教科書体 NK-R" panose="02020400000000000000" pitchFamily="18" charset="-128"/>
              </a:rPr>
              <a:t>隠れた認識</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・開示していない思い。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・無自覚なまま従っているルール。</a:t>
            </a:r>
          </a:p>
        </p:txBody>
      </p:sp>
      <p:pic>
        <p:nvPicPr>
          <p:cNvPr id="14" name="図 13">
            <a:extLst>
              <a:ext uri="{FF2B5EF4-FFF2-40B4-BE49-F238E27FC236}">
                <a16:creationId xmlns:a16="http://schemas.microsoft.com/office/drawing/2014/main" id="{B8E86793-DCDD-4394-9031-A854C7B66730}"/>
              </a:ext>
            </a:extLst>
          </p:cNvPr>
          <p:cNvPicPr>
            <a:picLocks noChangeAspect="1"/>
          </p:cNvPicPr>
          <p:nvPr/>
        </p:nvPicPr>
        <p:blipFill>
          <a:blip r:embed="rId7"/>
          <a:stretch>
            <a:fillRect/>
          </a:stretch>
        </p:blipFill>
        <p:spPr>
          <a:xfrm flipH="1">
            <a:off x="814083" y="1717862"/>
            <a:ext cx="3037576" cy="4920209"/>
          </a:xfrm>
          <a:prstGeom prst="rect">
            <a:avLst/>
          </a:prstGeom>
        </p:spPr>
      </p:pic>
      <p:sp>
        <p:nvSpPr>
          <p:cNvPr id="3" name="テキスト ボックス 2">
            <a:extLst>
              <a:ext uri="{FF2B5EF4-FFF2-40B4-BE49-F238E27FC236}">
                <a16:creationId xmlns:a16="http://schemas.microsoft.com/office/drawing/2014/main" id="{732CEB19-CB28-A255-E470-63AB9DB57524}"/>
              </a:ext>
            </a:extLst>
          </p:cNvPr>
          <p:cNvSpPr txBox="1"/>
          <p:nvPr/>
        </p:nvSpPr>
        <p:spPr>
          <a:xfrm>
            <a:off x="244929" y="111480"/>
            <a:ext cx="1117146"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スライド№６</a:t>
            </a:r>
          </a:p>
        </p:txBody>
      </p:sp>
      <p:graphicFrame>
        <p:nvGraphicFramePr>
          <p:cNvPr id="4" name="コンテンツ プレースホルダー 13">
            <a:extLst>
              <a:ext uri="{FF2B5EF4-FFF2-40B4-BE49-F238E27FC236}">
                <a16:creationId xmlns:a16="http://schemas.microsoft.com/office/drawing/2014/main" id="{71F276ED-3D77-0517-DAE0-7DAF781F9438}"/>
              </a:ext>
            </a:extLst>
          </p:cNvPr>
          <p:cNvGraphicFramePr>
            <a:graphicFrameLocks/>
          </p:cNvGraphicFramePr>
          <p:nvPr>
            <p:extLst>
              <p:ext uri="{D42A27DB-BD31-4B8C-83A1-F6EECF244321}">
                <p14:modId xmlns:p14="http://schemas.microsoft.com/office/powerpoint/2010/main" val="1871389333"/>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33341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3BA11C-ECC8-4DA4-B676-5C6DAF6C9C9B}"/>
              </a:ext>
            </a:extLst>
          </p:cNvPr>
          <p:cNvSpPr>
            <a:spLocks noGrp="1"/>
          </p:cNvSpPr>
          <p:nvPr>
            <p:ph type="title"/>
          </p:nvPr>
        </p:nvSpPr>
        <p:spPr/>
        <p:txBody>
          <a:bodyPr anchor="t"/>
          <a:lstStyle/>
          <a:p>
            <a:r>
              <a:rPr kumimoji="1" lang="ja-JP" altLang="en-US" b="0" dirty="0"/>
              <a:t>職業紹介・マッチングとは</a:t>
            </a:r>
            <a:r>
              <a:rPr kumimoji="1" lang="en-US" altLang="ja-JP" b="0" dirty="0"/>
              <a:t/>
            </a:r>
            <a:br>
              <a:rPr kumimoji="1" lang="en-US" altLang="ja-JP" b="0" dirty="0"/>
            </a:br>
            <a:r>
              <a:rPr kumimoji="1" lang="ja-JP" altLang="en-US" sz="2400" b="0" u="none" dirty="0"/>
              <a:t>２つのアセスメント結果を適切につなげる</a:t>
            </a:r>
            <a:endParaRPr kumimoji="1" lang="ja-JP" altLang="en-US" sz="2400" b="0" dirty="0"/>
          </a:p>
        </p:txBody>
      </p:sp>
      <p:graphicFrame>
        <p:nvGraphicFramePr>
          <p:cNvPr id="5" name="コンテンツ プレースホルダー 13">
            <a:extLst>
              <a:ext uri="{FF2B5EF4-FFF2-40B4-BE49-F238E27FC236}">
                <a16:creationId xmlns:a16="http://schemas.microsoft.com/office/drawing/2014/main" id="{CDE50365-585D-4B2F-A5A6-D472EC4AF2CF}"/>
              </a:ext>
            </a:extLst>
          </p:cNvPr>
          <p:cNvGraphicFramePr>
            <a:graphicFrameLocks/>
          </p:cNvGraphicFramePr>
          <p:nvPr>
            <p:extLst>
              <p:ext uri="{D42A27DB-BD31-4B8C-83A1-F6EECF244321}">
                <p14:modId xmlns:p14="http://schemas.microsoft.com/office/powerpoint/2010/main" val="2676589909"/>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コンテンツ プレースホルダー 3">
            <a:extLst>
              <a:ext uri="{FF2B5EF4-FFF2-40B4-BE49-F238E27FC236}">
                <a16:creationId xmlns:a16="http://schemas.microsoft.com/office/drawing/2014/main" id="{393548E9-5644-49C2-BC4F-33AE70F9B6CB}"/>
              </a:ext>
            </a:extLst>
          </p:cNvPr>
          <p:cNvGraphicFramePr>
            <a:graphicFrameLocks/>
          </p:cNvGraphicFramePr>
          <p:nvPr>
            <p:extLst>
              <p:ext uri="{D42A27DB-BD31-4B8C-83A1-F6EECF244321}">
                <p14:modId xmlns:p14="http://schemas.microsoft.com/office/powerpoint/2010/main" val="3433636803"/>
              </p:ext>
            </p:extLst>
          </p:nvPr>
        </p:nvGraphicFramePr>
        <p:xfrm>
          <a:off x="926431" y="2950411"/>
          <a:ext cx="7134727" cy="35386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角丸四角形 4">
            <a:extLst>
              <a:ext uri="{FF2B5EF4-FFF2-40B4-BE49-F238E27FC236}">
                <a16:creationId xmlns:a16="http://schemas.microsoft.com/office/drawing/2014/main" id="{5EEFAC85-C07E-42E9-B868-51670B326A4F}"/>
              </a:ext>
            </a:extLst>
          </p:cNvPr>
          <p:cNvSpPr/>
          <p:nvPr/>
        </p:nvSpPr>
        <p:spPr>
          <a:xfrm>
            <a:off x="838200" y="1478943"/>
            <a:ext cx="10515600" cy="967477"/>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latin typeface="UD デジタル 教科書体 NK-R" panose="02020400000000000000" pitchFamily="18" charset="-128"/>
                <a:ea typeface="UD デジタル 教科書体 NK-R" panose="02020400000000000000" pitchFamily="18" charset="-128"/>
              </a:rPr>
              <a:t>就職活動の段階において、「障害のある人のアセスメント」と「職場のアセスメント」の情報を検討し、双方の特長が合う職場を見つけ、更に実習や雇用後において、職場との連携を継続しマッチングの調整を行う一連のプロセス。</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ABCA5DEB-D2EA-4A31-B18B-F300EC424D0E}"/>
              </a:ext>
            </a:extLst>
          </p:cNvPr>
          <p:cNvSpPr/>
          <p:nvPr/>
        </p:nvSpPr>
        <p:spPr>
          <a:xfrm>
            <a:off x="8161421" y="2735384"/>
            <a:ext cx="3272590" cy="3657395"/>
          </a:xfrm>
          <a:prstGeom prst="roundRect">
            <a:avLst/>
          </a:prstGeom>
          <a:solidFill>
            <a:srgbClr val="FFCCCC"/>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dirty="0">
                <a:latin typeface="UD デジタル 教科書体 NK-R" panose="02020400000000000000" pitchFamily="18" charset="-128"/>
                <a:ea typeface="UD デジタル 教科書体 NK-R" panose="02020400000000000000" pitchFamily="18" charset="-128"/>
              </a:rPr>
              <a:t>〇マッチングの調整は、①職業紹介、②職場配置、③職場適応支援、３つのタイミングで行われる。</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〇「職業紹介」は移行支援事業所の情報、ハローワーク等の職業紹介機関の力量に依る部分が大きい。</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〇「職場配置」は職場がどのような情報を得られるか、雇用側のアセスメント力に依る部分がとても大きい。</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〇「職場適応支援」ではジョブコーチ支援が提供する調整力がものを言う。</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911F77AB-997F-4E1F-9A9F-407400BD09D9}"/>
              </a:ext>
            </a:extLst>
          </p:cNvPr>
          <p:cNvSpPr txBox="1"/>
          <p:nvPr/>
        </p:nvSpPr>
        <p:spPr>
          <a:xfrm>
            <a:off x="757989" y="2520357"/>
            <a:ext cx="5709486" cy="430054"/>
          </a:xfrm>
          <a:prstGeom prst="rect">
            <a:avLst/>
          </a:prstGeom>
          <a:noFill/>
        </p:spPr>
        <p:txBody>
          <a:bodyPr wrap="square" anchor="ctr">
            <a:spAutoFit/>
          </a:bodyPr>
          <a:lstStyle/>
          <a:p>
            <a:pPr marL="0" lvl="1" algn="ctr" defTabSz="800100">
              <a:lnSpc>
                <a:spcPct val="90000"/>
              </a:lnSpc>
              <a:spcBef>
                <a:spcPct val="0"/>
              </a:spcBef>
              <a:spcAft>
                <a:spcPct val="15000"/>
              </a:spcAft>
            </a:pPr>
            <a:r>
              <a:rPr kumimoji="1"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マッチングの調整は、３つのタイミング</a:t>
            </a:r>
            <a:endParaRPr kumimoji="1" lang="ja-JP" altLang="en-US" sz="2400" kern="1200" dirty="0">
              <a:highlight>
                <a:srgbClr val="00FF00"/>
              </a:highlight>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FC1A72B1-D74B-412D-8F75-EC1CBB60002B}"/>
              </a:ext>
            </a:extLst>
          </p:cNvPr>
          <p:cNvSpPr txBox="1"/>
          <p:nvPr/>
        </p:nvSpPr>
        <p:spPr>
          <a:xfrm>
            <a:off x="244929" y="111480"/>
            <a:ext cx="1098096"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スライド№７</a:t>
            </a:r>
          </a:p>
        </p:txBody>
      </p:sp>
    </p:spTree>
    <p:extLst>
      <p:ext uri="{BB962C8B-B14F-4D97-AF65-F5344CB8AC3E}">
        <p14:creationId xmlns:p14="http://schemas.microsoft.com/office/powerpoint/2010/main" val="3699253628"/>
      </p:ext>
    </p:extLst>
  </p:cSld>
  <p:clrMapOvr>
    <a:masterClrMapping/>
  </p:clrMapOvr>
</p:sld>
</file>

<file path=ppt/theme/theme1.xml><?xml version="1.0" encoding="utf-8"?>
<a:theme xmlns:a="http://schemas.openxmlformats.org/drawingml/2006/main" name="透かしのデザイン テンプレート">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29443068_TF03460614" id="{4296DEC0-A094-420F-A0CB-2CAA5EB8F364}" vid="{605A75A8-4346-4E8C-928A-1CAB6D9B588E}"/>
    </a:ext>
  </a:extLst>
</a:theme>
</file>

<file path=ppt/theme/theme2.xml><?xml version="1.0" encoding="utf-8"?>
<a:theme xmlns:a="http://schemas.openxmlformats.org/drawingml/2006/main" name="Office テーマ">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透かしのデザインのスライド</Template>
  <TotalTime>2195</TotalTime>
  <Words>12380</Words>
  <Application>Microsoft Office PowerPoint</Application>
  <PresentationFormat>ワイド画面</PresentationFormat>
  <Paragraphs>873</Paragraphs>
  <Slides>34</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34</vt:i4>
      </vt:variant>
    </vt:vector>
  </HeadingPairs>
  <TitlesOfParts>
    <vt:vector size="45" baseType="lpstr">
      <vt:lpstr>Meiryo UI</vt:lpstr>
      <vt:lpstr>ＭＳ Ｐゴシック</vt:lpstr>
      <vt:lpstr>ＭＳ ゴシック</vt:lpstr>
      <vt:lpstr>UD デジタル 教科書体 NK-R</vt:lpstr>
      <vt:lpstr>Meiryo</vt:lpstr>
      <vt:lpstr>Meiryo</vt:lpstr>
      <vt:lpstr>Arial</vt:lpstr>
      <vt:lpstr>Century Gothic</vt:lpstr>
      <vt:lpstr>Times New Roman</vt:lpstr>
      <vt:lpstr>Wingdings</vt:lpstr>
      <vt:lpstr>透かしのデザイン テンプレート</vt:lpstr>
      <vt:lpstr>  【PG C-2】令和４年度サービス管理責任者指導者養成研修（就労支援コース）  「就労支援のプロセスと就労系サービスの役割」</vt:lpstr>
      <vt:lpstr>この時間の流れ</vt:lpstr>
      <vt:lpstr>就労支援のプロセス ①基本的スキーム　②関係機関の役割　③就労支援の課題</vt:lpstr>
      <vt:lpstr>アセスメント 面談と行動観察によるアセスメント</vt:lpstr>
      <vt:lpstr>アセスメント①就労相談 面接相談を通じたアセスメント</vt:lpstr>
      <vt:lpstr>アセスメント①就労相談 面談によるアセスメントプロセス</vt:lpstr>
      <vt:lpstr>アセスメント②職業準備支援 作業場面での行動観察によるアセスメント</vt:lpstr>
      <vt:lpstr>アセスメント②職業準備支援 行動観察（Behavior Observation）の視点</vt:lpstr>
      <vt:lpstr>職業紹介・マッチングとは ２つのアセスメント結果を適切につなげる</vt:lpstr>
      <vt:lpstr>職場適応支援（JC支援）とは 人と職場の双方向への丁寧な調整支援</vt:lpstr>
      <vt:lpstr>職場定着支援とは 予防的視点に立ったフォローアップ</vt:lpstr>
      <vt:lpstr>就労系サービスの役割 多様な働き方を支える仕組み</vt:lpstr>
      <vt:lpstr>就労系サービスの役割 障害者総合支援法における就労系障害福祉サービス</vt:lpstr>
      <vt:lpstr>就労系サービスの役割 就労移行支援事業について</vt:lpstr>
      <vt:lpstr>就労系サービスの役割 就労移行支援事業について</vt:lpstr>
      <vt:lpstr>就労系サービスの役割 就労継続支援A型事業について</vt:lpstr>
      <vt:lpstr>就労系サービスの役割 就労継続支援A型事業について</vt:lpstr>
      <vt:lpstr>就労系サービスの役割 就労継続支援A型事業について</vt:lpstr>
      <vt:lpstr>就労系サービスの役割 就労継続支援B型事業について</vt:lpstr>
      <vt:lpstr>就労系サービスの役割 就労継続支援B型事業について</vt:lpstr>
      <vt:lpstr>就労系サービスの役割 就労継続支援B型事業について</vt:lpstr>
      <vt:lpstr>就労系サービスの役割 就労継続支援事業所における賃金・工賃の状況</vt:lpstr>
      <vt:lpstr>就労系サービスの役割 就労定着支援事業について</vt:lpstr>
      <vt:lpstr>就労系サービスの役割とは 就労支援施策の対象となる障害者数</vt:lpstr>
      <vt:lpstr>就労系サービスの役割 一般就労への移行者数・移行率の推移（事業種別） </vt:lpstr>
      <vt:lpstr>就労系サービスの役割 第６期障害福祉計画・第2期障害児福祉計画に係る基本指針の見直し </vt:lpstr>
      <vt:lpstr>就労系サービスの役割 障害者総合支援法改正法施行後３年の見直しについて：障害者部会報告書より</vt:lpstr>
      <vt:lpstr>就労系サービスの役割 障害者総合支援法改正法施行後３年の見直しについて：障害者部会報告書より</vt:lpstr>
      <vt:lpstr>就労系サービスの役割 障害者総合支援法改正法施行後３年の見直しについて：障害者部会報告書より</vt:lpstr>
      <vt:lpstr>就労系サービスの役割 障害者総合支援法改正法施行後３年の見直しについて：障害者部会報告書より</vt:lpstr>
      <vt:lpstr>就労系サービスの役割 障害者総合支援法改正法施行後３年の見直しについて：障害者部会報告書より</vt:lpstr>
      <vt:lpstr>就労系サービスの役割 障害者総合支援法改正法施行後３年の見直しについて：障害者部会報告書より</vt:lpstr>
      <vt:lpstr>就労系サービスの役割 障害者総合支援法改正法施行後３年の見直しについて：障害者部会報告書より</vt:lpstr>
      <vt:lpstr>就労系サービスの役割 障害者総合支援法改正法施行後３年の見直しについて：障害者部会報告書より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若尾 勝己</dc:creator>
  <cp:lastModifiedBy>橋本 航輔(hashimoto-kousuke)</cp:lastModifiedBy>
  <cp:revision>51</cp:revision>
  <cp:lastPrinted>2022-08-30T01:10:28Z</cp:lastPrinted>
  <dcterms:created xsi:type="dcterms:W3CDTF">2020-09-26T14:47:00Z</dcterms:created>
  <dcterms:modified xsi:type="dcterms:W3CDTF">2022-10-05T08:19:39Z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