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528" r:id="rId2"/>
    <p:sldId id="536" r:id="rId3"/>
    <p:sldId id="491" r:id="rId4"/>
    <p:sldId id="524" r:id="rId5"/>
    <p:sldId id="538" r:id="rId6"/>
    <p:sldId id="537" r:id="rId7"/>
    <p:sldId id="539" r:id="rId8"/>
    <p:sldId id="540" r:id="rId9"/>
    <p:sldId id="541" r:id="rId10"/>
    <p:sldId id="542" r:id="rId11"/>
    <p:sldId id="543" r:id="rId12"/>
    <p:sldId id="527"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4660"/>
  </p:normalViewPr>
  <p:slideViewPr>
    <p:cSldViewPr snapToGrid="0">
      <p:cViewPr varScale="1">
        <p:scale>
          <a:sx n="120" d="100"/>
          <a:sy n="120" d="100"/>
        </p:scale>
        <p:origin x="1056" y="108"/>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08"/>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1"/>
            <a:ext cx="3078428" cy="513508"/>
          </a:xfrm>
          <a:prstGeom prst="rect">
            <a:avLst/>
          </a:prstGeom>
        </p:spPr>
        <p:txBody>
          <a:bodyPr vert="horz" lIns="94668" tIns="47334" rIns="94668" bIns="47334" rtlCol="0"/>
          <a:lstStyle>
            <a:lvl1pPr algn="r">
              <a:defRPr sz="1200"/>
            </a:lvl1pPr>
          </a:lstStyle>
          <a:p>
            <a:fld id="{9726607B-02B2-4661-8E98-B21074635C9F}" type="datetimeFigureOut">
              <a:rPr kumimoji="1" lang="ja-JP" altLang="en-US" smtClean="0"/>
              <a:t>2019/8/29</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68" tIns="47334" rIns="94668" bIns="47334"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597818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11</a:t>
            </a:fld>
            <a:endParaRPr kumimoji="1" lang="ja-JP" altLang="en-US"/>
          </a:p>
        </p:txBody>
      </p:sp>
    </p:spTree>
    <p:extLst>
      <p:ext uri="{BB962C8B-B14F-4D97-AF65-F5344CB8AC3E}">
        <p14:creationId xmlns:p14="http://schemas.microsoft.com/office/powerpoint/2010/main" val="283802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3698597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2731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5</a:t>
            </a:fld>
            <a:endParaRPr kumimoji="1" lang="ja-JP" altLang="en-US"/>
          </a:p>
        </p:txBody>
      </p:sp>
    </p:spTree>
    <p:extLst>
      <p:ext uri="{BB962C8B-B14F-4D97-AF65-F5344CB8AC3E}">
        <p14:creationId xmlns:p14="http://schemas.microsoft.com/office/powerpoint/2010/main" val="217421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3575" cy="3354388"/>
          </a:xfrm>
        </p:spPr>
      </p:sp>
      <p:sp>
        <p:nvSpPr>
          <p:cNvPr id="3" name="ノート プレースホルダー 2"/>
          <p:cNvSpPr>
            <a:spLocks noGrp="1"/>
          </p:cNvSpPr>
          <p:nvPr>
            <p:ph type="body" idx="1"/>
          </p:nvPr>
        </p:nvSpPr>
        <p:spPr/>
        <p:txBody>
          <a:bodyPr/>
          <a:lstStyle/>
          <a:p>
            <a:r>
              <a:rPr kumimoji="1" lang="ja-JP" altLang="en-US" dirty="0"/>
              <a:t>現任者研修の構造については、この表のとおりで、本日は</a:t>
            </a:r>
            <a:r>
              <a:rPr kumimoji="1" lang="en-US" altLang="ja-JP" dirty="0"/>
              <a:t>3</a:t>
            </a:r>
            <a:r>
              <a:rPr kumimoji="1" lang="ja-JP" altLang="en-US" dirty="0"/>
              <a:t>日目</a:t>
            </a:r>
            <a:r>
              <a:rPr kumimoji="1" lang="ja-JP" altLang="en-US" dirty="0" smtClean="0"/>
              <a:t>、チームアプローチ</a:t>
            </a:r>
            <a:r>
              <a:rPr kumimoji="1" lang="ja-JP" altLang="en-US" dirty="0"/>
              <a:t>について講義と演習を行い、これをもとにインターバルの期間に研修の一環として実践してきていただくことになります</a:t>
            </a:r>
            <a:r>
              <a:rPr kumimoji="1" lang="ja-JP" altLang="en-US" dirty="0" smtClean="0"/>
              <a:t>。日ごろの</a:t>
            </a:r>
            <a:r>
              <a:rPr kumimoji="1" lang="ja-JP" altLang="en-US" dirty="0"/>
              <a:t>実践を振り返る場にもなりますので、よろしくお願いいたします。</a:t>
            </a:r>
            <a:endParaRPr kumimoji="1" lang="en-US" altLang="ja-JP" dirty="0"/>
          </a:p>
          <a:p>
            <a:endParaRPr lang="en-US" altLang="ja-JP" dirty="0"/>
          </a:p>
          <a:p>
            <a:r>
              <a:rPr kumimoji="1" lang="ja-JP" altLang="en-US" dirty="0"/>
              <a:t>現任研修の獲得目標といたしましては、①～④まであります。このコマは②チームアプローチの部分ですので、私たち相談支援専門員が本人を中心として、本人の想いをキャッチし本人の望む生活を実現するために、いかに多職種と連携するかを理論と実践を踏まえて学ぶことになります。</a:t>
            </a:r>
          </a:p>
        </p:txBody>
      </p:sp>
      <p:sp>
        <p:nvSpPr>
          <p:cNvPr id="4" name="スライド番号プレースホルダー 3"/>
          <p:cNvSpPr>
            <a:spLocks noGrp="1"/>
          </p:cNvSpPr>
          <p:nvPr>
            <p:ph type="sldNum" sz="quarter" idx="10"/>
          </p:nvPr>
        </p:nvSpPr>
        <p:spPr/>
        <p:txBody>
          <a:bodyPr/>
          <a:lstStyle/>
          <a:p>
            <a:fld id="{29658F9F-93C4-472B-ABB7-FE86859599E0}" type="slidenum">
              <a:rPr kumimoji="1" lang="ja-JP" altLang="en-US" smtClean="0"/>
              <a:t>6</a:t>
            </a:fld>
            <a:endParaRPr kumimoji="1" lang="ja-JP" altLang="en-US"/>
          </a:p>
        </p:txBody>
      </p:sp>
    </p:spTree>
    <p:extLst>
      <p:ext uri="{BB962C8B-B14F-4D97-AF65-F5344CB8AC3E}">
        <p14:creationId xmlns:p14="http://schemas.microsoft.com/office/powerpoint/2010/main" val="385400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7</a:t>
            </a:fld>
            <a:endParaRPr kumimoji="1" lang="ja-JP" altLang="en-US"/>
          </a:p>
        </p:txBody>
      </p:sp>
    </p:spTree>
    <p:extLst>
      <p:ext uri="{BB962C8B-B14F-4D97-AF65-F5344CB8AC3E}">
        <p14:creationId xmlns:p14="http://schemas.microsoft.com/office/powerpoint/2010/main" val="147721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8</a:t>
            </a:fld>
            <a:endParaRPr kumimoji="1" lang="ja-JP" altLang="en-US"/>
          </a:p>
        </p:txBody>
      </p:sp>
    </p:spTree>
    <p:extLst>
      <p:ext uri="{BB962C8B-B14F-4D97-AF65-F5344CB8AC3E}">
        <p14:creationId xmlns:p14="http://schemas.microsoft.com/office/powerpoint/2010/main" val="1039405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9</a:t>
            </a:fld>
            <a:endParaRPr kumimoji="1" lang="ja-JP" altLang="en-US"/>
          </a:p>
        </p:txBody>
      </p:sp>
    </p:spTree>
    <p:extLst>
      <p:ext uri="{BB962C8B-B14F-4D97-AF65-F5344CB8AC3E}">
        <p14:creationId xmlns:p14="http://schemas.microsoft.com/office/powerpoint/2010/main" val="1483692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30575"/>
          </a:xfrm>
        </p:spPr>
      </p:sp>
      <p:sp>
        <p:nvSpPr>
          <p:cNvPr id="3" name="ノート プレースホルダー 2"/>
          <p:cNvSpPr>
            <a:spLocks noGrp="1"/>
          </p:cNvSpPr>
          <p:nvPr>
            <p:ph type="body" idx="1"/>
          </p:nvPr>
        </p:nvSpPr>
        <p:spPr/>
        <p:txBody>
          <a:bodyPr/>
          <a:lstStyle/>
          <a:p>
            <a:r>
              <a:rPr kumimoji="1" lang="ja-JP" altLang="en-US"/>
              <a:t>丁寧に説明する</a:t>
            </a:r>
            <a:endParaRPr kumimoji="1" lang="en-US" altLang="ja-JP" dirty="0"/>
          </a:p>
          <a:p>
            <a:r>
              <a:rPr kumimoji="1" lang="en-US" altLang="ja-JP" dirty="0"/>
              <a:t>①</a:t>
            </a:r>
            <a:r>
              <a:rPr kumimoji="1" lang="ja-JP" altLang="en-US"/>
              <a:t>初任者研修で行われた部分の確認となります。</a:t>
            </a:r>
            <a:endParaRPr kumimoji="1" lang="en-US" altLang="ja-JP" dirty="0"/>
          </a:p>
          <a:p>
            <a:r>
              <a:rPr kumimoji="1" lang="en-US" altLang="ja-JP" dirty="0"/>
              <a:t>②</a:t>
            </a:r>
            <a:r>
              <a:rPr kumimoji="1" lang="ja-JP" altLang="en-US"/>
              <a:t>初任者研修でも触れていますが、現任でさらに詳しく学ぶところです。</a:t>
            </a:r>
            <a:endParaRPr kumimoji="1" lang="en-US" altLang="ja-JP" dirty="0"/>
          </a:p>
          <a:p>
            <a:r>
              <a:rPr kumimoji="1" lang="en-US" altLang="ja-JP" dirty="0"/>
              <a:t>③</a:t>
            </a:r>
            <a:r>
              <a:rPr kumimoji="1" lang="ja-JP" altLang="en-US"/>
              <a:t>初任者研修でも触れていますが、現任でさらに詳しく学びます</a:t>
            </a:r>
            <a:endParaRPr kumimoji="1" lang="en-US" altLang="ja-JP" dirty="0"/>
          </a:p>
          <a:p>
            <a:r>
              <a:rPr kumimoji="1" lang="en-US" altLang="ja-JP" dirty="0"/>
              <a:t>④</a:t>
            </a:r>
            <a:endParaRPr kumimoji="1" lang="ja-JP" altLang="en-US"/>
          </a:p>
        </p:txBody>
      </p:sp>
      <p:sp>
        <p:nvSpPr>
          <p:cNvPr id="4" name="スライド番号プレースホルダー 3"/>
          <p:cNvSpPr>
            <a:spLocks noGrp="1"/>
          </p:cNvSpPr>
          <p:nvPr>
            <p:ph type="sldNum" sz="quarter" idx="5"/>
          </p:nvPr>
        </p:nvSpPr>
        <p:spPr/>
        <p:txBody>
          <a:bodyPr/>
          <a:lstStyle/>
          <a:p>
            <a:fld id="{0297F506-B758-3346-B138-71E09E80CDCF}" type="slidenum">
              <a:rPr kumimoji="1" lang="ja-JP" altLang="en-US" smtClean="0"/>
              <a:t>10</a:t>
            </a:fld>
            <a:endParaRPr kumimoji="1" lang="ja-JP" altLang="en-US"/>
          </a:p>
        </p:txBody>
      </p:sp>
    </p:spTree>
    <p:extLst>
      <p:ext uri="{BB962C8B-B14F-4D97-AF65-F5344CB8AC3E}">
        <p14:creationId xmlns:p14="http://schemas.microsoft.com/office/powerpoint/2010/main" val="401825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4CB7B8C-3831-427F-BA01-85CF99DDF640}" type="datetime1">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EE857C-EDAA-445C-94B5-C3731A0D6241}" type="datetime1">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1338A0-D018-4702-8F32-9254C361F2EF}" type="datetime1">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4D3F4FC-7D3F-44E7-A153-75FA4FABD326}" type="datetime1">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7EE290-ECF5-47F4-8BBB-E34C4B76DA4C}" type="datetime1">
              <a:rPr kumimoji="1" lang="ja-JP" altLang="en-US" smtClean="0"/>
              <a:t>2019/8/29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45F41FA-6C07-41CA-AC83-9E0CB3B30235}" type="datetime1">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454AFDC-4274-4CEB-A7CB-E54BF2E437EF}" type="datetime1">
              <a:rPr kumimoji="1" lang="ja-JP" altLang="en-US" smtClean="0"/>
              <a:t>2019/8/29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4A73369-4CE3-4E46-814F-D791071D435D}" type="datetime1">
              <a:rPr kumimoji="1" lang="ja-JP" altLang="en-US" smtClean="0"/>
              <a:t>2019/8/29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85410-571D-4B3F-BB00-17B7EE75DDB3}" type="datetime1">
              <a:rPr kumimoji="1" lang="ja-JP" altLang="en-US" smtClean="0"/>
              <a:t>2019/8/29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97E8F4C-EC06-4F18-BF7E-7990C84DD687}" type="datetime1">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57FD75E-54AA-4916-8461-999FCAA1E9CF}" type="datetime1">
              <a:rPr kumimoji="1" lang="ja-JP" altLang="en-US" smtClean="0"/>
              <a:t>2019/8/29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3A5D8-BC2A-4201-AEA3-C0113D13B974}" type="datetime1">
              <a:rPr kumimoji="1" lang="ja-JP" altLang="en-US" smtClean="0"/>
              <a:t>2019/8/29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1149330" y="2945316"/>
            <a:ext cx="7288642" cy="776970"/>
          </a:xfrm>
        </p:spPr>
        <p:txBody>
          <a:bodyPr>
            <a:normAutofit/>
          </a:bodyPr>
          <a:lstStyle/>
          <a:p>
            <a:r>
              <a:rPr lang="ja-JP" altLang="en-US" sz="2954" smtClean="0">
                <a:latin typeface="ＭＳ Ｐゴシック" panose="020B0600070205080204" pitchFamily="50" charset="-128"/>
                <a:ea typeface="ＭＳ Ｐゴシック" panose="020B0600070205080204" pitchFamily="50" charset="-128"/>
              </a:rPr>
              <a:t>現任研修</a:t>
            </a:r>
            <a:r>
              <a:rPr lang="ja-JP" altLang="en-US" sz="2954">
                <a:latin typeface="ＭＳ Ｐゴシック" panose="020B0600070205080204" pitchFamily="50" charset="-128"/>
                <a:ea typeface="ＭＳ Ｐゴシック" panose="020B0600070205080204" pitchFamily="50" charset="-128"/>
              </a:rPr>
              <a:t>の演習企画・立案のポイント</a:t>
            </a: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en-US" altLang="ja-JP" sz="2215" smtClean="0">
                <a:latin typeface="ＭＳ Ｐゴシック" panose="020B0600070205080204" pitchFamily="50" charset="-128"/>
                <a:ea typeface="ＭＳ Ｐゴシック" panose="020B0600070205080204" pitchFamily="50" charset="-128"/>
              </a:rPr>
              <a:t>15 【</a:t>
            </a:r>
            <a:r>
              <a:rPr lang="ja-JP" altLang="en-US" sz="2215">
                <a:latin typeface="ＭＳ Ｐゴシック" panose="020B0600070205080204" pitchFamily="50" charset="-128"/>
                <a:ea typeface="ＭＳ Ｐゴシック" panose="020B0600070205080204" pitchFamily="50" charset="-128"/>
              </a:rPr>
              <a:t>企画の講義と演習</a:t>
            </a:r>
            <a:r>
              <a:rPr lang="en-US" altLang="ja-JP" sz="2215" smtClean="0">
                <a:latin typeface="ＭＳ Ｐゴシック" panose="020B0600070205080204" pitchFamily="50" charset="-128"/>
                <a:ea typeface="ＭＳ Ｐゴシック" panose="020B0600070205080204" pitchFamily="50" charset="-128"/>
              </a:rPr>
              <a:t>】</a:t>
            </a:r>
            <a:endParaRPr lang="ja-JP" altLang="en-US" sz="2215">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9933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58047" y="878532"/>
            <a:ext cx="8124868" cy="5244362"/>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800">
                <a:solidFill>
                  <a:schemeClr val="tx1"/>
                </a:solidFill>
                <a:latin typeface="MS UI Gothic" panose="020B0600070205080204" pitchFamily="50" charset="-128"/>
                <a:ea typeface="MS UI Gothic" panose="020B0600070205080204" pitchFamily="50" charset="-128"/>
              </a:rPr>
              <a:t>◉ </a:t>
            </a:r>
            <a:r>
              <a:rPr lang="ja-JP" altLang="en-US" sz="2800" smtClean="0">
                <a:solidFill>
                  <a:schemeClr val="tx1"/>
                </a:solidFill>
                <a:latin typeface="MS UI Gothic" panose="020B0600070205080204" pitchFamily="50" charset="-128"/>
                <a:ea typeface="MS UI Gothic" panose="020B0600070205080204" pitchFamily="50" charset="-128"/>
              </a:rPr>
              <a:t>スーパービジョン</a:t>
            </a:r>
            <a:r>
              <a:rPr lang="en-US" altLang="ja-JP" sz="2800" smtClean="0">
                <a:solidFill>
                  <a:schemeClr val="tx1"/>
                </a:solidFill>
                <a:latin typeface="MS UI Gothic" panose="020B0600070205080204" pitchFamily="50" charset="-128"/>
                <a:ea typeface="MS UI Gothic" panose="020B0600070205080204" pitchFamily="50" charset="-128"/>
              </a:rPr>
              <a:t>(GSV)</a:t>
            </a:r>
            <a:r>
              <a:rPr lang="ja-JP" altLang="en-US" sz="2800" smtClean="0">
                <a:solidFill>
                  <a:schemeClr val="tx1"/>
                </a:solidFill>
                <a:latin typeface="MS UI Gothic" panose="020B0600070205080204" pitchFamily="50" charset="-128"/>
                <a:ea typeface="MS UI Gothic" panose="020B0600070205080204" pitchFamily="50" charset="-128"/>
              </a:rPr>
              <a:t>演習の導入講義</a:t>
            </a:r>
          </a:p>
          <a:p>
            <a:r>
              <a:rPr lang="ja-JP" altLang="en-US" sz="2800" smtClean="0">
                <a:solidFill>
                  <a:schemeClr val="tx1"/>
                </a:solidFill>
                <a:latin typeface="MS UI Gothic" panose="020B0600070205080204" pitchFamily="50" charset="-128"/>
                <a:ea typeface="MS UI Gothic" panose="020B0600070205080204" pitchFamily="50" charset="-128"/>
              </a:rPr>
              <a:t>　→ 模擬演習（</a:t>
            </a:r>
            <a:r>
              <a:rPr lang="en-US" altLang="ja-JP" sz="2800">
                <a:solidFill>
                  <a:schemeClr val="tx1"/>
                </a:solidFill>
                <a:latin typeface="MS UI Gothic" panose="020B0600070205080204" pitchFamily="50" charset="-128"/>
                <a:ea typeface="MS UI Gothic" panose="020B0600070205080204" pitchFamily="50" charset="-128"/>
              </a:rPr>
              <a:t>GSV</a:t>
            </a:r>
            <a:r>
              <a:rPr lang="ja-JP" altLang="en-US" sz="2800">
                <a:solidFill>
                  <a:schemeClr val="tx1"/>
                </a:solidFill>
                <a:latin typeface="MS UI Gothic" panose="020B0600070205080204" pitchFamily="50" charset="-128"/>
                <a:ea typeface="MS UI Gothic" panose="020B0600070205080204" pitchFamily="50" charset="-128"/>
              </a:rPr>
              <a:t>の展開を体験</a:t>
            </a:r>
            <a:r>
              <a:rPr lang="ja-JP" altLang="en-US" sz="2800" smtClean="0">
                <a:solidFill>
                  <a:schemeClr val="tx1"/>
                </a:solidFill>
                <a:latin typeface="MS UI Gothic" panose="020B0600070205080204" pitchFamily="50" charset="-128"/>
                <a:ea typeface="MS UI Gothic" panose="020B0600070205080204" pitchFamily="50" charset="-128"/>
              </a:rPr>
              <a:t>）</a:t>
            </a:r>
          </a:p>
          <a:p>
            <a:r>
              <a:rPr lang="ja-JP" altLang="en-US" sz="2800" smtClean="0">
                <a:solidFill>
                  <a:schemeClr val="tx1"/>
                </a:solidFill>
                <a:latin typeface="MS UI Gothic" panose="020B0600070205080204" pitchFamily="50" charset="-128"/>
                <a:ea typeface="MS UI Gothic" panose="020B0600070205080204" pitchFamily="50" charset="-128"/>
              </a:rPr>
              <a:t>　→ グループにおいて選定した実践例で演習</a:t>
            </a:r>
            <a:r>
              <a:rPr lang="en-US" altLang="ja-JP" sz="2800" smtClean="0">
                <a:solidFill>
                  <a:schemeClr val="tx1"/>
                </a:solidFill>
                <a:latin typeface="MS UI Gothic" panose="020B0600070205080204" pitchFamily="50" charset="-128"/>
                <a:ea typeface="MS UI Gothic" panose="020B0600070205080204" pitchFamily="50" charset="-128"/>
              </a:rPr>
              <a:t>(GSV)</a:t>
            </a:r>
            <a:endParaRPr lang="ja-JP" altLang="en-US" sz="2800">
              <a:solidFill>
                <a:schemeClr val="tx1"/>
              </a:solidFill>
              <a:latin typeface="MS UI Gothic" panose="020B0600070205080204" pitchFamily="50" charset="-128"/>
              <a:ea typeface="MS UI Gothic" panose="020B0600070205080204" pitchFamily="50" charset="-128"/>
            </a:endParaRPr>
          </a:p>
          <a:p>
            <a:pPr>
              <a:lnSpc>
                <a:spcPts val="600"/>
              </a:lnSpc>
            </a:pPr>
            <a:endParaRPr lang="ja-JP" altLang="en-US" sz="2800" smtClean="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000" smtClean="0">
                <a:solidFill>
                  <a:schemeClr val="tx1"/>
                </a:solidFill>
                <a:latin typeface="MS UI Gothic" panose="020B0600070205080204" pitchFamily="50" charset="-128"/>
                <a:ea typeface="MS UI Gothic" panose="020B0600070205080204" pitchFamily="50" charset="-128"/>
              </a:rPr>
              <a:t>❖グループ演習における時間</a:t>
            </a:r>
            <a:r>
              <a:rPr lang="ja-JP" altLang="en-US" sz="2000">
                <a:solidFill>
                  <a:schemeClr val="tx1"/>
                </a:solidFill>
                <a:latin typeface="MS UI Gothic" panose="020B0600070205080204" pitchFamily="50" charset="-128"/>
                <a:ea typeface="MS UI Gothic" panose="020B0600070205080204" pitchFamily="50" charset="-128"/>
              </a:rPr>
              <a:t>管理は研修統括</a:t>
            </a:r>
            <a:r>
              <a:rPr lang="ja-JP" altLang="en-US" sz="2000" smtClean="0">
                <a:solidFill>
                  <a:schemeClr val="tx1"/>
                </a:solidFill>
                <a:latin typeface="MS UI Gothic" panose="020B0600070205080204" pitchFamily="50" charset="-128"/>
                <a:ea typeface="MS UI Gothic" panose="020B0600070205080204" pitchFamily="50" charset="-128"/>
              </a:rPr>
              <a:t>が行い、各グループの演習講</a:t>
            </a:r>
            <a:endParaRPr lang="en-US" altLang="ja-JP" sz="2000" smtClean="0">
              <a:solidFill>
                <a:schemeClr val="tx1"/>
              </a:solidFill>
              <a:latin typeface="MS UI Gothic" panose="020B0600070205080204" pitchFamily="50" charset="-128"/>
              <a:ea typeface="MS UI Gothic" panose="020B0600070205080204" pitchFamily="50" charset="-128"/>
            </a:endParaRPr>
          </a:p>
          <a:p>
            <a:r>
              <a:rPr lang="en-US" altLang="ja-JP" sz="2000">
                <a:solidFill>
                  <a:schemeClr val="tx1"/>
                </a:solidFill>
                <a:latin typeface="MS UI Gothic" panose="020B0600070205080204" pitchFamily="50" charset="-128"/>
                <a:ea typeface="MS UI Gothic" panose="020B0600070205080204" pitchFamily="50" charset="-128"/>
              </a:rPr>
              <a:t> </a:t>
            </a:r>
            <a:r>
              <a:rPr lang="en-US" altLang="ja-JP" sz="2000" smtClean="0">
                <a:solidFill>
                  <a:schemeClr val="tx1"/>
                </a:solidFill>
                <a:latin typeface="MS UI Gothic" panose="020B0600070205080204" pitchFamily="50" charset="-128"/>
                <a:ea typeface="MS UI Gothic" panose="020B0600070205080204" pitchFamily="50" charset="-128"/>
              </a:rPr>
              <a:t>    </a:t>
            </a:r>
            <a:r>
              <a:rPr lang="ja-JP" altLang="en-US" sz="2000" smtClean="0">
                <a:solidFill>
                  <a:schemeClr val="tx1"/>
                </a:solidFill>
                <a:latin typeface="MS UI Gothic" panose="020B0600070205080204" pitchFamily="50" charset="-128"/>
                <a:ea typeface="MS UI Gothic" panose="020B0600070205080204" pitchFamily="50" charset="-128"/>
              </a:rPr>
              <a:t>師がファシリテータとなり、進行する。</a:t>
            </a:r>
          </a:p>
          <a:p>
            <a:pPr>
              <a:lnSpc>
                <a:spcPts val="1800"/>
              </a:lnSpc>
            </a:pPr>
            <a:endParaRPr lang="ja-JP" altLang="en-US" sz="2800">
              <a:solidFill>
                <a:schemeClr val="tx1"/>
              </a:solidFill>
              <a:latin typeface="MS UI Gothic" panose="020B0600070205080204" pitchFamily="50" charset="-128"/>
              <a:ea typeface="MS UI Gothic" panose="020B0600070205080204" pitchFamily="50" charset="-128"/>
            </a:endParaRPr>
          </a:p>
          <a:p>
            <a:r>
              <a:rPr lang="ja-JP" altLang="en-US" sz="2800">
                <a:solidFill>
                  <a:schemeClr val="tx1"/>
                </a:solidFill>
                <a:latin typeface="MS UI Gothic" panose="020B0600070205080204" pitchFamily="50" charset="-128"/>
                <a:ea typeface="MS UI Gothic" panose="020B0600070205080204" pitchFamily="50" charset="-128"/>
              </a:rPr>
              <a:t>◉ </a:t>
            </a:r>
            <a:r>
              <a:rPr lang="ja-JP" altLang="en-US" sz="2800" smtClean="0">
                <a:solidFill>
                  <a:schemeClr val="tx1"/>
                </a:solidFill>
                <a:latin typeface="MS UI Gothic" panose="020B0600070205080204" pitchFamily="50" charset="-128"/>
                <a:ea typeface="MS UI Gothic" panose="020B0600070205080204" pitchFamily="50" charset="-128"/>
              </a:rPr>
              <a:t>コミュニティワーク</a:t>
            </a:r>
            <a:endParaRPr lang="en-US" altLang="ja-JP" sz="2800" smtClean="0">
              <a:solidFill>
                <a:schemeClr val="tx1"/>
              </a:solidFill>
              <a:latin typeface="MS UI Gothic" panose="020B0600070205080204" pitchFamily="50" charset="-128"/>
              <a:ea typeface="MS UI Gothic" panose="020B0600070205080204" pitchFamily="50" charset="-128"/>
            </a:endParaRPr>
          </a:p>
          <a:p>
            <a:r>
              <a:rPr lang="ja-JP" altLang="en-US" sz="2800">
                <a:solidFill>
                  <a:schemeClr val="tx1"/>
                </a:solidFill>
                <a:latin typeface="MS UI Gothic" panose="020B0600070205080204" pitchFamily="50" charset="-128"/>
                <a:ea typeface="MS UI Gothic" panose="020B0600070205080204" pitchFamily="50" charset="-128"/>
              </a:rPr>
              <a:t>　・</a:t>
            </a:r>
            <a:r>
              <a:rPr lang="ja-JP" altLang="en-US" sz="2800" smtClean="0">
                <a:solidFill>
                  <a:schemeClr val="tx1"/>
                </a:solidFill>
                <a:latin typeface="MS UI Gothic" panose="020B0600070205080204" pitchFamily="50" charset="-128"/>
                <a:ea typeface="MS UI Gothic" panose="020B0600070205080204" pitchFamily="50" charset="-128"/>
              </a:rPr>
              <a:t>演習の導入講義</a:t>
            </a:r>
            <a:endParaRPr lang="ja-JP" altLang="en-US" sz="2800">
              <a:solidFill>
                <a:schemeClr val="tx1"/>
              </a:solidFill>
              <a:latin typeface="MS UI Gothic" panose="020B0600070205080204" pitchFamily="50" charset="-128"/>
              <a:ea typeface="MS UI Gothic" panose="020B0600070205080204" pitchFamily="50" charset="-128"/>
            </a:endParaRPr>
          </a:p>
          <a:p>
            <a:r>
              <a:rPr lang="ja-JP" altLang="en-US" sz="2800">
                <a:solidFill>
                  <a:schemeClr val="tx1"/>
                </a:solidFill>
                <a:latin typeface="MS UI Gothic" panose="020B0600070205080204" pitchFamily="50" charset="-128"/>
                <a:ea typeface="MS UI Gothic" panose="020B0600070205080204" pitchFamily="50" charset="-128"/>
              </a:rPr>
              <a:t>　　　→ ヒアリングシートの</a:t>
            </a:r>
            <a:r>
              <a:rPr lang="ja-JP" altLang="en-US" sz="2800" smtClean="0">
                <a:solidFill>
                  <a:schemeClr val="tx1"/>
                </a:solidFill>
                <a:latin typeface="MS UI Gothic" panose="020B0600070205080204" pitchFamily="50" charset="-128"/>
                <a:ea typeface="MS UI Gothic" panose="020B0600070205080204" pitchFamily="50" charset="-128"/>
              </a:rPr>
              <a:t>再記入</a:t>
            </a:r>
            <a:r>
              <a:rPr lang="en-US" altLang="ja-JP" sz="2800" smtClean="0">
                <a:solidFill>
                  <a:schemeClr val="tx1"/>
                </a:solidFill>
                <a:latin typeface="MS UI Gothic" panose="020B0600070205080204" pitchFamily="50" charset="-128"/>
                <a:ea typeface="MS UI Gothic" panose="020B0600070205080204" pitchFamily="50" charset="-128"/>
              </a:rPr>
              <a:t>(</a:t>
            </a:r>
            <a:r>
              <a:rPr lang="ja-JP" altLang="en-US" sz="2800" smtClean="0">
                <a:solidFill>
                  <a:schemeClr val="tx1"/>
                </a:solidFill>
                <a:latin typeface="MS UI Gothic" panose="020B0600070205080204" pitchFamily="50" charset="-128"/>
                <a:ea typeface="MS UI Gothic" panose="020B0600070205080204" pitchFamily="50" charset="-128"/>
              </a:rPr>
              <a:t>地域</a:t>
            </a:r>
            <a:r>
              <a:rPr lang="ja-JP" altLang="en-US" sz="2800">
                <a:solidFill>
                  <a:schemeClr val="tx1"/>
                </a:solidFill>
                <a:latin typeface="MS UI Gothic" panose="020B0600070205080204" pitchFamily="50" charset="-128"/>
                <a:ea typeface="MS UI Gothic" panose="020B0600070205080204" pitchFamily="50" charset="-128"/>
              </a:rPr>
              <a:t>支援に</a:t>
            </a:r>
            <a:r>
              <a:rPr lang="ja-JP" altLang="en-US" sz="2800" smtClean="0">
                <a:solidFill>
                  <a:schemeClr val="tx1"/>
                </a:solidFill>
                <a:latin typeface="MS UI Gothic" panose="020B0600070205080204" pitchFamily="50" charset="-128"/>
                <a:ea typeface="MS UI Gothic" panose="020B0600070205080204" pitchFamily="50" charset="-128"/>
              </a:rPr>
              <a:t>ついて</a:t>
            </a:r>
            <a:r>
              <a:rPr lang="en-US" altLang="ja-JP" sz="2800">
                <a:solidFill>
                  <a:schemeClr val="tx1"/>
                </a:solidFill>
                <a:latin typeface="MS UI Gothic" panose="020B0600070205080204" pitchFamily="50" charset="-128"/>
                <a:ea typeface="MS UI Gothic" panose="020B0600070205080204" pitchFamily="50" charset="-128"/>
              </a:rPr>
              <a:t>)</a:t>
            </a:r>
            <a:endParaRPr lang="ja-JP" altLang="en-US" sz="280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 グループ討議</a:t>
            </a:r>
          </a:p>
          <a:p>
            <a:pPr>
              <a:lnSpc>
                <a:spcPts val="2000"/>
              </a:lnSpc>
            </a:pPr>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000" smtClean="0">
                <a:solidFill>
                  <a:schemeClr val="tx1"/>
                </a:solidFill>
                <a:latin typeface="MS UI Gothic" panose="020B0600070205080204" pitchFamily="50" charset="-128"/>
                <a:ea typeface="MS UI Gothic" panose="020B0600070205080204" pitchFamily="50" charset="-128"/>
              </a:rPr>
              <a:t>（地域</a:t>
            </a:r>
            <a:r>
              <a:rPr lang="ja-JP" altLang="en-US" sz="2000">
                <a:solidFill>
                  <a:schemeClr val="tx1"/>
                </a:solidFill>
                <a:latin typeface="MS UI Gothic" panose="020B0600070205080204" pitchFamily="50" charset="-128"/>
                <a:ea typeface="MS UI Gothic" panose="020B0600070205080204" pitchFamily="50" charset="-128"/>
              </a:rPr>
              <a:t>アセスメントの報告・地域支援の気づきと展望</a:t>
            </a:r>
            <a:r>
              <a:rPr lang="ja-JP" altLang="en-US" sz="2000" smtClean="0">
                <a:solidFill>
                  <a:schemeClr val="tx1"/>
                </a:solidFill>
                <a:latin typeface="MS UI Gothic" panose="020B0600070205080204" pitchFamily="50" charset="-128"/>
                <a:ea typeface="MS UI Gothic" panose="020B0600070205080204" pitchFamily="50" charset="-128"/>
              </a:rPr>
              <a:t>）</a:t>
            </a:r>
            <a:endParaRPr lang="ja-JP" altLang="en-US" sz="2000">
              <a:solidFill>
                <a:schemeClr val="tx1"/>
              </a:solidFill>
              <a:latin typeface="MS UI Gothic" panose="020B0600070205080204" pitchFamily="50" charset="-128"/>
              <a:ea typeface="MS UI Gothic" panose="020B0600070205080204" pitchFamily="50" charset="-128"/>
            </a:endParaRPr>
          </a:p>
        </p:txBody>
      </p:sp>
      <p:sp>
        <p:nvSpPr>
          <p:cNvPr id="2" name="タイトル 1"/>
          <p:cNvSpPr>
            <a:spLocks noGrp="1"/>
          </p:cNvSpPr>
          <p:nvPr>
            <p:ph type="title" idx="4294967295"/>
          </p:nvPr>
        </p:nvSpPr>
        <p:spPr>
          <a:xfrm>
            <a:off x="541158" y="416486"/>
            <a:ext cx="7886700" cy="641350"/>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研修４日目の流れ</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395167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41158" y="416486"/>
            <a:ext cx="7886700" cy="641350"/>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各日の研修のすすめかた（基本編）</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8" name="正方形/長方形 7"/>
          <p:cNvSpPr/>
          <p:nvPr/>
        </p:nvSpPr>
        <p:spPr>
          <a:xfrm>
            <a:off x="558047" y="1183337"/>
            <a:ext cx="8124868" cy="5244362"/>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000" smtClean="0">
                <a:solidFill>
                  <a:schemeClr val="tx1"/>
                </a:solidFill>
                <a:latin typeface="MS UI Gothic" panose="020B0600070205080204" pitchFamily="50" charset="-128"/>
                <a:ea typeface="MS UI Gothic" panose="020B0600070205080204" pitchFamily="50" charset="-128"/>
              </a:rPr>
              <a:t>◉</a:t>
            </a:r>
            <a:r>
              <a:rPr lang="ja-JP" altLang="ja-JP" sz="2000" b="1" smtClean="0">
                <a:solidFill>
                  <a:schemeClr val="tx1"/>
                </a:solidFill>
              </a:rPr>
              <a:t>講義</a:t>
            </a:r>
            <a:endParaRPr lang="ja-JP" altLang="en-US" sz="2000" b="1" smtClean="0">
              <a:solidFill>
                <a:schemeClr val="tx1"/>
              </a:solidFill>
            </a:endParaRPr>
          </a:p>
          <a:p>
            <a:r>
              <a:rPr lang="ja-JP" altLang="en-US" sz="2000" smtClean="0">
                <a:solidFill>
                  <a:schemeClr val="tx1"/>
                </a:solidFill>
              </a:rPr>
              <a:t>　　研修</a:t>
            </a:r>
            <a:r>
              <a:rPr lang="ja-JP" altLang="ja-JP" sz="2000" smtClean="0">
                <a:solidFill>
                  <a:schemeClr val="tx1"/>
                </a:solidFill>
              </a:rPr>
              <a:t>１日目の</a:t>
            </a:r>
            <a:r>
              <a:rPr lang="ja-JP" altLang="en-US" sz="2000" smtClean="0">
                <a:solidFill>
                  <a:schemeClr val="tx1"/>
                </a:solidFill>
              </a:rPr>
              <a:t>講義</a:t>
            </a:r>
            <a:r>
              <a:rPr lang="ja-JP" altLang="ja-JP" sz="2000" smtClean="0">
                <a:solidFill>
                  <a:schemeClr val="tx1"/>
                </a:solidFill>
              </a:rPr>
              <a:t>内容</a:t>
            </a:r>
            <a:r>
              <a:rPr lang="ja-JP" altLang="ja-JP" sz="2000">
                <a:solidFill>
                  <a:schemeClr val="tx1"/>
                </a:solidFill>
              </a:rPr>
              <a:t>をもとに、事例を通して相談支援の</a:t>
            </a:r>
            <a:r>
              <a:rPr lang="ja-JP" altLang="ja-JP" sz="2000" smtClean="0">
                <a:solidFill>
                  <a:schemeClr val="tx1"/>
                </a:solidFill>
              </a:rPr>
              <a:t>プロセ</a:t>
            </a:r>
            <a:endParaRPr lang="ja-JP" altLang="en-US" sz="2000" smtClean="0">
              <a:solidFill>
                <a:schemeClr val="tx1"/>
              </a:solidFill>
            </a:endParaRPr>
          </a:p>
          <a:p>
            <a:r>
              <a:rPr lang="ja-JP" altLang="en-US" sz="2000" smtClean="0">
                <a:solidFill>
                  <a:schemeClr val="tx1"/>
                </a:solidFill>
              </a:rPr>
              <a:t>　</a:t>
            </a:r>
            <a:r>
              <a:rPr lang="ja-JP" altLang="ja-JP" sz="2000" smtClean="0">
                <a:solidFill>
                  <a:schemeClr val="tx1"/>
                </a:solidFill>
              </a:rPr>
              <a:t>ス</a:t>
            </a:r>
            <a:r>
              <a:rPr lang="ja-JP" altLang="ja-JP" sz="2000">
                <a:solidFill>
                  <a:schemeClr val="tx1"/>
                </a:solidFill>
              </a:rPr>
              <a:t>や意志決定</a:t>
            </a:r>
            <a:r>
              <a:rPr lang="ja-JP" altLang="ja-JP" sz="2000" smtClean="0">
                <a:solidFill>
                  <a:schemeClr val="tx1"/>
                </a:solidFill>
              </a:rPr>
              <a:t>支援</a:t>
            </a:r>
            <a:r>
              <a:rPr lang="ja-JP" altLang="en-US" sz="2000" smtClean="0">
                <a:solidFill>
                  <a:schemeClr val="tx1"/>
                </a:solidFill>
              </a:rPr>
              <a:t>について確認する講義を行うとともに</a:t>
            </a:r>
            <a:r>
              <a:rPr lang="ja-JP" altLang="ja-JP" sz="2000" smtClean="0">
                <a:solidFill>
                  <a:schemeClr val="tx1"/>
                </a:solidFill>
              </a:rPr>
              <a:t>、</a:t>
            </a:r>
            <a:r>
              <a:rPr lang="ja-JP" altLang="en-US" sz="2000" smtClean="0">
                <a:solidFill>
                  <a:schemeClr val="tx1"/>
                </a:solidFill>
              </a:rPr>
              <a:t>セルフ</a:t>
            </a:r>
          </a:p>
          <a:p>
            <a:r>
              <a:rPr lang="ja-JP" altLang="en-US" sz="2000" smtClean="0">
                <a:solidFill>
                  <a:schemeClr val="tx1"/>
                </a:solidFill>
              </a:rPr>
              <a:t>　</a:t>
            </a:r>
            <a:r>
              <a:rPr lang="ja-JP" altLang="ja-JP" sz="2000" smtClean="0">
                <a:solidFill>
                  <a:schemeClr val="tx1"/>
                </a:solidFill>
              </a:rPr>
              <a:t>チェックリスト</a:t>
            </a:r>
            <a:r>
              <a:rPr lang="ja-JP" altLang="ja-JP" sz="2000">
                <a:solidFill>
                  <a:schemeClr val="tx1"/>
                </a:solidFill>
              </a:rPr>
              <a:t>の</a:t>
            </a:r>
            <a:r>
              <a:rPr lang="ja-JP" altLang="ja-JP" sz="2000" smtClean="0">
                <a:solidFill>
                  <a:schemeClr val="tx1"/>
                </a:solidFill>
              </a:rPr>
              <a:t>記入</a:t>
            </a:r>
            <a:r>
              <a:rPr lang="ja-JP" altLang="en-US" sz="2000" smtClean="0">
                <a:solidFill>
                  <a:schemeClr val="tx1"/>
                </a:solidFill>
              </a:rPr>
              <a:t>方法について説明する。</a:t>
            </a:r>
          </a:p>
          <a:p>
            <a:pPr>
              <a:lnSpc>
                <a:spcPts val="600"/>
              </a:lnSpc>
            </a:pPr>
            <a:endParaRPr lang="en-US" altLang="ja-JP" sz="2000">
              <a:solidFill>
                <a:schemeClr val="tx1"/>
              </a:solidFill>
            </a:endParaRPr>
          </a:p>
          <a:p>
            <a:r>
              <a:rPr lang="ja-JP" altLang="en-US" sz="2000">
                <a:solidFill>
                  <a:schemeClr val="tx1"/>
                </a:solidFill>
                <a:latin typeface="MS UI Gothic" panose="020B0600070205080204" pitchFamily="50" charset="-128"/>
                <a:ea typeface="MS UI Gothic" panose="020B0600070205080204" pitchFamily="50" charset="-128"/>
              </a:rPr>
              <a:t>◉</a:t>
            </a:r>
            <a:r>
              <a:rPr lang="ja-JP" altLang="en-US" sz="2000" b="1" smtClean="0">
                <a:solidFill>
                  <a:schemeClr val="tx1"/>
                </a:solidFill>
              </a:rPr>
              <a:t>セルフチェックシート</a:t>
            </a:r>
          </a:p>
          <a:p>
            <a:r>
              <a:rPr lang="ja-JP" altLang="en-US" sz="2000" smtClean="0">
                <a:solidFill>
                  <a:schemeClr val="tx1"/>
                </a:solidFill>
              </a:rPr>
              <a:t>　　講義</a:t>
            </a:r>
            <a:r>
              <a:rPr lang="ja-JP" altLang="en-US" sz="2000">
                <a:solidFill>
                  <a:schemeClr val="tx1"/>
                </a:solidFill>
              </a:rPr>
              <a:t>を踏まえ、自身</a:t>
            </a:r>
            <a:r>
              <a:rPr lang="ja-JP" altLang="en-US" sz="2000" smtClean="0">
                <a:solidFill>
                  <a:schemeClr val="tx1"/>
                </a:solidFill>
              </a:rPr>
              <a:t>の実践</a:t>
            </a:r>
            <a:r>
              <a:rPr lang="en-US" altLang="ja-JP" sz="2000" smtClean="0">
                <a:solidFill>
                  <a:schemeClr val="tx1"/>
                </a:solidFill>
              </a:rPr>
              <a:t>(</a:t>
            </a:r>
            <a:r>
              <a:rPr lang="ja-JP" altLang="en-US" sz="2000" smtClean="0">
                <a:solidFill>
                  <a:schemeClr val="tx1"/>
                </a:solidFill>
              </a:rPr>
              <a:t>業務</a:t>
            </a:r>
            <a:r>
              <a:rPr lang="en-US" altLang="ja-JP" sz="2000" smtClean="0">
                <a:solidFill>
                  <a:schemeClr val="tx1"/>
                </a:solidFill>
              </a:rPr>
              <a:t>)</a:t>
            </a:r>
            <a:r>
              <a:rPr lang="ja-JP" altLang="en-US" sz="2000" smtClean="0">
                <a:solidFill>
                  <a:schemeClr val="tx1"/>
                </a:solidFill>
              </a:rPr>
              <a:t>と照らし合わせながら自らの振</a:t>
            </a:r>
          </a:p>
          <a:p>
            <a:r>
              <a:rPr lang="ja-JP" altLang="en-US" sz="2000" smtClean="0">
                <a:solidFill>
                  <a:schemeClr val="tx1"/>
                </a:solidFill>
              </a:rPr>
              <a:t>　り返りを行う。</a:t>
            </a:r>
          </a:p>
          <a:p>
            <a:pPr>
              <a:lnSpc>
                <a:spcPts val="600"/>
              </a:lnSpc>
            </a:pPr>
            <a:endParaRPr lang="en-US" altLang="ja-JP" sz="2000">
              <a:solidFill>
                <a:schemeClr val="tx1"/>
              </a:solidFill>
            </a:endParaRPr>
          </a:p>
          <a:p>
            <a:r>
              <a:rPr lang="ja-JP" altLang="en-US" sz="2000" smtClean="0">
                <a:solidFill>
                  <a:schemeClr val="tx1"/>
                </a:solidFill>
                <a:latin typeface="MS UI Gothic" panose="020B0600070205080204" pitchFamily="50" charset="-128"/>
                <a:ea typeface="MS UI Gothic" panose="020B0600070205080204" pitchFamily="50" charset="-128"/>
              </a:rPr>
              <a:t>◉</a:t>
            </a:r>
            <a:r>
              <a:rPr lang="ja-JP" altLang="en-US" sz="2000" b="1" smtClean="0">
                <a:solidFill>
                  <a:schemeClr val="tx1"/>
                </a:solidFill>
              </a:rPr>
              <a:t>実践報告とその検討</a:t>
            </a:r>
          </a:p>
          <a:p>
            <a:r>
              <a:rPr lang="ja-JP" altLang="en-US" sz="2000" smtClean="0">
                <a:solidFill>
                  <a:schemeClr val="tx1"/>
                </a:solidFill>
              </a:rPr>
              <a:t>　　課題実習の</a:t>
            </a:r>
            <a:r>
              <a:rPr lang="ja-JP" altLang="en-US" sz="2000">
                <a:solidFill>
                  <a:schemeClr val="tx1"/>
                </a:solidFill>
              </a:rPr>
              <a:t>報告並びに検討を行います。検討の際は、</a:t>
            </a:r>
            <a:r>
              <a:rPr lang="ja-JP" altLang="en-US" sz="2000" smtClean="0">
                <a:solidFill>
                  <a:schemeClr val="tx1"/>
                </a:solidFill>
              </a:rPr>
              <a:t>セルフ</a:t>
            </a:r>
          </a:p>
          <a:p>
            <a:r>
              <a:rPr lang="ja-JP" altLang="en-US" sz="2000" smtClean="0">
                <a:solidFill>
                  <a:schemeClr val="tx1"/>
                </a:solidFill>
              </a:rPr>
              <a:t>　チェックシート</a:t>
            </a:r>
            <a:r>
              <a:rPr lang="ja-JP" altLang="en-US" sz="2000">
                <a:solidFill>
                  <a:schemeClr val="tx1"/>
                </a:solidFill>
              </a:rPr>
              <a:t>のポイントが支援に生かされているかの確認と、</a:t>
            </a:r>
            <a:r>
              <a:rPr lang="ja-JP" altLang="en-US" sz="2000" smtClean="0">
                <a:solidFill>
                  <a:schemeClr val="tx1"/>
                </a:solidFill>
              </a:rPr>
              <a:t>検</a:t>
            </a:r>
          </a:p>
          <a:p>
            <a:r>
              <a:rPr lang="ja-JP" altLang="en-US" sz="2000" smtClean="0">
                <a:solidFill>
                  <a:schemeClr val="tx1"/>
                </a:solidFill>
              </a:rPr>
              <a:t>　討</a:t>
            </a:r>
            <a:r>
              <a:rPr lang="ja-JP" altLang="en-US" sz="2000">
                <a:solidFill>
                  <a:schemeClr val="tx1"/>
                </a:solidFill>
              </a:rPr>
              <a:t>課題に対して具体的な方法を</a:t>
            </a:r>
            <a:r>
              <a:rPr lang="ja-JP" altLang="en-US" sz="2000" smtClean="0">
                <a:solidFill>
                  <a:schemeClr val="tx1"/>
                </a:solidFill>
              </a:rPr>
              <a:t>検討する。</a:t>
            </a:r>
          </a:p>
          <a:p>
            <a:pPr>
              <a:lnSpc>
                <a:spcPts val="600"/>
              </a:lnSpc>
            </a:pPr>
            <a:endParaRPr lang="en-US" altLang="ja-JP" sz="2000">
              <a:solidFill>
                <a:schemeClr val="tx1"/>
              </a:solidFill>
            </a:endParaRPr>
          </a:p>
          <a:p>
            <a:r>
              <a:rPr lang="ja-JP" altLang="en-US" sz="2000" smtClean="0">
                <a:solidFill>
                  <a:schemeClr val="tx1"/>
                </a:solidFill>
                <a:latin typeface="MS UI Gothic" panose="020B0600070205080204" pitchFamily="50" charset="-128"/>
                <a:ea typeface="MS UI Gothic" panose="020B0600070205080204" pitchFamily="50" charset="-128"/>
              </a:rPr>
              <a:t>◉</a:t>
            </a:r>
            <a:r>
              <a:rPr lang="ja-JP" altLang="en-US" sz="2000" b="1" smtClean="0">
                <a:solidFill>
                  <a:schemeClr val="tx1"/>
                </a:solidFill>
              </a:rPr>
              <a:t>課題実習の整理</a:t>
            </a:r>
            <a:r>
              <a:rPr lang="ja-JP" altLang="en-US" sz="2000" b="1">
                <a:solidFill>
                  <a:schemeClr val="tx1"/>
                </a:solidFill>
              </a:rPr>
              <a:t>と</a:t>
            </a:r>
            <a:r>
              <a:rPr lang="ja-JP" altLang="en-US" sz="2000" b="1" smtClean="0">
                <a:solidFill>
                  <a:schemeClr val="tx1"/>
                </a:solidFill>
              </a:rPr>
              <a:t>共有</a:t>
            </a:r>
            <a:endParaRPr lang="ja-JP" altLang="en-US" sz="2000">
              <a:solidFill>
                <a:schemeClr val="tx1"/>
              </a:solidFill>
            </a:endParaRPr>
          </a:p>
          <a:p>
            <a:r>
              <a:rPr lang="ja-JP" altLang="en-US" sz="2000" smtClean="0">
                <a:solidFill>
                  <a:schemeClr val="tx1"/>
                </a:solidFill>
              </a:rPr>
              <a:t>　　実践報告と検討における自身</a:t>
            </a:r>
            <a:r>
              <a:rPr lang="ja-JP" altLang="en-US" sz="2000">
                <a:solidFill>
                  <a:schemeClr val="tx1"/>
                </a:solidFill>
              </a:rPr>
              <a:t>の気づきや助言を踏まえ</a:t>
            </a:r>
            <a:r>
              <a:rPr lang="ja-JP" altLang="en-US" sz="2000" smtClean="0">
                <a:solidFill>
                  <a:schemeClr val="tx1"/>
                </a:solidFill>
              </a:rPr>
              <a:t>、研修の</a:t>
            </a:r>
            <a:r>
              <a:rPr lang="ja-JP" altLang="ja-JP" sz="2000" smtClean="0">
                <a:solidFill>
                  <a:schemeClr val="tx1"/>
                </a:solidFill>
              </a:rPr>
              <a:t>イ</a:t>
            </a:r>
            <a:endParaRPr lang="ja-JP" altLang="en-US" sz="2000" smtClean="0">
              <a:solidFill>
                <a:schemeClr val="tx1"/>
              </a:solidFill>
            </a:endParaRPr>
          </a:p>
          <a:p>
            <a:r>
              <a:rPr lang="ja-JP" altLang="en-US" sz="2000" smtClean="0">
                <a:solidFill>
                  <a:schemeClr val="tx1"/>
                </a:solidFill>
              </a:rPr>
              <a:t>　</a:t>
            </a:r>
            <a:r>
              <a:rPr lang="ja-JP" altLang="ja-JP" sz="2000" smtClean="0">
                <a:solidFill>
                  <a:schemeClr val="tx1"/>
                </a:solidFill>
              </a:rPr>
              <a:t>ンターバル期</a:t>
            </a:r>
            <a:r>
              <a:rPr lang="ja-JP" altLang="ja-JP" sz="2000">
                <a:solidFill>
                  <a:schemeClr val="tx1"/>
                </a:solidFill>
              </a:rPr>
              <a:t>間中に行う</a:t>
            </a:r>
            <a:r>
              <a:rPr lang="ja-JP" altLang="en-US" sz="2000">
                <a:solidFill>
                  <a:schemeClr val="tx1"/>
                </a:solidFill>
              </a:rPr>
              <a:t>支援内容</a:t>
            </a:r>
            <a:r>
              <a:rPr lang="ja-JP" altLang="ja-JP" sz="2000">
                <a:solidFill>
                  <a:schemeClr val="tx1"/>
                </a:solidFill>
              </a:rPr>
              <a:t>の整理</a:t>
            </a:r>
            <a:r>
              <a:rPr lang="ja-JP" altLang="en-US" sz="2000">
                <a:solidFill>
                  <a:schemeClr val="tx1"/>
                </a:solidFill>
              </a:rPr>
              <a:t>し、グループで</a:t>
            </a:r>
            <a:r>
              <a:rPr lang="ja-JP" altLang="en-US" sz="2000" smtClean="0">
                <a:solidFill>
                  <a:schemeClr val="tx1"/>
                </a:solidFill>
              </a:rPr>
              <a:t>共有する。</a:t>
            </a:r>
          </a:p>
          <a:p>
            <a:r>
              <a:rPr lang="ja-JP" altLang="en-US" sz="2000" smtClean="0">
                <a:solidFill>
                  <a:schemeClr val="tx1"/>
                </a:solidFill>
              </a:rPr>
              <a:t>　　漠然</a:t>
            </a:r>
            <a:r>
              <a:rPr lang="ja-JP" altLang="en-US" sz="2000">
                <a:solidFill>
                  <a:schemeClr val="tx1"/>
                </a:solidFill>
              </a:rPr>
              <a:t>とした</a:t>
            </a:r>
            <a:r>
              <a:rPr lang="ja-JP" altLang="en-US" sz="2000" smtClean="0">
                <a:solidFill>
                  <a:schemeClr val="tx1"/>
                </a:solidFill>
              </a:rPr>
              <a:t>整理で実際</a:t>
            </a:r>
            <a:r>
              <a:rPr lang="ja-JP" altLang="en-US" sz="2000">
                <a:solidFill>
                  <a:schemeClr val="tx1"/>
                </a:solidFill>
              </a:rPr>
              <a:t>に何をするの</a:t>
            </a:r>
            <a:r>
              <a:rPr lang="ja-JP" altLang="en-US" sz="2000" smtClean="0">
                <a:solidFill>
                  <a:schemeClr val="tx1"/>
                </a:solidFill>
              </a:rPr>
              <a:t>か不明瞭</a:t>
            </a:r>
            <a:r>
              <a:rPr lang="ja-JP" altLang="en-US" sz="2000">
                <a:solidFill>
                  <a:schemeClr val="tx1"/>
                </a:solidFill>
              </a:rPr>
              <a:t>に</a:t>
            </a:r>
            <a:r>
              <a:rPr lang="ja-JP" altLang="en-US" sz="2000" smtClean="0">
                <a:solidFill>
                  <a:schemeClr val="tx1"/>
                </a:solidFill>
              </a:rPr>
              <a:t>ならぬよう、</a:t>
            </a:r>
            <a:r>
              <a:rPr lang="ja-JP" altLang="ja-JP" sz="2000" smtClean="0">
                <a:solidFill>
                  <a:schemeClr val="tx1"/>
                </a:solidFill>
              </a:rPr>
              <a:t>ファ</a:t>
            </a:r>
            <a:endParaRPr lang="ja-JP" altLang="en-US" sz="2000" smtClean="0">
              <a:solidFill>
                <a:schemeClr val="tx1"/>
              </a:solidFill>
            </a:endParaRPr>
          </a:p>
          <a:p>
            <a:r>
              <a:rPr lang="ja-JP" altLang="en-US" sz="2000" smtClean="0">
                <a:solidFill>
                  <a:schemeClr val="tx1"/>
                </a:solidFill>
              </a:rPr>
              <a:t>　</a:t>
            </a:r>
            <a:r>
              <a:rPr lang="ja-JP" altLang="ja-JP" sz="2000" smtClean="0">
                <a:solidFill>
                  <a:schemeClr val="tx1"/>
                </a:solidFill>
              </a:rPr>
              <a:t>シリテーターから</a:t>
            </a:r>
            <a:r>
              <a:rPr lang="ja-JP" altLang="en-US" sz="2000" smtClean="0">
                <a:solidFill>
                  <a:schemeClr val="tx1"/>
                </a:solidFill>
              </a:rPr>
              <a:t>も</a:t>
            </a:r>
            <a:r>
              <a:rPr lang="ja-JP" altLang="ja-JP" sz="2000" smtClean="0">
                <a:solidFill>
                  <a:schemeClr val="tx1"/>
                </a:solidFill>
              </a:rPr>
              <a:t>助言</a:t>
            </a:r>
            <a:r>
              <a:rPr lang="ja-JP" altLang="ja-JP" sz="2000">
                <a:solidFill>
                  <a:schemeClr val="tx1"/>
                </a:solidFill>
              </a:rPr>
              <a:t>を</a:t>
            </a:r>
            <a:r>
              <a:rPr lang="ja-JP" altLang="ja-JP" sz="2000" smtClean="0">
                <a:solidFill>
                  <a:schemeClr val="tx1"/>
                </a:solidFill>
              </a:rPr>
              <a:t>得</a:t>
            </a:r>
            <a:r>
              <a:rPr lang="ja-JP" altLang="en-US" sz="2000" smtClean="0">
                <a:solidFill>
                  <a:schemeClr val="tx1"/>
                </a:solidFill>
              </a:rPr>
              <a:t>る。</a:t>
            </a:r>
          </a:p>
        </p:txBody>
      </p:sp>
    </p:spTree>
    <p:extLst>
      <p:ext uri="{BB962C8B-B14F-4D97-AF65-F5344CB8AC3E}">
        <p14:creationId xmlns:p14="http://schemas.microsoft.com/office/powerpoint/2010/main" val="6978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386154"/>
            <a:ext cx="4168370" cy="4616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振り返り・自己評価シート</a:t>
            </a:r>
            <a:endParaRPr kumimoji="1" lang="ja-JP" altLang="en-US" sz="2400" b="1" dirty="0">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251520" y="1340768"/>
            <a:ext cx="8640960" cy="33547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受講前後で受講生本人が</a:t>
            </a:r>
          </a:p>
          <a:p>
            <a:r>
              <a:rPr kumimoji="1" lang="ja-JP" altLang="en-US" sz="2400" b="1" smtClean="0">
                <a:latin typeface="メイリオ" pitchFamily="50" charset="-128"/>
                <a:ea typeface="メイリオ" pitchFamily="50" charset="-128"/>
                <a:cs typeface="メイリオ" pitchFamily="50" charset="-128"/>
              </a:rPr>
              <a:t>自らのことを確認</a:t>
            </a:r>
            <a:endParaRPr kumimoji="1" lang="ja-JP" altLang="en-US" sz="2400" b="1" dirty="0" smtClean="0">
              <a:latin typeface="メイリオ" pitchFamily="50" charset="-128"/>
              <a:ea typeface="メイリオ" pitchFamily="50" charset="-128"/>
              <a:cs typeface="メイリオ" pitchFamily="50" charset="-128"/>
            </a:endParaRPr>
          </a:p>
          <a:p>
            <a:endParaRPr lang="ja-JP" altLang="en-US" sz="2400" dirty="0" smtClean="0">
              <a:latin typeface="メイリオ" pitchFamily="50" charset="-128"/>
              <a:ea typeface="メイリオ" pitchFamily="50" charset="-128"/>
              <a:cs typeface="メイリオ" pitchFamily="50" charset="-128"/>
            </a:endParaRPr>
          </a:p>
          <a:p>
            <a:r>
              <a:rPr lang="ja-JP" altLang="en-US" sz="2400" smtClean="0">
                <a:latin typeface="メイリオ" pitchFamily="50" charset="-128"/>
                <a:ea typeface="メイリオ" pitchFamily="50" charset="-128"/>
                <a:cs typeface="メイリオ" pitchFamily="50" charset="-128"/>
              </a:rPr>
              <a:t>事前</a:t>
            </a:r>
          </a:p>
          <a:p>
            <a:r>
              <a:rPr lang="ja-JP" altLang="en-US" sz="2400" smtClean="0">
                <a:latin typeface="メイリオ" pitchFamily="50" charset="-128"/>
                <a:ea typeface="メイリオ" pitchFamily="50" charset="-128"/>
                <a:cs typeface="メイリオ" pitchFamily="50" charset="-128"/>
              </a:rPr>
              <a:t>　・姿勢　・初期状態</a:t>
            </a:r>
          </a:p>
          <a:p>
            <a:r>
              <a:rPr lang="ja-JP" altLang="en-US" sz="2400" smtClean="0">
                <a:latin typeface="メイリオ" pitchFamily="50" charset="-128"/>
                <a:ea typeface="メイリオ" pitchFamily="50" charset="-128"/>
                <a:cs typeface="メイリオ" pitchFamily="50" charset="-128"/>
              </a:rPr>
              <a:t>事後</a:t>
            </a:r>
          </a:p>
          <a:p>
            <a:r>
              <a:rPr lang="ja-JP" altLang="en-US" sz="2400" smtClean="0">
                <a:latin typeface="メイリオ" pitchFamily="50" charset="-128"/>
                <a:ea typeface="メイリオ" pitchFamily="50" charset="-128"/>
                <a:cs typeface="メイリオ" pitchFamily="50" charset="-128"/>
              </a:rPr>
              <a:t>　・気づき</a:t>
            </a:r>
            <a:endParaRPr lang="ja-JP" altLang="en-US" sz="2400" dirty="0" smtClean="0">
              <a:latin typeface="メイリオ" pitchFamily="50" charset="-128"/>
              <a:ea typeface="メイリオ" pitchFamily="50" charset="-128"/>
              <a:cs typeface="メイリオ" pitchFamily="50" charset="-128"/>
            </a:endParaRPr>
          </a:p>
          <a:p>
            <a:endParaRPr kumimoji="1" lang="ja-JP" altLang="en-US" sz="2400" dirty="0" smtClean="0">
              <a:latin typeface="メイリオ" pitchFamily="50" charset="-128"/>
              <a:ea typeface="メイリオ" pitchFamily="50" charset="-128"/>
              <a:cs typeface="メイリオ" pitchFamily="50" charset="-128"/>
            </a:endParaRPr>
          </a:p>
          <a:p>
            <a:r>
              <a:rPr lang="en-US" altLang="ja-JP" sz="2000" smtClean="0">
                <a:latin typeface="メイリオ" pitchFamily="50" charset="-128"/>
                <a:ea typeface="メイリオ" pitchFamily="50" charset="-128"/>
                <a:cs typeface="メイリオ" pitchFamily="50" charset="-128"/>
              </a:rPr>
              <a:t>¶</a:t>
            </a:r>
            <a:r>
              <a:rPr lang="ja-JP" altLang="en-US" sz="2000" smtClean="0">
                <a:latin typeface="メイリオ" pitchFamily="50" charset="-128"/>
                <a:ea typeface="メイリオ" pitchFamily="50" charset="-128"/>
                <a:cs typeface="メイリオ" pitchFamily="50" charset="-128"/>
              </a:rPr>
              <a:t>事前・事後の変化を自己覚知</a:t>
            </a:r>
            <a:endParaRPr kumimoji="1" lang="ja-JP" altLang="en-US" sz="2000" dirty="0" smtClean="0">
              <a:latin typeface="メイリオ" pitchFamily="50" charset="-128"/>
              <a:ea typeface="メイリオ" pitchFamily="50" charset="-128"/>
              <a:cs typeface="メイリオ" pitchFamily="50" charset="-128"/>
            </a:endParaRPr>
          </a:p>
        </p:txBody>
      </p:sp>
      <p:pic>
        <p:nvPicPr>
          <p:cNvPr id="1026" name="Picture 2"/>
          <p:cNvPicPr>
            <a:picLocks noChangeAspect="1" noChangeArrowheads="1"/>
          </p:cNvPicPr>
          <p:nvPr/>
        </p:nvPicPr>
        <p:blipFill>
          <a:blip r:embed="rId2" cstate="print"/>
          <a:srcRect/>
          <a:stretch>
            <a:fillRect/>
          </a:stretch>
        </p:blipFill>
        <p:spPr bwMode="auto">
          <a:xfrm>
            <a:off x="4670411" y="260648"/>
            <a:ext cx="4294077" cy="6120680"/>
          </a:xfrm>
          <a:prstGeom prst="rect">
            <a:avLst/>
          </a:prstGeom>
          <a:solidFill>
            <a:schemeClr val="bg1"/>
          </a:solidFill>
          <a:ln w="12700">
            <a:solidFill>
              <a:schemeClr val="tx1"/>
            </a:solidFill>
            <a:miter lim="800000"/>
            <a:headEnd/>
            <a:tailEnd/>
          </a:ln>
          <a:effectLst/>
        </p:spPr>
      </p:pic>
      <p:sp>
        <p:nvSpPr>
          <p:cNvPr id="11" name="正方形/長方形 10"/>
          <p:cNvSpPr/>
          <p:nvPr/>
        </p:nvSpPr>
        <p:spPr>
          <a:xfrm>
            <a:off x="6732240" y="2420888"/>
            <a:ext cx="396000" cy="3564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60197" y="5787527"/>
            <a:ext cx="2660700" cy="830997"/>
          </a:xfrm>
          <a:prstGeom prst="rect">
            <a:avLst/>
          </a:prstGeom>
          <a:noFill/>
        </p:spPr>
        <p:txBody>
          <a:bodyPr wrap="square" rtlCol="0">
            <a:spAutoFit/>
          </a:bodyPr>
          <a:lstStyle/>
          <a:p>
            <a:r>
              <a:rPr kumimoji="1" lang="ja-JP" altLang="en-US" sz="1200" smtClean="0">
                <a:latin typeface="MS UI Gothic" panose="020B0600070205080204" pitchFamily="50" charset="-128"/>
                <a:ea typeface="MS UI Gothic" panose="020B0600070205080204" pitchFamily="50" charset="-128"/>
              </a:rPr>
              <a:t>平成</a:t>
            </a:r>
            <a:r>
              <a:rPr kumimoji="1" lang="en-US" altLang="ja-JP" sz="1200" smtClean="0">
                <a:latin typeface="MS UI Gothic" panose="020B0600070205080204" pitchFamily="50" charset="-128"/>
                <a:ea typeface="MS UI Gothic" panose="020B0600070205080204" pitchFamily="50" charset="-128"/>
              </a:rPr>
              <a:t>30</a:t>
            </a:r>
            <a:r>
              <a:rPr kumimoji="1" lang="ja-JP" altLang="en-US" sz="1200" smtClean="0">
                <a:latin typeface="MS UI Gothic" panose="020B0600070205080204" pitchFamily="50" charset="-128"/>
                <a:ea typeface="MS UI Gothic" panose="020B0600070205080204" pitchFamily="50" charset="-128"/>
              </a:rPr>
              <a:t>年度</a:t>
            </a:r>
          </a:p>
          <a:p>
            <a:r>
              <a:rPr kumimoji="1" lang="ja-JP" altLang="en-US" sz="1200" smtClean="0">
                <a:latin typeface="MS UI Gothic" panose="020B0600070205080204" pitchFamily="50" charset="-128"/>
                <a:ea typeface="MS UI Gothic" panose="020B0600070205080204" pitchFamily="50" charset="-128"/>
              </a:rPr>
              <a:t> 障害者総合福祉推進事業における</a:t>
            </a:r>
          </a:p>
          <a:p>
            <a:r>
              <a:rPr kumimoji="1" lang="ja-JP" altLang="en-US" sz="1200" smtClean="0">
                <a:latin typeface="MS UI Gothic" panose="020B0600070205080204" pitchFamily="50" charset="-128"/>
                <a:ea typeface="MS UI Gothic" panose="020B0600070205080204" pitchFamily="50" charset="-128"/>
              </a:rPr>
              <a:t>モデル研修での研修ガイダンス資料例</a:t>
            </a:r>
          </a:p>
          <a:p>
            <a:r>
              <a:rPr kumimoji="1" lang="ja-JP" altLang="en-US" sz="1200" smtClean="0">
                <a:latin typeface="MS UI Gothic" panose="020B0600070205080204" pitchFamily="50" charset="-128"/>
                <a:ea typeface="MS UI Gothic" panose="020B0600070205080204" pitchFamily="50" charset="-128"/>
              </a:rPr>
              <a:t>　　　　　　　　　　　　　　　（一部改変）</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50878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283603"/>
            <a:ext cx="7976271" cy="1796646"/>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①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② 現任研修</a:t>
            </a:r>
            <a:r>
              <a:rPr lang="ja-JP" altLang="en-US" sz="2215">
                <a:latin typeface="ＭＳ ゴシック" panose="020B0609070205080204" pitchFamily="49" charset="-128"/>
                <a:ea typeface="ＭＳ ゴシック" panose="020B0609070205080204" pitchFamily="49" charset="-128"/>
                <a:cs typeface="メイリオ" pitchFamily="50" charset="-128"/>
              </a:rPr>
              <a:t>の構造と</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ポイント</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③ 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65</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647700" y="4250920"/>
            <a:ext cx="8144608" cy="1455783"/>
          </a:xfrm>
          <a:prstGeom prst="rect">
            <a:avLst/>
          </a:prstGeom>
          <a:noFill/>
          <a:ln w="25400">
            <a:solidFill>
              <a:schemeClr val="tx1"/>
            </a:solidFill>
          </a:ln>
        </p:spPr>
        <p:txBody>
          <a:bodyPr wrap="square" rtlCol="0">
            <a:spAutoFit/>
          </a:bodyPr>
          <a:lstStyle/>
          <a:p>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r>
              <a:rPr lang="ja-JP" altLang="en-US" sz="2215">
                <a:latin typeface="ＤＨＰ特太ゴシック体" panose="020B0500000000000000" pitchFamily="50" charset="-128"/>
                <a:ea typeface="ＤＨＰ特太ゴシック体" panose="020B0500000000000000" pitchFamily="50" charset="-128"/>
                <a:cs typeface="メイリオ" pitchFamily="50" charset="-128"/>
              </a:rPr>
              <a:t>本時の内容</a:t>
            </a:r>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endParaRPr lang="ja-JP" altLang="en-US" sz="2215" smtClean="0">
              <a:latin typeface="ＤＨＰ特太ゴシック体" panose="020B0500000000000000" pitchFamily="50" charset="-128"/>
              <a:ea typeface="ＤＨＰ特太ゴシック体" panose="020B0500000000000000" pitchFamily="50"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現任者研修の演習を新たなカリキュラムで実施する際の企画立案のポイントや全国で共通化して実施したい点の意図を解説する（具体的な検討方法については別途会議を設ける予定）。</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Tree>
    <p:extLst>
      <p:ext uri="{BB962C8B-B14F-4D97-AF65-F5344CB8AC3E}">
        <p14:creationId xmlns:p14="http://schemas.microsoft.com/office/powerpoint/2010/main" val="383113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j-ea"/>
              </a:rPr>
              <a:t>Ⅰ</a:t>
            </a:r>
            <a:r>
              <a:rPr lang="ja-JP" altLang="en-US" sz="3323" smtClean="0"/>
              <a:t>　現任研修の構造とポイント</a:t>
            </a:r>
            <a:br>
              <a:rPr lang="ja-JP" altLang="en-US" sz="3323" smtClean="0"/>
            </a:br>
            <a:r>
              <a:rPr lang="ja-JP" altLang="en-US" sz="3323" smtClean="0"/>
              <a:t>　</a:t>
            </a:r>
            <a:r>
              <a:rPr lang="ja-JP" altLang="en-US" sz="2400" smtClean="0"/>
              <a:t>昨年度までに伝達済みの内容と同一</a:t>
            </a:r>
            <a:r>
              <a:rPr lang="ja-JP" altLang="en-US" sz="3323" smtClean="0"/>
              <a:t/>
            </a:r>
            <a:br>
              <a:rPr lang="ja-JP" altLang="en-US" sz="3323" smtClean="0"/>
            </a:br>
            <a:r>
              <a:rPr lang="ja-JP" altLang="en-US" sz="3323" smtClean="0"/>
              <a:t>　</a:t>
            </a:r>
            <a:r>
              <a:rPr lang="ja-JP" altLang="en-US" sz="2400" smtClean="0"/>
              <a:t>一部「重要事項の説明」の復習</a:t>
            </a:r>
            <a:endParaRPr lang="ja-JP" altLang="en-US" sz="2400" dirty="0"/>
          </a:p>
        </p:txBody>
      </p:sp>
    </p:spTree>
    <p:extLst>
      <p:ext uri="{BB962C8B-B14F-4D97-AF65-F5344CB8AC3E}">
        <p14:creationId xmlns:p14="http://schemas.microsoft.com/office/powerpoint/2010/main" val="3352452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a:latin typeface="ＤＨＰ特太ゴシック体" panose="020B0500000000000000" pitchFamily="50" charset="-128"/>
                <a:ea typeface="ＤＨＰ特太ゴシック体" panose="020B0500000000000000" pitchFamily="50" charset="-128"/>
              </a:rPr>
              <a:t>告示・標準カリキュラムの</a:t>
            </a:r>
            <a:r>
              <a:rPr lang="ja-JP" altLang="en-US" smtClean="0">
                <a:latin typeface="ＤＨＰ特太ゴシック体" panose="020B0500000000000000" pitchFamily="50" charset="-128"/>
                <a:ea typeface="ＤＨＰ特太ゴシック体" panose="020B0500000000000000" pitchFamily="50" charset="-128"/>
              </a:rPr>
              <a:t>見直し</a:t>
            </a:r>
            <a:r>
              <a:rPr lang="ja-JP" altLang="en-US" sz="1800" smtClean="0">
                <a:latin typeface="ＤＨＰ特太ゴシック体" panose="020B0500000000000000" pitchFamily="50" charset="-128"/>
                <a:ea typeface="ＤＨＰ特太ゴシック体" panose="020B0500000000000000"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獲得目標、学習内容、時間数</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教育方法の見直し</a:t>
            </a:r>
            <a:r>
              <a:rPr lang="ja-JP" altLang="en-US" sz="1800" smtClean="0">
                <a:latin typeface="MS UI Gothic" panose="020B0600070205080204" pitchFamily="50" charset="-128"/>
                <a:ea typeface="MS UI Gothic" panose="020B0600070205080204" pitchFamily="50" charset="-128"/>
              </a:rPr>
              <a:t>　厚生労働科学研究・障害者総合福祉推進事業の成果</a:t>
            </a:r>
            <a:r>
              <a:rPr lang="ja-JP" altLang="en-US" smtClean="0">
                <a:latin typeface="MS UI Gothic" panose="020B0600070205080204" pitchFamily="50" charset="-128"/>
                <a:ea typeface="MS UI Gothic" panose="020B0600070205080204" pitchFamily="50" charset="-128"/>
              </a:rPr>
              <a:t>　</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・主体的かつ参加型の学習方法への転換</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学習観の転換</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・演習や実習のさらなる重視</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・オープンエンドアプローチの視点の導入　</a:t>
            </a:r>
            <a:r>
              <a:rPr lang="en-US" altLang="ja-JP" sz="1800" smtClean="0">
                <a:latin typeface="MS UI Gothic" panose="020B0600070205080204" pitchFamily="50" charset="-128"/>
                <a:ea typeface="MS UI Gothic" panose="020B0600070205080204" pitchFamily="50" charset="-128"/>
              </a:rPr>
              <a:t>cf. </a:t>
            </a:r>
            <a:r>
              <a:rPr lang="ja-JP" altLang="en-US" sz="1800" smtClean="0">
                <a:latin typeface="MS UI Gothic" panose="020B0600070205080204" pitchFamily="50" charset="-128"/>
                <a:ea typeface="MS UI Gothic" panose="020B0600070205080204" pitchFamily="50" charset="-128"/>
              </a:rPr>
              <a:t>実践場面との整合性</a:t>
            </a: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・研修全体の連動性の重視</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・継続的な学びの必要性の強調</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・研修における実習の導入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や推奨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現任</a:t>
            </a:r>
            <a:r>
              <a:rPr lang="en-US" altLang="ja-JP" smtClean="0">
                <a:latin typeface="MS UI Gothic" panose="020B0600070205080204" pitchFamily="50" charset="-128"/>
                <a:ea typeface="MS UI Gothic" panose="020B0600070205080204" pitchFamily="50" charset="-128"/>
              </a:rPr>
              <a:t>) </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・実地</a:t>
            </a:r>
            <a:r>
              <a:rPr lang="ja-JP" altLang="en-US" smtClean="0">
                <a:latin typeface="MS UI Gothic" panose="020B0600070205080204" pitchFamily="50" charset="-128"/>
                <a:ea typeface="MS UI Gothic" panose="020B0600070205080204" pitchFamily="50" charset="-128"/>
              </a:rPr>
              <a:t>教育</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ＯＪＴ</a:t>
            </a:r>
            <a:r>
              <a:rPr lang="en-US" altLang="ja-JP">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との連動の導入</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・スーパービジョンや合議の場の体験等を導入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・自己評価等の導入を推奨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 都道府県における企画立案方法の見直し</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z="2000" smtClean="0">
                <a:latin typeface="MS UI Gothic" panose="020B0600070205080204" pitchFamily="50" charset="-128"/>
                <a:ea typeface="MS UI Gothic" panose="020B0600070205080204" pitchFamily="50" charset="-128"/>
              </a:rPr>
              <a:t>・検討体制、研修体系、教材開発、講師選定・確保、地域との連動など</a:t>
            </a:r>
            <a:endParaRPr lang="ja-JP" altLang="en-US" sz="2000" dirty="0" smtClean="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カリキュラム見直しのポイント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102476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7965" y="78254"/>
            <a:ext cx="7886700" cy="1325563"/>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現任</a:t>
            </a:r>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研修における獲得目標</a:t>
            </a:r>
          </a:p>
        </p:txBody>
      </p:sp>
      <p:sp>
        <p:nvSpPr>
          <p:cNvPr id="3" name="コンテンツ プレースホルダー 2"/>
          <p:cNvSpPr>
            <a:spLocks noGrp="1"/>
          </p:cNvSpPr>
          <p:nvPr>
            <p:ph idx="1"/>
          </p:nvPr>
        </p:nvSpPr>
        <p:spPr>
          <a:xfrm>
            <a:off x="574860" y="1295606"/>
            <a:ext cx="7886700" cy="3574437"/>
          </a:xfrm>
        </p:spPr>
        <p:txBody>
          <a:bodyPr>
            <a:normAutofit fontScale="40000" lnSpcReduction="20000"/>
          </a:bodyPr>
          <a:lstStyle/>
          <a:p>
            <a:pPr marL="0" indent="0">
              <a:buNone/>
            </a:pPr>
            <a:r>
              <a:rPr lang="ja-JP" altLang="ja-JP" dirty="0">
                <a:latin typeface="ＭＳ ゴシック" panose="020B0609070205080204" pitchFamily="49" charset="-128"/>
                <a:ea typeface="ＭＳ ゴシック" panose="020B0609070205080204" pitchFamily="49" charset="-128"/>
              </a:rPr>
              <a:t>①</a:t>
            </a:r>
            <a:r>
              <a:rPr lang="en-US" altLang="ja-JP"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相談支援の基本的業務を確実に実施できる。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ja-JP" dirty="0">
                <a:latin typeface="ＭＳ ゴシック" panose="020B0609070205080204" pitchFamily="49" charset="-128"/>
                <a:ea typeface="ＭＳ ゴシック" panose="020B0609070205080204" pitchFamily="49" charset="-128"/>
              </a:rPr>
              <a:t>②</a:t>
            </a:r>
            <a:r>
              <a:rPr lang="en-US" altLang="ja-JP"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チームアプローチ（多職種連携）の理論と方法を学び、</a:t>
            </a:r>
            <a:r>
              <a:rPr lang="ja-JP" altLang="en-US" dirty="0" smtClean="0">
                <a:latin typeface="ＭＳ ゴシック" panose="020B0609070205080204" pitchFamily="49" charset="-128"/>
                <a:ea typeface="ＭＳ ゴシック" panose="020B0609070205080204" pitchFamily="49" charset="-128"/>
              </a:rPr>
              <a:t>実</a:t>
            </a:r>
          </a:p>
          <a:p>
            <a:pPr marL="0" indent="0">
              <a:buNone/>
            </a:pPr>
            <a:r>
              <a:rPr lang="ja-JP" altLang="en-US" dirty="0" smtClean="0">
                <a:latin typeface="ＭＳ ゴシック" panose="020B0609070205080204" pitchFamily="49" charset="-128"/>
                <a:ea typeface="ＭＳ ゴシック" panose="020B0609070205080204" pitchFamily="49" charset="-128"/>
              </a:rPr>
              <a:t>　践</a:t>
            </a:r>
            <a:r>
              <a:rPr lang="ja-JP" altLang="ja-JP" dirty="0">
                <a:latin typeface="ＭＳ ゴシック" panose="020B0609070205080204" pitchFamily="49" charset="-128"/>
                <a:ea typeface="ＭＳ ゴシック" panose="020B0609070205080204" pitchFamily="49" charset="-128"/>
              </a:rPr>
              <a:t>においてチームアプローチが</a:t>
            </a:r>
            <a:r>
              <a:rPr lang="ja-JP" altLang="en-US" dirty="0">
                <a:latin typeface="ＭＳ ゴシック" panose="020B0609070205080204" pitchFamily="49" charset="-128"/>
                <a:ea typeface="ＭＳ ゴシック" panose="020B0609070205080204" pitchFamily="49" charset="-128"/>
              </a:rPr>
              <a:t>展開</a:t>
            </a:r>
            <a:r>
              <a:rPr lang="ja-JP" altLang="ja-JP" dirty="0">
                <a:latin typeface="ＭＳ ゴシック" panose="020B0609070205080204" pitchFamily="49" charset="-128"/>
                <a:ea typeface="ＭＳ ゴシック" panose="020B0609070205080204" pitchFamily="49" charset="-128"/>
              </a:rPr>
              <a:t>できる。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endParaRPr lang="en-US" altLang="ja-JP" sz="1650" dirty="0">
              <a:latin typeface="ＭＳ ゴシック" panose="020B0609070205080204" pitchFamily="49" charset="-128"/>
              <a:ea typeface="ＭＳ ゴシック" panose="020B0609070205080204" pitchFamily="49" charset="-128"/>
            </a:endParaRPr>
          </a:p>
          <a:p>
            <a:pPr marL="0" indent="0">
              <a:buNone/>
            </a:pPr>
            <a:r>
              <a:rPr lang="ja-JP" altLang="ja-JP" dirty="0">
                <a:latin typeface="ＭＳ ゴシック" panose="020B0609070205080204" pitchFamily="49" charset="-128"/>
                <a:ea typeface="ＭＳ ゴシック" panose="020B0609070205080204" pitchFamily="49" charset="-128"/>
              </a:rPr>
              <a:t>③</a:t>
            </a:r>
            <a:r>
              <a:rPr lang="en-US" altLang="ja-JP"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コミュニティワーク（地域とのつながりや</a:t>
            </a:r>
            <a:r>
              <a:rPr lang="ja-JP" altLang="ja-JP" dirty="0" smtClean="0">
                <a:latin typeface="ＭＳ ゴシック" panose="020B0609070205080204" pitchFamily="49" charset="-128"/>
                <a:ea typeface="ＭＳ ゴシック" panose="020B0609070205080204" pitchFamily="49" charset="-128"/>
              </a:rPr>
              <a:t>インフォーマル</a:t>
            </a:r>
            <a:endParaRPr lang="ja-JP" altLang="en-US"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a:t>
            </a:r>
            <a:r>
              <a:rPr lang="ja-JP" altLang="ja-JP" dirty="0" smtClean="0">
                <a:latin typeface="ＭＳ ゴシック" panose="020B0609070205080204" pitchFamily="49" charset="-128"/>
                <a:ea typeface="ＭＳ ゴシック" panose="020B0609070205080204" pitchFamily="49" charset="-128"/>
              </a:rPr>
              <a:t>サービス</a:t>
            </a:r>
            <a:r>
              <a:rPr lang="ja-JP" altLang="ja-JP" dirty="0">
                <a:latin typeface="ＭＳ ゴシック" panose="020B0609070205080204" pitchFamily="49" charset="-128"/>
                <a:ea typeface="ＭＳ ゴシック" panose="020B0609070205080204" pitchFamily="49" charset="-128"/>
              </a:rPr>
              <a:t>の活用、社会資源の開発等）の理論と方法を</a:t>
            </a:r>
            <a:r>
              <a:rPr lang="ja-JP" altLang="ja-JP" dirty="0" smtClean="0">
                <a:latin typeface="ＭＳ ゴシック" panose="020B0609070205080204" pitchFamily="49" charset="-128"/>
                <a:ea typeface="ＭＳ ゴシック" panose="020B0609070205080204" pitchFamily="49" charset="-128"/>
              </a:rPr>
              <a:t>理解</a:t>
            </a:r>
            <a:endParaRPr lang="ja-JP" altLang="en-US"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a:t>
            </a:r>
            <a:r>
              <a:rPr lang="ja-JP" altLang="ja-JP" dirty="0" smtClean="0">
                <a:latin typeface="ＭＳ ゴシック" panose="020B0609070205080204" pitchFamily="49" charset="-128"/>
                <a:ea typeface="ＭＳ ゴシック" panose="020B0609070205080204" pitchFamily="49" charset="-128"/>
              </a:rPr>
              <a:t>し</a:t>
            </a:r>
            <a:r>
              <a:rPr lang="ja-JP" altLang="ja-JP" dirty="0">
                <a:latin typeface="ＭＳ ゴシック" panose="020B0609070205080204" pitchFamily="49" charset="-128"/>
                <a:ea typeface="ＭＳ ゴシック" panose="020B0609070205080204" pitchFamily="49" charset="-128"/>
              </a:rPr>
              <a:t>、実践できる</a:t>
            </a:r>
            <a:r>
              <a:rPr lang="ja-JP" altLang="ja-JP" dirty="0" smtClean="0">
                <a:latin typeface="ＭＳ ゴシック" panose="020B0609070205080204" pitchFamily="49" charset="-128"/>
                <a:ea typeface="ＭＳ ゴシック" panose="020B0609070205080204" pitchFamily="49" charset="-128"/>
              </a:rPr>
              <a:t>。</a:t>
            </a:r>
            <a:endParaRPr lang="ja-JP" altLang="en-US" dirty="0" smtClean="0">
              <a:latin typeface="ＭＳ ゴシック" panose="020B0609070205080204" pitchFamily="49" charset="-128"/>
              <a:ea typeface="ＭＳ ゴシック" panose="020B0609070205080204" pitchFamily="49" charset="-128"/>
            </a:endParaRPr>
          </a:p>
          <a:p>
            <a:pPr marL="0" indent="0">
              <a:lnSpc>
                <a:spcPct val="70000"/>
              </a:lnSpc>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ja-JP" dirty="0" smtClean="0">
                <a:latin typeface="ＭＳ ゴシック" panose="020B0609070205080204" pitchFamily="49" charset="-128"/>
                <a:ea typeface="ＭＳ ゴシック" panose="020B0609070205080204" pitchFamily="49" charset="-128"/>
              </a:rPr>
              <a:t>④</a:t>
            </a:r>
            <a:r>
              <a:rPr lang="en-US" altLang="ja-JP" dirty="0" smtClean="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スーパービジョンの理論と方法を学び、実践事例を用いてグループスーパービジョンを体験することで、自らの支援について助言・指導を受けることの重要性を理解する</a:t>
            </a:r>
            <a:r>
              <a:rPr lang="ja-JP" altLang="en-US" dirty="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1315326" y="1528417"/>
            <a:ext cx="7316253" cy="627529"/>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ja-JP" dirty="0">
                <a:latin typeface="MS UI Gothic" panose="020B0600070205080204" pitchFamily="50" charset="-128"/>
                <a:ea typeface="MS UI Gothic" panose="020B0600070205080204" pitchFamily="50" charset="-128"/>
              </a:rPr>
              <a:t>【意思決定（支援）を通して生きがいや自己肯定感を高める支援（ストレングス）、</a:t>
            </a:r>
            <a:endParaRPr lang="en-US" altLang="ja-JP" dirty="0">
              <a:latin typeface="MS UI Gothic" panose="020B0600070205080204" pitchFamily="50" charset="-128"/>
              <a:ea typeface="MS UI Gothic" panose="020B0600070205080204" pitchFamily="50" charset="-128"/>
            </a:endParaRPr>
          </a:p>
          <a:p>
            <a:r>
              <a:rPr lang="ja-JP" altLang="en-US" dirty="0">
                <a:latin typeface="MS UI Gothic" panose="020B0600070205080204" pitchFamily="50" charset="-128"/>
                <a:ea typeface="MS UI Gothic" panose="020B0600070205080204" pitchFamily="50" charset="-128"/>
              </a:rPr>
              <a:t>　</a:t>
            </a:r>
            <a:r>
              <a:rPr lang="ja-JP" altLang="ja-JP" dirty="0">
                <a:latin typeface="MS UI Gothic" panose="020B0600070205080204" pitchFamily="50" charset="-128"/>
                <a:ea typeface="MS UI Gothic" panose="020B0600070205080204" pitchFamily="50" charset="-128"/>
              </a:rPr>
              <a:t>相談支援の技術と能力の獲得】</a:t>
            </a:r>
            <a:endParaRPr lang="en-US" altLang="ja-JP" dirty="0">
              <a:latin typeface="MS UI Gothic" panose="020B0600070205080204" pitchFamily="50" charset="-128"/>
              <a:ea typeface="MS UI Gothic" panose="020B0600070205080204" pitchFamily="50" charset="-128"/>
            </a:endParaRPr>
          </a:p>
        </p:txBody>
      </p:sp>
      <p:sp>
        <p:nvSpPr>
          <p:cNvPr id="5" name="角丸四角形 4"/>
          <p:cNvSpPr/>
          <p:nvPr/>
        </p:nvSpPr>
        <p:spPr>
          <a:xfrm>
            <a:off x="1315327" y="2737269"/>
            <a:ext cx="7316252" cy="517150"/>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ja-JP" dirty="0">
                <a:latin typeface="MS UI Gothic" panose="020B0600070205080204" pitchFamily="50" charset="-128"/>
                <a:ea typeface="MS UI Gothic" panose="020B0600070205080204" pitchFamily="50" charset="-128"/>
              </a:rPr>
              <a:t>【チームアプローチ（多職種連携）を実践するための技術と能力の獲得】</a:t>
            </a:r>
            <a:endParaRPr lang="ja-JP" altLang="en-US" dirty="0">
              <a:latin typeface="MS UI Gothic" panose="020B0600070205080204" pitchFamily="50" charset="-128"/>
              <a:ea typeface="MS UI Gothic" panose="020B0600070205080204" pitchFamily="50" charset="-128"/>
            </a:endParaRPr>
          </a:p>
        </p:txBody>
      </p:sp>
      <p:sp>
        <p:nvSpPr>
          <p:cNvPr id="6" name="角丸四角形 5"/>
          <p:cNvSpPr/>
          <p:nvPr/>
        </p:nvSpPr>
        <p:spPr>
          <a:xfrm>
            <a:off x="1315326" y="3906291"/>
            <a:ext cx="7316253" cy="493918"/>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ja-JP" dirty="0">
                <a:latin typeface="MS UI Gothic" panose="020B0600070205080204" pitchFamily="50" charset="-128"/>
                <a:ea typeface="MS UI Gothic" panose="020B0600070205080204" pitchFamily="50" charset="-128"/>
              </a:rPr>
              <a:t>【地域に即し</a:t>
            </a:r>
            <a:r>
              <a:rPr lang="ja-JP" altLang="en-US" dirty="0">
                <a:latin typeface="MS UI Gothic" panose="020B0600070205080204" pitchFamily="50" charset="-128"/>
                <a:ea typeface="MS UI Gothic" panose="020B0600070205080204" pitchFamily="50" charset="-128"/>
              </a:rPr>
              <a:t>た</a:t>
            </a:r>
            <a:r>
              <a:rPr lang="ja-JP" altLang="ja-JP" dirty="0">
                <a:latin typeface="MS UI Gothic" panose="020B0600070205080204" pitchFamily="50" charset="-128"/>
                <a:ea typeface="MS UI Gothic" panose="020B0600070205080204" pitchFamily="50" charset="-128"/>
              </a:rPr>
              <a:t>相談支援の実践力の獲得】</a:t>
            </a:r>
            <a:endParaRPr lang="ja-JP" altLang="en-US" dirty="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70146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2785349" y="3588617"/>
            <a:ext cx="5821496"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６名グループにてグループ演習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smtClean="0">
              <a:latin typeface="MS UI Gothic" panose="020B0600070205080204" pitchFamily="50" charset="-128"/>
              <a:ea typeface="MS UI Gothic" panose="020B0600070205080204" pitchFamily="50" charset="-128"/>
            </a:endParaRPr>
          </a:p>
        </p:txBody>
      </p:sp>
      <p:sp>
        <p:nvSpPr>
          <p:cNvPr id="60" name="正方形/長方形 59"/>
          <p:cNvSpPr/>
          <p:nvPr/>
        </p:nvSpPr>
        <p:spPr>
          <a:xfrm>
            <a:off x="2785349" y="4703246"/>
            <a:ext cx="5821496"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６名グループにてグループ演習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dirty="0">
              <a:latin typeface="MS UI Gothic" panose="020B0600070205080204" pitchFamily="50" charset="-128"/>
              <a:ea typeface="MS UI Gothic" panose="020B0600070205080204" pitchFamily="50" charset="-128"/>
            </a:endParaRPr>
          </a:p>
        </p:txBody>
      </p:sp>
      <p:sp>
        <p:nvSpPr>
          <p:cNvPr id="5" name="正方形/長方形 4"/>
          <p:cNvSpPr/>
          <p:nvPr/>
        </p:nvSpPr>
        <p:spPr>
          <a:xfrm>
            <a:off x="604148" y="4715856"/>
            <a:ext cx="509154" cy="6273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smtClean="0">
                <a:solidFill>
                  <a:schemeClr val="tx1"/>
                </a:solidFill>
              </a:rPr>
              <a:t>３</a:t>
            </a:r>
          </a:p>
          <a:p>
            <a:pPr algn="ctr"/>
            <a:r>
              <a:rPr lang="ja-JP" altLang="en-US" sz="1000" smtClean="0">
                <a:solidFill>
                  <a:schemeClr val="tx1"/>
                </a:solidFill>
              </a:rPr>
              <a:t>日目</a:t>
            </a:r>
            <a:endParaRPr lang="ja-JP" altLang="en-US" sz="1000" dirty="0">
              <a:solidFill>
                <a:schemeClr val="tx1"/>
              </a:solidFill>
            </a:endParaRPr>
          </a:p>
        </p:txBody>
      </p:sp>
      <p:sp>
        <p:nvSpPr>
          <p:cNvPr id="6" name="正方形/長方形 5"/>
          <p:cNvSpPr/>
          <p:nvPr/>
        </p:nvSpPr>
        <p:spPr>
          <a:xfrm>
            <a:off x="612709" y="3599981"/>
            <a:ext cx="509154" cy="63768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smtClean="0">
                <a:solidFill>
                  <a:schemeClr val="tx1"/>
                </a:solidFill>
              </a:rPr>
              <a:t>２</a:t>
            </a:r>
          </a:p>
          <a:p>
            <a:pPr algn="ctr"/>
            <a:r>
              <a:rPr lang="ja-JP" altLang="en-US" sz="1000" smtClean="0">
                <a:solidFill>
                  <a:schemeClr val="tx1"/>
                </a:solidFill>
              </a:rPr>
              <a:t>日目</a:t>
            </a:r>
            <a:endParaRPr lang="ja-JP" altLang="en-US" sz="1000" dirty="0">
              <a:solidFill>
                <a:schemeClr val="tx1"/>
              </a:solidFill>
            </a:endParaRPr>
          </a:p>
        </p:txBody>
      </p:sp>
      <p:sp>
        <p:nvSpPr>
          <p:cNvPr id="7" name="正方形/長方形 6"/>
          <p:cNvSpPr/>
          <p:nvPr/>
        </p:nvSpPr>
        <p:spPr>
          <a:xfrm>
            <a:off x="604148" y="2647631"/>
            <a:ext cx="509154" cy="6413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smtClean="0">
                <a:solidFill>
                  <a:schemeClr val="tx1"/>
                </a:solidFill>
              </a:rPr>
              <a:t>１</a:t>
            </a:r>
            <a:endParaRPr lang="en-US" altLang="ja-JP" b="1" smtClean="0">
              <a:solidFill>
                <a:schemeClr val="tx1"/>
              </a:solidFill>
            </a:endParaRPr>
          </a:p>
          <a:p>
            <a:pPr algn="ctr"/>
            <a:r>
              <a:rPr lang="ja-JP" altLang="en-US" sz="1000" smtClean="0">
                <a:solidFill>
                  <a:schemeClr val="tx1"/>
                </a:solidFill>
              </a:rPr>
              <a:t>日目</a:t>
            </a:r>
            <a:endParaRPr lang="ja-JP" altLang="en-US" sz="1000" dirty="0">
              <a:solidFill>
                <a:schemeClr val="tx1"/>
              </a:solidFill>
            </a:endParaRPr>
          </a:p>
        </p:txBody>
      </p:sp>
      <p:sp>
        <p:nvSpPr>
          <p:cNvPr id="8" name="正方形/長方形 7"/>
          <p:cNvSpPr/>
          <p:nvPr/>
        </p:nvSpPr>
        <p:spPr>
          <a:xfrm>
            <a:off x="604148" y="5843422"/>
            <a:ext cx="509154" cy="628379"/>
          </a:xfrm>
          <a:prstGeom prst="rect">
            <a:avLst/>
          </a:prstGeom>
          <a:gradFill>
            <a:gsLst>
              <a:gs pos="0">
                <a:srgbClr val="C55A11"/>
              </a:gs>
              <a:gs pos="69000">
                <a:schemeClr val="accent6">
                  <a:lumMod val="105000"/>
                  <a:satMod val="103000"/>
                  <a:tint val="73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smtClean="0">
                <a:solidFill>
                  <a:schemeClr val="tx1"/>
                </a:solidFill>
              </a:rPr>
              <a:t>４</a:t>
            </a:r>
          </a:p>
          <a:p>
            <a:pPr algn="ctr"/>
            <a:r>
              <a:rPr lang="ja-JP" altLang="en-US" sz="1000" smtClean="0">
                <a:solidFill>
                  <a:schemeClr val="tx1"/>
                </a:solidFill>
              </a:rPr>
              <a:t>日目</a:t>
            </a:r>
            <a:endParaRPr lang="ja-JP" altLang="en-US" sz="1000" dirty="0">
              <a:solidFill>
                <a:schemeClr val="tx1"/>
              </a:solidFill>
            </a:endParaRPr>
          </a:p>
        </p:txBody>
      </p:sp>
      <p:sp>
        <p:nvSpPr>
          <p:cNvPr id="9" name="正方形/長方形 8"/>
          <p:cNvSpPr/>
          <p:nvPr/>
        </p:nvSpPr>
        <p:spPr>
          <a:xfrm>
            <a:off x="1158230" y="2647631"/>
            <a:ext cx="822970" cy="64396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smtClean="0">
                <a:latin typeface="MS UI Gothic" panose="020B0600070205080204" pitchFamily="50" charset="-128"/>
                <a:ea typeface="MS UI Gothic" panose="020B0600070205080204" pitchFamily="50" charset="-128"/>
              </a:rPr>
              <a:t>研修受講</a:t>
            </a:r>
          </a:p>
          <a:p>
            <a:pPr algn="ctr"/>
            <a:r>
              <a:rPr lang="ja-JP" altLang="en-US" sz="1200" smtClean="0">
                <a:latin typeface="MS UI Gothic" panose="020B0600070205080204" pitchFamily="50" charset="-128"/>
                <a:ea typeface="MS UI Gothic" panose="020B0600070205080204" pitchFamily="50" charset="-128"/>
              </a:rPr>
              <a:t>ガイダンス</a:t>
            </a:r>
            <a:endParaRPr lang="ja-JP" altLang="en-US" sz="1200" dirty="0">
              <a:latin typeface="MS UI Gothic" panose="020B0600070205080204" pitchFamily="50" charset="-128"/>
              <a:ea typeface="MS UI Gothic" panose="020B0600070205080204" pitchFamily="50" charset="-128"/>
            </a:endParaRPr>
          </a:p>
        </p:txBody>
      </p:sp>
      <p:sp>
        <p:nvSpPr>
          <p:cNvPr id="10" name="正方形/長方形 9"/>
          <p:cNvSpPr/>
          <p:nvPr/>
        </p:nvSpPr>
        <p:spPr>
          <a:xfrm>
            <a:off x="2033774" y="2647631"/>
            <a:ext cx="1060277" cy="643960"/>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講義１</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法制度の現状</a:t>
            </a:r>
            <a:endParaRPr lang="ja-JP" altLang="en-US" sz="1050" dirty="0">
              <a:latin typeface="MS UI Gothic" panose="020B0600070205080204" pitchFamily="50" charset="-128"/>
              <a:ea typeface="MS UI Gothic" panose="020B0600070205080204" pitchFamily="50" charset="-128"/>
            </a:endParaRPr>
          </a:p>
        </p:txBody>
      </p:sp>
      <p:sp>
        <p:nvSpPr>
          <p:cNvPr id="12" name="正方形/長方形 11"/>
          <p:cNvSpPr/>
          <p:nvPr/>
        </p:nvSpPr>
        <p:spPr>
          <a:xfrm>
            <a:off x="3237389" y="2647631"/>
            <a:ext cx="1371715"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講義２</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意思</a:t>
            </a:r>
            <a:r>
              <a:rPr lang="ja-JP" altLang="en-US" sz="1050">
                <a:latin typeface="MS UI Gothic" panose="020B0600070205080204" pitchFamily="50" charset="-128"/>
                <a:ea typeface="MS UI Gothic" panose="020B0600070205080204" pitchFamily="50" charset="-128"/>
              </a:rPr>
              <a:t>決定支援に</a:t>
            </a:r>
            <a:r>
              <a:rPr lang="ja-JP" altLang="en-US" sz="1050" smtClean="0">
                <a:latin typeface="MS UI Gothic" panose="020B0600070205080204" pitchFamily="50" charset="-128"/>
                <a:ea typeface="MS UI Gothic" panose="020B0600070205080204" pitchFamily="50" charset="-128"/>
              </a:rPr>
              <a:t>着目</a:t>
            </a:r>
          </a:p>
          <a:p>
            <a:pPr algn="ctr"/>
            <a:r>
              <a:rPr lang="ja-JP" altLang="en-US" sz="1050" smtClean="0">
                <a:latin typeface="MS UI Gothic" panose="020B0600070205080204" pitchFamily="50" charset="-128"/>
                <a:ea typeface="MS UI Gothic" panose="020B0600070205080204" pitchFamily="50" charset="-128"/>
              </a:rPr>
              <a:t>した</a:t>
            </a:r>
            <a:r>
              <a:rPr lang="ja-JP" altLang="en-US" sz="1050">
                <a:latin typeface="MS UI Gothic" panose="020B0600070205080204" pitchFamily="50" charset="-128"/>
                <a:ea typeface="MS UI Gothic" panose="020B0600070205080204" pitchFamily="50" charset="-128"/>
              </a:rPr>
              <a:t>個別相談</a:t>
            </a:r>
            <a:r>
              <a:rPr lang="ja-JP" altLang="en-US" sz="1050" smtClean="0">
                <a:latin typeface="MS UI Gothic" panose="020B0600070205080204" pitchFamily="50" charset="-128"/>
                <a:ea typeface="MS UI Gothic" panose="020B0600070205080204" pitchFamily="50" charset="-128"/>
              </a:rPr>
              <a:t>支援</a:t>
            </a:r>
            <a:endParaRPr lang="ja-JP" altLang="en-US" sz="1050">
              <a:latin typeface="MS UI Gothic" panose="020B0600070205080204" pitchFamily="50" charset="-128"/>
              <a:ea typeface="MS UI Gothic" panose="020B0600070205080204" pitchFamily="50" charset="-128"/>
            </a:endParaRPr>
          </a:p>
        </p:txBody>
      </p:sp>
      <p:sp>
        <p:nvSpPr>
          <p:cNvPr id="15" name="正方形/長方形 14"/>
          <p:cNvSpPr/>
          <p:nvPr/>
        </p:nvSpPr>
        <p:spPr>
          <a:xfrm>
            <a:off x="7605724" y="2647631"/>
            <a:ext cx="1001121"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rgbClr val="FFFFFF"/>
                </a:solidFill>
                <a:latin typeface="MS UI Gothic" panose="020B0600070205080204" pitchFamily="50" charset="-128"/>
                <a:ea typeface="MS UI Gothic" panose="020B0600070205080204" pitchFamily="50" charset="-128"/>
              </a:rPr>
              <a:t>講義５</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50" dirty="0">
                <a:solidFill>
                  <a:srgbClr val="FFFFFF"/>
                </a:solidFill>
                <a:latin typeface="MS UI Gothic" panose="020B0600070205080204" pitchFamily="50" charset="-128"/>
                <a:ea typeface="MS UI Gothic" panose="020B0600070205080204" pitchFamily="50" charset="-128"/>
              </a:rPr>
              <a:t>スーパービジョン</a:t>
            </a:r>
          </a:p>
        </p:txBody>
      </p:sp>
      <p:sp>
        <p:nvSpPr>
          <p:cNvPr id="2" name="テキスト ボックス 1"/>
          <p:cNvSpPr txBox="1"/>
          <p:nvPr/>
        </p:nvSpPr>
        <p:spPr>
          <a:xfrm>
            <a:off x="611363" y="884005"/>
            <a:ext cx="7995482" cy="1338828"/>
          </a:xfrm>
          <a:prstGeom prst="rect">
            <a:avLst/>
          </a:prstGeom>
          <a:noFill/>
          <a:ln w="28575">
            <a:solidFill>
              <a:schemeClr val="tx1"/>
            </a:solidFill>
          </a:ln>
        </p:spPr>
        <p:txBody>
          <a:bodyPr wrap="square" rtlCol="0">
            <a:spAutoFit/>
          </a:bodyPr>
          <a:lstStyle/>
          <a:p>
            <a:r>
              <a:rPr lang="en-US" altLang="ja-JP" sz="1350" smtClean="0">
                <a:latin typeface="ＤＨＰ特太ゴシック体" panose="020B0500000000000000" pitchFamily="50" charset="-128"/>
                <a:ea typeface="ＤＨＰ特太ゴシック体" panose="020B0500000000000000" pitchFamily="50" charset="-128"/>
              </a:rPr>
              <a:t>【</a:t>
            </a:r>
            <a:r>
              <a:rPr lang="ja-JP" altLang="en-US" sz="1350">
                <a:latin typeface="ＤＨＰ特太ゴシック体" panose="020B0500000000000000" pitchFamily="50" charset="-128"/>
                <a:ea typeface="ＤＨＰ特太ゴシック体" panose="020B0500000000000000" pitchFamily="50" charset="-128"/>
              </a:rPr>
              <a:t>獲得目標</a:t>
            </a:r>
            <a:r>
              <a:rPr lang="en-US" altLang="ja-JP" sz="1350">
                <a:latin typeface="ＤＨＰ特太ゴシック体" panose="020B0500000000000000" pitchFamily="50" charset="-128"/>
                <a:ea typeface="ＤＨＰ特太ゴシック体" panose="020B0500000000000000" pitchFamily="50" charset="-128"/>
              </a:rPr>
              <a:t>】 </a:t>
            </a:r>
            <a:r>
              <a:rPr lang="ja-JP" altLang="en-US" sz="1350" smtClean="0">
                <a:latin typeface="ＭＳ Ｐゴシック" panose="020B0600070205080204" pitchFamily="50" charset="-128"/>
                <a:ea typeface="ＭＳ Ｐゴシック" panose="020B0600070205080204" pitchFamily="50" charset="-128"/>
              </a:rPr>
              <a:t>　　　　　　　　　　　　　　　　　　　　　　　　　　　　　　　　　　　　　　　</a:t>
            </a:r>
            <a:r>
              <a:rPr lang="en-US" altLang="ja-JP" sz="1050" smtClean="0">
                <a:latin typeface="ＭＳ Ｐゴシック" panose="020B0600070205080204" pitchFamily="50" charset="-128"/>
                <a:ea typeface="ＭＳ Ｐゴシック" panose="020B0600070205080204" pitchFamily="50" charset="-128"/>
              </a:rPr>
              <a:t>※</a:t>
            </a:r>
            <a:r>
              <a:rPr lang="ja-JP" altLang="en-US" sz="1050" smtClean="0">
                <a:latin typeface="ＭＳ Ｐゴシック" panose="020B0600070205080204" pitchFamily="50" charset="-128"/>
                <a:ea typeface="ＭＳ Ｐゴシック" panose="020B0600070205080204" pitchFamily="50" charset="-128"/>
              </a:rPr>
              <a:t>初任者</a:t>
            </a:r>
            <a:r>
              <a:rPr lang="ja-JP" altLang="en-US" sz="1050">
                <a:latin typeface="ＭＳ Ｐゴシック" panose="020B0600070205080204" pitchFamily="50" charset="-128"/>
                <a:ea typeface="ＭＳ Ｐゴシック" panose="020B0600070205080204" pitchFamily="50" charset="-128"/>
              </a:rPr>
              <a:t>研修で扱った価値・知識・</a:t>
            </a:r>
            <a:r>
              <a:rPr lang="ja-JP" altLang="en-US" sz="1050" smtClean="0">
                <a:latin typeface="ＭＳ Ｐゴシック" panose="020B0600070205080204" pitchFamily="50" charset="-128"/>
                <a:ea typeface="ＭＳ Ｐゴシック" panose="020B0600070205080204" pitchFamily="50" charset="-128"/>
              </a:rPr>
              <a:t>技術</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① 相談</a:t>
            </a:r>
            <a:r>
              <a:rPr lang="ja-JP" altLang="en-US" sz="1350" dirty="0">
                <a:latin typeface="ＭＳ Ｐゴシック" panose="020B0600070205080204" pitchFamily="50" charset="-128"/>
                <a:ea typeface="ＭＳ Ｐゴシック" panose="020B0600070205080204" pitchFamily="50" charset="-128"/>
              </a:rPr>
              <a:t>支援</a:t>
            </a:r>
            <a:r>
              <a:rPr lang="ja-JP" altLang="en-US" sz="1350">
                <a:latin typeface="ＭＳ Ｐゴシック" panose="020B0600070205080204" pitchFamily="50" charset="-128"/>
                <a:ea typeface="ＭＳ Ｐゴシック" panose="020B0600070205080204" pitchFamily="50" charset="-128"/>
              </a:rPr>
              <a:t>の</a:t>
            </a:r>
            <a:r>
              <a:rPr lang="ja-JP" altLang="en-US" sz="1350" smtClean="0">
                <a:latin typeface="ＭＳ Ｐゴシック" panose="020B0600070205080204" pitchFamily="50" charset="-128"/>
                <a:ea typeface="ＭＳ Ｐゴシック" panose="020B0600070205080204" pitchFamily="50" charset="-128"/>
              </a:rPr>
              <a:t>基本</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を理解し、それを基盤とした実践を行うことができる。</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② チームアプローチ</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多職種連携</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の</a:t>
            </a:r>
            <a:r>
              <a:rPr lang="ja-JP" altLang="en-US" sz="1350" dirty="0">
                <a:latin typeface="ＭＳ Ｐゴシック" panose="020B0600070205080204" pitchFamily="50" charset="-128"/>
                <a:ea typeface="ＭＳ Ｐゴシック" panose="020B0600070205080204" pitchFamily="50" charset="-128"/>
              </a:rPr>
              <a:t>理論と方法を理解</a:t>
            </a:r>
            <a:r>
              <a:rPr lang="ja-JP" altLang="en-US" sz="1350">
                <a:latin typeface="ＭＳ Ｐゴシック" panose="020B0600070205080204" pitchFamily="50" charset="-128"/>
                <a:ea typeface="ＭＳ Ｐゴシック" panose="020B0600070205080204" pitchFamily="50" charset="-128"/>
              </a:rPr>
              <a:t>し</a:t>
            </a:r>
            <a:r>
              <a:rPr lang="ja-JP" altLang="en-US" sz="1350" smtClean="0">
                <a:latin typeface="ＭＳ Ｐゴシック" panose="020B0600070205080204" pitchFamily="50" charset="-128"/>
                <a:ea typeface="ＭＳ Ｐゴシック" panose="020B0600070205080204" pitchFamily="50" charset="-128"/>
              </a:rPr>
              <a:t>、実践することができる</a:t>
            </a:r>
            <a:r>
              <a:rPr lang="ja-JP" altLang="en-US" sz="1350" dirty="0">
                <a:latin typeface="ＭＳ Ｐゴシック" panose="020B0600070205080204" pitchFamily="50" charset="-128"/>
                <a:ea typeface="ＭＳ Ｐゴシック" panose="020B0600070205080204" pitchFamily="50" charset="-128"/>
              </a:rPr>
              <a:t>。</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③ コミュニティワーク</a:t>
            </a:r>
            <a:r>
              <a:rPr lang="ja-JP" altLang="en-US" sz="1350" dirty="0">
                <a:latin typeface="ＭＳ Ｐゴシック" panose="020B0600070205080204" pitchFamily="50" charset="-128"/>
                <a:ea typeface="ＭＳ Ｐゴシック" panose="020B0600070205080204" pitchFamily="50" charset="-128"/>
              </a:rPr>
              <a:t>（地域とのつながりやインフォーマルの活用等）の理論と方法を理解</a:t>
            </a:r>
            <a:r>
              <a:rPr lang="ja-JP" altLang="en-US" sz="1350">
                <a:latin typeface="ＭＳ Ｐゴシック" panose="020B0600070205080204" pitchFamily="50" charset="-128"/>
                <a:ea typeface="ＭＳ Ｐゴシック" panose="020B0600070205080204" pitchFamily="50" charset="-128"/>
              </a:rPr>
              <a:t>し</a:t>
            </a:r>
            <a:r>
              <a:rPr lang="ja-JP" altLang="en-US" sz="1350" smtClean="0">
                <a:latin typeface="ＭＳ Ｐゴシック" panose="020B0600070205080204" pitchFamily="50" charset="-128"/>
                <a:ea typeface="ＭＳ Ｐゴシック" panose="020B0600070205080204" pitchFamily="50" charset="-128"/>
              </a:rPr>
              <a:t>、実践することが</a:t>
            </a:r>
          </a:p>
          <a:p>
            <a:r>
              <a:rPr lang="ja-JP" altLang="en-US" sz="1350" smtClean="0">
                <a:latin typeface="ＭＳ Ｐゴシック" panose="020B0600070205080204" pitchFamily="50" charset="-128"/>
                <a:ea typeface="ＭＳ Ｐゴシック" panose="020B0600070205080204" pitchFamily="50" charset="-128"/>
              </a:rPr>
              <a:t>　　できる</a:t>
            </a:r>
            <a:r>
              <a:rPr lang="ja-JP" altLang="en-US" sz="1350" dirty="0">
                <a:latin typeface="ＭＳ Ｐゴシック" panose="020B0600070205080204" pitchFamily="50" charset="-128"/>
                <a:ea typeface="ＭＳ Ｐゴシック" panose="020B0600070205080204" pitchFamily="50" charset="-128"/>
              </a:rPr>
              <a:t>。</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④ スーパービジョン</a:t>
            </a:r>
            <a:r>
              <a:rPr lang="ja-JP" altLang="en-US" sz="1350" dirty="0">
                <a:latin typeface="ＭＳ Ｐゴシック" panose="020B0600070205080204" pitchFamily="50" charset="-128"/>
                <a:ea typeface="ＭＳ Ｐゴシック" panose="020B0600070205080204" pitchFamily="50" charset="-128"/>
              </a:rPr>
              <a:t>の理論と方法</a:t>
            </a:r>
            <a:r>
              <a:rPr lang="ja-JP" altLang="en-US" sz="1350">
                <a:latin typeface="ＭＳ Ｐゴシック" panose="020B0600070205080204" pitchFamily="50" charset="-128"/>
                <a:ea typeface="ＭＳ Ｐゴシック" panose="020B0600070205080204" pitchFamily="50" charset="-128"/>
              </a:rPr>
              <a:t>を</a:t>
            </a:r>
            <a:r>
              <a:rPr lang="ja-JP" altLang="en-US" sz="1350" smtClean="0">
                <a:latin typeface="ＭＳ Ｐゴシック" panose="020B0600070205080204" pitchFamily="50" charset="-128"/>
                <a:ea typeface="ＭＳ Ｐゴシック" panose="020B0600070205080204" pitchFamily="50" charset="-128"/>
              </a:rPr>
              <a:t>理解するとともに、継続的に研鑽を継続した実践をすることができる。</a:t>
            </a:r>
            <a:endParaRPr lang="ja-JP" altLang="en-US" sz="1350" dirty="0">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6058278" y="2649000"/>
            <a:ext cx="1368285"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講義４</a:t>
            </a:r>
            <a:endParaRPr lang="en-US" altLang="ja-JP" sz="1350" dirty="0">
              <a:latin typeface="MS UI Gothic" panose="020B0600070205080204" pitchFamily="50" charset="-128"/>
              <a:ea typeface="MS UI Gothic" panose="020B0600070205080204" pitchFamily="50" charset="-128"/>
            </a:endParaRPr>
          </a:p>
          <a:p>
            <a:pPr algn="ctr"/>
            <a:r>
              <a:rPr lang="ja-JP" altLang="en-US" sz="1050" dirty="0">
                <a:latin typeface="MS UI Gothic" panose="020B0600070205080204" pitchFamily="50" charset="-128"/>
                <a:ea typeface="MS UI Gothic" panose="020B0600070205080204" pitchFamily="50" charset="-128"/>
              </a:rPr>
              <a:t>コミュニティワーク</a:t>
            </a:r>
          </a:p>
        </p:txBody>
      </p:sp>
      <p:sp>
        <p:nvSpPr>
          <p:cNvPr id="17" name="正方形/長方形 16"/>
          <p:cNvSpPr/>
          <p:nvPr/>
        </p:nvSpPr>
        <p:spPr>
          <a:xfrm>
            <a:off x="4644450" y="2651606"/>
            <a:ext cx="1367689"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講義３</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チームアプローチ</a:t>
            </a:r>
          </a:p>
          <a:p>
            <a:pPr algn="ctr"/>
            <a:r>
              <a:rPr lang="en-US" altLang="ja-JP" sz="1050" smtClean="0">
                <a:latin typeface="MS UI Gothic" panose="020B0600070205080204" pitchFamily="50" charset="-128"/>
                <a:ea typeface="MS UI Gothic" panose="020B0600070205080204" pitchFamily="50" charset="-128"/>
              </a:rPr>
              <a:t>(</a:t>
            </a:r>
            <a:r>
              <a:rPr lang="ja-JP" altLang="en-US" sz="1050" smtClean="0">
                <a:latin typeface="MS UI Gothic" panose="020B0600070205080204" pitchFamily="50" charset="-128"/>
                <a:ea typeface="MS UI Gothic" panose="020B0600070205080204" pitchFamily="50" charset="-128"/>
              </a:rPr>
              <a:t>多職種連携</a:t>
            </a:r>
            <a:r>
              <a:rPr lang="en-US" altLang="ja-JP" sz="1050" smtClean="0">
                <a:latin typeface="MS UI Gothic" panose="020B0600070205080204" pitchFamily="50" charset="-128"/>
                <a:ea typeface="MS UI Gothic" panose="020B0600070205080204" pitchFamily="50" charset="-128"/>
              </a:rPr>
              <a:t>)</a:t>
            </a:r>
            <a:endParaRPr lang="ja-JP" altLang="en-US" sz="1050" dirty="0">
              <a:latin typeface="MS UI Gothic" panose="020B0600070205080204" pitchFamily="50" charset="-128"/>
              <a:ea typeface="MS UI Gothic" panose="020B0600070205080204" pitchFamily="50" charset="-128"/>
            </a:endParaRPr>
          </a:p>
        </p:txBody>
      </p:sp>
      <p:sp>
        <p:nvSpPr>
          <p:cNvPr id="3" name="テキスト ボックス 2"/>
          <p:cNvSpPr txBox="1"/>
          <p:nvPr/>
        </p:nvSpPr>
        <p:spPr>
          <a:xfrm>
            <a:off x="3127575" y="2409112"/>
            <a:ext cx="4426446" cy="230832"/>
          </a:xfrm>
          <a:prstGeom prst="rect">
            <a:avLst/>
          </a:prstGeom>
          <a:noFill/>
        </p:spPr>
        <p:txBody>
          <a:bodyPr wrap="square" rtlCol="0">
            <a:spAutoFit/>
          </a:bodyPr>
          <a:lstStyle/>
          <a:p>
            <a:pPr algn="ctr"/>
            <a:r>
              <a:rPr lang="ja-JP" altLang="en-US" sz="900">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endParaRPr lang="ja-JP" altLang="en-US" sz="900" dirty="0">
              <a:latin typeface="MS UI Gothic" panose="020B0600070205080204" pitchFamily="50" charset="-128"/>
              <a:ea typeface="MS UI Gothic" panose="020B0600070205080204" pitchFamily="50" charset="-128"/>
            </a:endParaRPr>
          </a:p>
        </p:txBody>
      </p:sp>
      <p:sp>
        <p:nvSpPr>
          <p:cNvPr id="11" name="正方形/長方形 10"/>
          <p:cNvSpPr/>
          <p:nvPr/>
        </p:nvSpPr>
        <p:spPr>
          <a:xfrm>
            <a:off x="3168765" y="2411598"/>
            <a:ext cx="4353178" cy="100241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正方形/長方形 23"/>
          <p:cNvSpPr/>
          <p:nvPr/>
        </p:nvSpPr>
        <p:spPr>
          <a:xfrm>
            <a:off x="1155533" y="4325002"/>
            <a:ext cx="7451312" cy="2910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S UI Gothic" panose="020B0600070205080204" pitchFamily="50" charset="-128"/>
                <a:ea typeface="MS UI Gothic" panose="020B0600070205080204" pitchFamily="50" charset="-128"/>
              </a:rPr>
              <a:t>基幹相談支援センター</a:t>
            </a:r>
            <a:r>
              <a:rPr lang="ja-JP" altLang="en-US" sz="1050">
                <a:solidFill>
                  <a:schemeClr val="tx1"/>
                </a:solidFill>
                <a:latin typeface="MS UI Gothic" panose="020B0600070205080204" pitchFamily="50" charset="-128"/>
                <a:ea typeface="MS UI Gothic" panose="020B0600070205080204" pitchFamily="50" charset="-128"/>
              </a:rPr>
              <a:t>等</a:t>
            </a:r>
            <a:r>
              <a:rPr lang="ja-JP" altLang="en-US" sz="1050" smtClean="0">
                <a:solidFill>
                  <a:schemeClr val="tx1"/>
                </a:solidFill>
                <a:latin typeface="MS UI Gothic" panose="020B0600070205080204" pitchFamily="50" charset="-128"/>
                <a:ea typeface="MS UI Gothic" panose="020B0600070205080204" pitchFamily="50" charset="-128"/>
              </a:rPr>
              <a:t>にて自らの提出課題をチーム</a:t>
            </a:r>
            <a:r>
              <a:rPr lang="ja-JP" altLang="en-US" sz="1050" dirty="0">
                <a:solidFill>
                  <a:schemeClr val="tx1"/>
                </a:solidFill>
                <a:latin typeface="MS UI Gothic" panose="020B0600070205080204" pitchFamily="50" charset="-128"/>
                <a:ea typeface="MS UI Gothic" panose="020B0600070205080204" pitchFamily="50" charset="-128"/>
              </a:rPr>
              <a:t>で検討</a:t>
            </a:r>
            <a:r>
              <a:rPr lang="ja-JP" altLang="en-US" sz="1050">
                <a:solidFill>
                  <a:schemeClr val="tx1"/>
                </a:solidFill>
                <a:latin typeface="MS UI Gothic" panose="020B0600070205080204" pitchFamily="50" charset="-128"/>
                <a:ea typeface="MS UI Gothic" panose="020B0600070205080204" pitchFamily="50" charset="-128"/>
              </a:rPr>
              <a:t>する</a:t>
            </a:r>
            <a:r>
              <a:rPr lang="ja-JP" altLang="en-US" sz="1050" smtClean="0">
                <a:solidFill>
                  <a:schemeClr val="tx1"/>
                </a:solidFill>
                <a:latin typeface="MS UI Gothic" panose="020B0600070205080204" pitchFamily="50" charset="-128"/>
                <a:ea typeface="MS UI Gothic" panose="020B0600070205080204" pitchFamily="50" charset="-128"/>
              </a:rPr>
              <a:t>（課題実習）　任意・推奨</a:t>
            </a:r>
            <a:endParaRPr lang="ja-JP" altLang="en-US" sz="1050" dirty="0">
              <a:solidFill>
                <a:schemeClr val="tx1"/>
              </a:solidFill>
              <a:latin typeface="MS UI Gothic" panose="020B0600070205080204" pitchFamily="50" charset="-128"/>
              <a:ea typeface="MS UI Gothic" panose="020B0600070205080204" pitchFamily="50" charset="-128"/>
            </a:endParaRPr>
          </a:p>
        </p:txBody>
      </p:sp>
      <p:sp>
        <p:nvSpPr>
          <p:cNvPr id="35" name="正方形/長方形 34"/>
          <p:cNvSpPr/>
          <p:nvPr/>
        </p:nvSpPr>
        <p:spPr>
          <a:xfrm>
            <a:off x="1155533" y="5438513"/>
            <a:ext cx="7451312" cy="2823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S UI Gothic" panose="020B0600070205080204" pitchFamily="50" charset="-128"/>
                <a:ea typeface="MS UI Gothic" panose="020B0600070205080204" pitchFamily="50" charset="-128"/>
              </a:rPr>
              <a:t>基幹相談支援センター等にて自立支援協議会の参加等</a:t>
            </a:r>
            <a:r>
              <a:rPr lang="ja-JP" altLang="en-US" sz="1050">
                <a:solidFill>
                  <a:schemeClr val="tx1"/>
                </a:solidFill>
                <a:latin typeface="MS UI Gothic" panose="020B0600070205080204" pitchFamily="50" charset="-128"/>
                <a:ea typeface="MS UI Gothic" panose="020B0600070205080204" pitchFamily="50" charset="-128"/>
              </a:rPr>
              <a:t>体験</a:t>
            </a:r>
            <a:r>
              <a:rPr lang="ja-JP" altLang="en-US" sz="1050" smtClean="0">
                <a:solidFill>
                  <a:schemeClr val="tx1"/>
                </a:solidFill>
                <a:latin typeface="MS UI Gothic" panose="020B0600070205080204" pitchFamily="50" charset="-128"/>
                <a:ea typeface="MS UI Gothic" panose="020B0600070205080204" pitchFamily="50" charset="-128"/>
              </a:rPr>
              <a:t>（課題実習）　任意・推奨</a:t>
            </a:r>
            <a:endParaRPr lang="ja-JP" altLang="en-US" sz="1050" dirty="0">
              <a:solidFill>
                <a:schemeClr val="tx1"/>
              </a:solidFill>
              <a:latin typeface="MS UI Gothic" panose="020B0600070205080204" pitchFamily="50" charset="-128"/>
              <a:ea typeface="MS UI Gothic" panose="020B0600070205080204" pitchFamily="50" charset="-128"/>
            </a:endParaRPr>
          </a:p>
        </p:txBody>
      </p:sp>
      <p:sp>
        <p:nvSpPr>
          <p:cNvPr id="43" name="正方形/長方形 42"/>
          <p:cNvSpPr/>
          <p:nvPr/>
        </p:nvSpPr>
        <p:spPr>
          <a:xfrm>
            <a:off x="8241805" y="5843422"/>
            <a:ext cx="657219" cy="636169"/>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a:latin typeface="MS UI Gothic" panose="020B0600070205080204" pitchFamily="50" charset="-128"/>
                <a:ea typeface="MS UI Gothic" panose="020B0600070205080204" pitchFamily="50" charset="-128"/>
              </a:rPr>
              <a:t>修了証</a:t>
            </a:r>
            <a:endParaRPr lang="en-US" altLang="ja-JP" sz="1050" dirty="0">
              <a:latin typeface="MS UI Gothic" panose="020B0600070205080204" pitchFamily="50" charset="-128"/>
              <a:ea typeface="MS UI Gothic" panose="020B0600070205080204" pitchFamily="50" charset="-128"/>
            </a:endParaRPr>
          </a:p>
          <a:p>
            <a:pPr algn="ctr"/>
            <a:r>
              <a:rPr lang="ja-JP" altLang="en-US" sz="1050" dirty="0">
                <a:latin typeface="MS UI Gothic" panose="020B0600070205080204" pitchFamily="50" charset="-128"/>
                <a:ea typeface="MS UI Gothic" panose="020B0600070205080204" pitchFamily="50" charset="-128"/>
              </a:rPr>
              <a:t>交付</a:t>
            </a:r>
          </a:p>
        </p:txBody>
      </p:sp>
      <p:sp>
        <p:nvSpPr>
          <p:cNvPr id="50" name="屈折矢印 49"/>
          <p:cNvSpPr/>
          <p:nvPr/>
        </p:nvSpPr>
        <p:spPr>
          <a:xfrm rot="10800000">
            <a:off x="777700" y="4441270"/>
            <a:ext cx="1361210" cy="387675"/>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p>
        </p:txBody>
      </p:sp>
      <p:sp>
        <p:nvSpPr>
          <p:cNvPr id="51" name="テキスト ボックス 50"/>
          <p:cNvSpPr txBox="1"/>
          <p:nvPr/>
        </p:nvSpPr>
        <p:spPr>
          <a:xfrm>
            <a:off x="505983" y="248925"/>
            <a:ext cx="3824960" cy="523220"/>
          </a:xfrm>
          <a:prstGeom prst="rect">
            <a:avLst/>
          </a:prstGeom>
          <a:noFill/>
          <a:ln>
            <a:noFill/>
          </a:ln>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rPr>
              <a:t>現任研修の構造</a:t>
            </a:r>
          </a:p>
        </p:txBody>
      </p:sp>
      <p:sp>
        <p:nvSpPr>
          <p:cNvPr id="52" name="正方形/長方形 51"/>
          <p:cNvSpPr/>
          <p:nvPr/>
        </p:nvSpPr>
        <p:spPr>
          <a:xfrm>
            <a:off x="1155533" y="3593704"/>
            <a:ext cx="1000224"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個別</a:t>
            </a:r>
            <a:r>
              <a:rPr lang="ja-JP" altLang="en-US" sz="1050">
                <a:latin typeface="MS UI Gothic" panose="020B0600070205080204" pitchFamily="50" charset="-128"/>
                <a:ea typeface="MS UI Gothic" panose="020B0600070205080204" pitchFamily="50" charset="-128"/>
              </a:rPr>
              <a:t>相談</a:t>
            </a:r>
            <a:r>
              <a:rPr lang="ja-JP" altLang="en-US" sz="1050" smtClean="0">
                <a:latin typeface="MS UI Gothic" panose="020B0600070205080204" pitchFamily="50" charset="-128"/>
                <a:ea typeface="MS UI Gothic" panose="020B0600070205080204" pitchFamily="50" charset="-128"/>
              </a:rPr>
              <a:t>支援</a:t>
            </a:r>
          </a:p>
          <a:p>
            <a:pPr algn="ctr"/>
            <a:r>
              <a:rPr lang="en-US" altLang="ja-JP" sz="1050" smtClean="0">
                <a:latin typeface="MS UI Gothic" panose="020B0600070205080204" pitchFamily="50" charset="-128"/>
                <a:ea typeface="MS UI Gothic" panose="020B0600070205080204" pitchFamily="50" charset="-128"/>
              </a:rPr>
              <a:t>(</a:t>
            </a:r>
            <a:r>
              <a:rPr lang="ja-JP" altLang="en-US" sz="1050" smtClean="0">
                <a:latin typeface="MS UI Gothic" panose="020B0600070205080204" pitchFamily="50" charset="-128"/>
                <a:ea typeface="MS UI Gothic" panose="020B0600070205080204" pitchFamily="50" charset="-128"/>
              </a:rPr>
              <a:t>実演</a:t>
            </a:r>
            <a:r>
              <a:rPr lang="en-US" altLang="ja-JP" sz="1050" smtClean="0">
                <a:latin typeface="MS UI Gothic" panose="020B0600070205080204" pitchFamily="50" charset="-128"/>
                <a:ea typeface="MS UI Gothic" panose="020B0600070205080204" pitchFamily="50" charset="-128"/>
              </a:rPr>
              <a:t>)</a:t>
            </a:r>
            <a:endParaRPr lang="ja-JP" altLang="en-US" sz="1050">
              <a:latin typeface="MS UI Gothic" panose="020B0600070205080204" pitchFamily="50" charset="-128"/>
              <a:ea typeface="MS UI Gothic" panose="020B0600070205080204" pitchFamily="50" charset="-128"/>
            </a:endParaRPr>
          </a:p>
        </p:txBody>
      </p:sp>
      <p:sp>
        <p:nvSpPr>
          <p:cNvPr id="53" name="正方形/長方形 52"/>
          <p:cNvSpPr/>
          <p:nvPr/>
        </p:nvSpPr>
        <p:spPr>
          <a:xfrm>
            <a:off x="2191585" y="3593704"/>
            <a:ext cx="551615"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セルフ</a:t>
            </a:r>
          </a:p>
          <a:p>
            <a:pPr algn="ctr"/>
            <a:r>
              <a:rPr lang="ja-JP" altLang="en-US" sz="1050" smtClean="0">
                <a:latin typeface="MS UI Gothic" panose="020B0600070205080204" pitchFamily="50" charset="-128"/>
                <a:ea typeface="MS UI Gothic" panose="020B0600070205080204" pitchFamily="50" charset="-128"/>
              </a:rPr>
              <a:t>チェック</a:t>
            </a:r>
            <a:endParaRPr lang="ja-JP" altLang="en-US" sz="1050">
              <a:latin typeface="MS UI Gothic" panose="020B0600070205080204" pitchFamily="50" charset="-128"/>
              <a:ea typeface="MS UI Gothic" panose="020B0600070205080204" pitchFamily="50" charset="-128"/>
            </a:endParaRPr>
          </a:p>
        </p:txBody>
      </p:sp>
      <p:sp>
        <p:nvSpPr>
          <p:cNvPr id="56" name="正方形/長方形 55"/>
          <p:cNvSpPr/>
          <p:nvPr/>
        </p:nvSpPr>
        <p:spPr>
          <a:xfrm>
            <a:off x="2851590" y="3858413"/>
            <a:ext cx="3440548"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実践報告（６名）</a:t>
            </a:r>
            <a:endParaRPr lang="ja-JP" altLang="en-US" sz="1050">
              <a:latin typeface="MS UI Gothic" panose="020B0600070205080204" pitchFamily="50" charset="-128"/>
              <a:ea typeface="MS UI Gothic" panose="020B0600070205080204" pitchFamily="50" charset="-128"/>
            </a:endParaRPr>
          </a:p>
        </p:txBody>
      </p:sp>
      <p:sp>
        <p:nvSpPr>
          <p:cNvPr id="57" name="正方形/長方形 56"/>
          <p:cNvSpPr/>
          <p:nvPr/>
        </p:nvSpPr>
        <p:spPr>
          <a:xfrm>
            <a:off x="6334287" y="3858413"/>
            <a:ext cx="2231919"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実践報告を受け課題実習にむけた整理とそのグループでの共有</a:t>
            </a:r>
            <a:endParaRPr lang="ja-JP" altLang="en-US" sz="1050">
              <a:latin typeface="MS UI Gothic" panose="020B0600070205080204" pitchFamily="50" charset="-128"/>
              <a:ea typeface="MS UI Gothic" panose="020B0600070205080204" pitchFamily="50" charset="-128"/>
            </a:endParaRPr>
          </a:p>
        </p:txBody>
      </p:sp>
      <p:sp>
        <p:nvSpPr>
          <p:cNvPr id="26" name="左カーブ矢印 25"/>
          <p:cNvSpPr/>
          <p:nvPr/>
        </p:nvSpPr>
        <p:spPr>
          <a:xfrm>
            <a:off x="8194876" y="4096057"/>
            <a:ext cx="262554" cy="433546"/>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solidFill>
                <a:schemeClr val="tx1"/>
              </a:solidFill>
            </a:endParaRPr>
          </a:p>
        </p:txBody>
      </p:sp>
      <p:sp>
        <p:nvSpPr>
          <p:cNvPr id="58" name="正方形/長方形 57"/>
          <p:cNvSpPr/>
          <p:nvPr/>
        </p:nvSpPr>
        <p:spPr>
          <a:xfrm>
            <a:off x="1155534" y="4703246"/>
            <a:ext cx="1000223"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1000" smtClean="0">
                <a:latin typeface="MS UI Gothic" panose="020B0600070205080204" pitchFamily="50" charset="-128"/>
                <a:ea typeface="MS UI Gothic" panose="020B0600070205080204" pitchFamily="50" charset="-128"/>
              </a:rPr>
              <a:t>チームアプローチ</a:t>
            </a:r>
          </a:p>
          <a:p>
            <a:pPr algn="ctr"/>
            <a:r>
              <a:rPr lang="en-US" altLang="ja-JP" sz="900" smtClean="0">
                <a:latin typeface="MS UI Gothic" panose="020B0600070205080204" pitchFamily="50" charset="-128"/>
                <a:ea typeface="MS UI Gothic" panose="020B0600070205080204" pitchFamily="50" charset="-128"/>
              </a:rPr>
              <a:t>(</a:t>
            </a:r>
            <a:r>
              <a:rPr lang="ja-JP" altLang="en-US" sz="900" smtClean="0">
                <a:latin typeface="MS UI Gothic" panose="020B0600070205080204" pitchFamily="50" charset="-128"/>
                <a:ea typeface="MS UI Gothic" panose="020B0600070205080204" pitchFamily="50" charset="-128"/>
              </a:rPr>
              <a:t>実演</a:t>
            </a:r>
            <a:r>
              <a:rPr lang="en-US" altLang="ja-JP" sz="900" smtClean="0">
                <a:latin typeface="MS UI Gothic" panose="020B0600070205080204" pitchFamily="50" charset="-128"/>
                <a:ea typeface="MS UI Gothic" panose="020B0600070205080204" pitchFamily="50" charset="-128"/>
              </a:rPr>
              <a:t>)</a:t>
            </a:r>
            <a:endParaRPr lang="ja-JP" altLang="en-US" sz="900" dirty="0">
              <a:latin typeface="MS UI Gothic" panose="020B0600070205080204" pitchFamily="50" charset="-128"/>
              <a:ea typeface="MS UI Gothic" panose="020B0600070205080204" pitchFamily="50" charset="-128"/>
            </a:endParaRPr>
          </a:p>
        </p:txBody>
      </p:sp>
      <p:sp>
        <p:nvSpPr>
          <p:cNvPr id="59" name="正方形/長方形 58"/>
          <p:cNvSpPr/>
          <p:nvPr/>
        </p:nvSpPr>
        <p:spPr>
          <a:xfrm>
            <a:off x="2191585" y="4703246"/>
            <a:ext cx="551615"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セルフ</a:t>
            </a:r>
          </a:p>
          <a:p>
            <a:pPr algn="ctr"/>
            <a:r>
              <a:rPr lang="ja-JP" altLang="en-US" sz="1050" smtClean="0">
                <a:latin typeface="MS UI Gothic" panose="020B0600070205080204" pitchFamily="50" charset="-128"/>
                <a:ea typeface="MS UI Gothic" panose="020B0600070205080204" pitchFamily="50" charset="-128"/>
              </a:rPr>
              <a:t>チェック</a:t>
            </a:r>
            <a:endParaRPr lang="ja-JP" altLang="en-US" sz="1050" dirty="0">
              <a:latin typeface="MS UI Gothic" panose="020B0600070205080204" pitchFamily="50" charset="-128"/>
              <a:ea typeface="MS UI Gothic" panose="020B0600070205080204" pitchFamily="50" charset="-128"/>
            </a:endParaRPr>
          </a:p>
        </p:txBody>
      </p:sp>
      <p:sp>
        <p:nvSpPr>
          <p:cNvPr id="61" name="正方形/長方形 60"/>
          <p:cNvSpPr/>
          <p:nvPr/>
        </p:nvSpPr>
        <p:spPr>
          <a:xfrm>
            <a:off x="2865090" y="4971515"/>
            <a:ext cx="2449734"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実践報告（６名）</a:t>
            </a:r>
            <a:endParaRPr lang="ja-JP" altLang="en-US" sz="1050">
              <a:latin typeface="MS UI Gothic" panose="020B0600070205080204" pitchFamily="50" charset="-128"/>
              <a:ea typeface="MS UI Gothic" panose="020B0600070205080204" pitchFamily="50" charset="-128"/>
            </a:endParaRPr>
          </a:p>
        </p:txBody>
      </p:sp>
      <p:sp>
        <p:nvSpPr>
          <p:cNvPr id="64" name="正方形/長方形 63"/>
          <p:cNvSpPr/>
          <p:nvPr/>
        </p:nvSpPr>
        <p:spPr>
          <a:xfrm>
            <a:off x="6334288" y="4971515"/>
            <a:ext cx="2231919"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実践報告を受け課題実習にむけた整理とそのグループでの共有</a:t>
            </a:r>
            <a:endParaRPr lang="ja-JP" altLang="en-US" sz="1050">
              <a:latin typeface="MS UI Gothic" panose="020B0600070205080204" pitchFamily="50" charset="-128"/>
              <a:ea typeface="MS UI Gothic" panose="020B0600070205080204" pitchFamily="50" charset="-128"/>
            </a:endParaRPr>
          </a:p>
        </p:txBody>
      </p:sp>
      <p:sp>
        <p:nvSpPr>
          <p:cNvPr id="65" name="正方形/長方形 64"/>
          <p:cNvSpPr/>
          <p:nvPr/>
        </p:nvSpPr>
        <p:spPr>
          <a:xfrm>
            <a:off x="5371532" y="4969115"/>
            <a:ext cx="910362" cy="342447"/>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solidFill>
                  <a:schemeClr val="bg1"/>
                </a:solidFill>
                <a:latin typeface="MS UI Gothic" panose="020B0600070205080204" pitchFamily="50" charset="-128"/>
                <a:ea typeface="MS UI Gothic" panose="020B0600070205080204" pitchFamily="50" charset="-128"/>
              </a:rPr>
              <a:t>グループで</a:t>
            </a:r>
          </a:p>
          <a:p>
            <a:pPr algn="ctr"/>
            <a:r>
              <a:rPr lang="ja-JP" altLang="en-US" sz="1050" smtClean="0">
                <a:solidFill>
                  <a:schemeClr val="bg1"/>
                </a:solidFill>
                <a:latin typeface="MS UI Gothic" panose="020B0600070205080204" pitchFamily="50" charset="-128"/>
                <a:ea typeface="MS UI Gothic" panose="020B0600070205080204" pitchFamily="50" charset="-128"/>
              </a:rPr>
              <a:t>１事例選定</a:t>
            </a:r>
            <a:endParaRPr lang="ja-JP" altLang="en-US" sz="1050">
              <a:solidFill>
                <a:schemeClr val="bg1"/>
              </a:solidFill>
              <a:latin typeface="MS UI Gothic" panose="020B0600070205080204" pitchFamily="50" charset="-128"/>
              <a:ea typeface="MS UI Gothic" panose="020B0600070205080204" pitchFamily="50" charset="-128"/>
            </a:endParaRPr>
          </a:p>
        </p:txBody>
      </p:sp>
      <p:sp>
        <p:nvSpPr>
          <p:cNvPr id="31" name="右矢印 30"/>
          <p:cNvSpPr/>
          <p:nvPr/>
        </p:nvSpPr>
        <p:spPr>
          <a:xfrm>
            <a:off x="5229826" y="5041223"/>
            <a:ext cx="217334" cy="20320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6" name="左カーブ矢印 65"/>
          <p:cNvSpPr/>
          <p:nvPr/>
        </p:nvSpPr>
        <p:spPr>
          <a:xfrm>
            <a:off x="8199124" y="5210346"/>
            <a:ext cx="262554" cy="433546"/>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solidFill>
                <a:schemeClr val="tx1"/>
              </a:solidFill>
            </a:endParaRPr>
          </a:p>
        </p:txBody>
      </p:sp>
      <p:sp>
        <p:nvSpPr>
          <p:cNvPr id="68" name="正方形/長方形 67"/>
          <p:cNvSpPr/>
          <p:nvPr/>
        </p:nvSpPr>
        <p:spPr>
          <a:xfrm>
            <a:off x="1155534"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導入講義</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00" dirty="0">
                <a:solidFill>
                  <a:srgbClr val="FFFFFF"/>
                </a:solidFill>
                <a:latin typeface="MS UI Gothic" panose="020B0600070205080204" pitchFamily="50" charset="-128"/>
                <a:ea typeface="MS UI Gothic" panose="020B0600070205080204" pitchFamily="50" charset="-128"/>
              </a:rPr>
              <a:t>スーパービジョン</a:t>
            </a:r>
          </a:p>
        </p:txBody>
      </p:sp>
      <p:sp>
        <p:nvSpPr>
          <p:cNvPr id="69" name="正方形/長方形 68"/>
          <p:cNvSpPr/>
          <p:nvPr/>
        </p:nvSpPr>
        <p:spPr>
          <a:xfrm>
            <a:off x="2187611"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ロールプレイ</a:t>
            </a:r>
            <a:r>
              <a:rPr lang="ja-JP" altLang="en-US" sz="1000" smtClean="0">
                <a:solidFill>
                  <a:srgbClr val="FFFFFF"/>
                </a:solidFill>
                <a:latin typeface="MS UI Gothic" panose="020B0600070205080204" pitchFamily="50" charset="-128"/>
                <a:ea typeface="MS UI Gothic" panose="020B0600070205080204" pitchFamily="50" charset="-128"/>
              </a:rPr>
              <a:t>ＧＳＶ</a:t>
            </a:r>
            <a:endParaRPr lang="ja-JP" altLang="en-US" sz="1000" dirty="0">
              <a:solidFill>
                <a:srgbClr val="FFFFFF"/>
              </a:solidFill>
              <a:latin typeface="MS UI Gothic" panose="020B0600070205080204" pitchFamily="50" charset="-128"/>
              <a:ea typeface="MS UI Gothic" panose="020B0600070205080204" pitchFamily="50" charset="-128"/>
            </a:endParaRPr>
          </a:p>
        </p:txBody>
      </p:sp>
      <p:sp>
        <p:nvSpPr>
          <p:cNvPr id="70" name="正方形/長方形 69"/>
          <p:cNvSpPr/>
          <p:nvPr/>
        </p:nvSpPr>
        <p:spPr>
          <a:xfrm>
            <a:off x="3252024"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グループ体験演習</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00" smtClean="0">
                <a:solidFill>
                  <a:srgbClr val="FFFFFF"/>
                </a:solidFill>
                <a:latin typeface="MS UI Gothic" panose="020B0600070205080204" pitchFamily="50" charset="-128"/>
                <a:ea typeface="MS UI Gothic" panose="020B0600070205080204" pitchFamily="50" charset="-128"/>
              </a:rPr>
              <a:t>ＧＳＶ</a:t>
            </a:r>
            <a:endParaRPr lang="ja-JP" altLang="en-US" sz="1000" dirty="0">
              <a:solidFill>
                <a:srgbClr val="FFFFFF"/>
              </a:solidFill>
              <a:latin typeface="MS UI Gothic" panose="020B0600070205080204" pitchFamily="50" charset="-128"/>
              <a:ea typeface="MS UI Gothic" panose="020B0600070205080204" pitchFamily="50" charset="-128"/>
            </a:endParaRPr>
          </a:p>
        </p:txBody>
      </p:sp>
      <p:sp>
        <p:nvSpPr>
          <p:cNvPr id="71" name="正方形/長方形 70"/>
          <p:cNvSpPr/>
          <p:nvPr/>
        </p:nvSpPr>
        <p:spPr>
          <a:xfrm>
            <a:off x="4311248" y="5831817"/>
            <a:ext cx="978265"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900" dirty="0">
                <a:latin typeface="MS UI Gothic" panose="020B0600070205080204" pitchFamily="50" charset="-128"/>
                <a:ea typeface="MS UI Gothic" panose="020B0600070205080204" pitchFamily="50" charset="-128"/>
              </a:rPr>
              <a:t>コミュニティワーク</a:t>
            </a:r>
          </a:p>
        </p:txBody>
      </p:sp>
      <p:sp>
        <p:nvSpPr>
          <p:cNvPr id="72" name="正方形/長方形 71"/>
          <p:cNvSpPr/>
          <p:nvPr/>
        </p:nvSpPr>
        <p:spPr>
          <a:xfrm>
            <a:off x="5326557" y="5831817"/>
            <a:ext cx="2227464"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６人グループにてグループ演習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dirty="0">
              <a:latin typeface="MS UI Gothic" panose="020B0600070205080204" pitchFamily="50" charset="-128"/>
              <a:ea typeface="MS UI Gothic" panose="020B0600070205080204" pitchFamily="50" charset="-128"/>
            </a:endParaRPr>
          </a:p>
        </p:txBody>
      </p:sp>
      <p:sp>
        <p:nvSpPr>
          <p:cNvPr id="73" name="正方形/長方形 72"/>
          <p:cNvSpPr/>
          <p:nvPr/>
        </p:nvSpPr>
        <p:spPr>
          <a:xfrm>
            <a:off x="7592378" y="5835631"/>
            <a:ext cx="602498" cy="64396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smtClean="0">
                <a:latin typeface="MS UI Gothic" panose="020B0600070205080204" pitchFamily="50" charset="-128"/>
                <a:ea typeface="MS UI Gothic" panose="020B0600070205080204" pitchFamily="50" charset="-128"/>
              </a:rPr>
              <a:t>研修</a:t>
            </a:r>
          </a:p>
          <a:p>
            <a:pPr algn="ctr"/>
            <a:r>
              <a:rPr lang="ja-JP" altLang="en-US" sz="1200" smtClean="0">
                <a:latin typeface="MS UI Gothic" panose="020B0600070205080204" pitchFamily="50" charset="-128"/>
                <a:ea typeface="MS UI Gothic" panose="020B0600070205080204" pitchFamily="50" charset="-128"/>
              </a:rPr>
              <a:t>まとめ</a:t>
            </a:r>
            <a:endParaRPr lang="ja-JP" altLang="en-US" sz="1200" dirty="0">
              <a:latin typeface="MS UI Gothic" panose="020B0600070205080204" pitchFamily="50" charset="-128"/>
              <a:ea typeface="MS UI Gothic" panose="020B0600070205080204" pitchFamily="50" charset="-128"/>
            </a:endParaRPr>
          </a:p>
        </p:txBody>
      </p:sp>
      <p:sp>
        <p:nvSpPr>
          <p:cNvPr id="75" name="正方形/長方形 74"/>
          <p:cNvSpPr/>
          <p:nvPr/>
        </p:nvSpPr>
        <p:spPr>
          <a:xfrm>
            <a:off x="5365706" y="6103790"/>
            <a:ext cx="2132168"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実践報告・ヒアリングシート記入</a:t>
            </a:r>
          </a:p>
          <a:p>
            <a:pPr algn="ctr"/>
            <a:r>
              <a:rPr lang="ja-JP" altLang="en-US" sz="1050" smtClean="0">
                <a:latin typeface="MS UI Gothic" panose="020B0600070205080204" pitchFamily="50" charset="-128"/>
                <a:ea typeface="MS UI Gothic" panose="020B0600070205080204" pitchFamily="50" charset="-128"/>
              </a:rPr>
              <a:t>地域支援について</a:t>
            </a:r>
            <a:endParaRPr lang="ja-JP" altLang="en-US" sz="1050">
              <a:latin typeface="MS UI Gothic" panose="020B0600070205080204" pitchFamily="50" charset="-128"/>
              <a:ea typeface="MS UI Gothic" panose="020B0600070205080204" pitchFamily="50" charset="-128"/>
            </a:endParaRPr>
          </a:p>
        </p:txBody>
      </p:sp>
      <p:sp>
        <p:nvSpPr>
          <p:cNvPr id="76" name="屈折矢印 75"/>
          <p:cNvSpPr/>
          <p:nvPr/>
        </p:nvSpPr>
        <p:spPr>
          <a:xfrm rot="10800000">
            <a:off x="756479" y="5565940"/>
            <a:ext cx="1361210" cy="387675"/>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p>
        </p:txBody>
      </p:sp>
      <p:sp>
        <p:nvSpPr>
          <p:cNvPr id="42" name="テキスト ボックス 4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障害者総合福祉推進事業におけるモデル研修での研修ガイダンス資料例（一部改変）</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1881823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41158" y="416486"/>
            <a:ext cx="7886700" cy="641350"/>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研修２日目の流れ</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8" name="正方形/長方形 7"/>
          <p:cNvSpPr/>
          <p:nvPr/>
        </p:nvSpPr>
        <p:spPr>
          <a:xfrm>
            <a:off x="620802" y="1326772"/>
            <a:ext cx="8124868" cy="3567952"/>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800" smtClean="0">
                <a:solidFill>
                  <a:schemeClr val="tx1"/>
                </a:solidFill>
                <a:latin typeface="MS UI Gothic" panose="020B0600070205080204" pitchFamily="50" charset="-128"/>
                <a:ea typeface="MS UI Gothic" panose="020B0600070205080204" pitchFamily="50" charset="-128"/>
              </a:rPr>
              <a:t>◉演習導入講義</a:t>
            </a:r>
            <a:r>
              <a:rPr lang="ja-JP" altLang="en-US" sz="2800" dirty="0">
                <a:solidFill>
                  <a:schemeClr val="tx1"/>
                </a:solidFill>
                <a:latin typeface="MS UI Gothic" panose="020B0600070205080204" pitchFamily="50" charset="-128"/>
                <a:ea typeface="MS UI Gothic" panose="020B0600070205080204" pitchFamily="50" charset="-128"/>
              </a:rPr>
              <a:t>→セルフチェック（自己業務の</a:t>
            </a:r>
            <a:r>
              <a:rPr lang="ja-JP" altLang="en-US" sz="2800">
                <a:solidFill>
                  <a:schemeClr val="tx1"/>
                </a:solidFill>
                <a:latin typeface="MS UI Gothic" panose="020B0600070205080204" pitchFamily="50" charset="-128"/>
                <a:ea typeface="MS UI Gothic" panose="020B0600070205080204" pitchFamily="50" charset="-128"/>
              </a:rPr>
              <a:t>振り返り</a:t>
            </a:r>
            <a:r>
              <a:rPr lang="ja-JP" altLang="en-US" sz="2800" smtClean="0">
                <a:solidFill>
                  <a:schemeClr val="tx1"/>
                </a:solidFill>
                <a:latin typeface="MS UI Gothic" panose="020B0600070205080204" pitchFamily="50" charset="-128"/>
                <a:ea typeface="MS UI Gothic" panose="020B0600070205080204" pitchFamily="50" charset="-128"/>
              </a:rPr>
              <a:t>）</a:t>
            </a:r>
          </a:p>
          <a:p>
            <a:endParaRPr lang="en-US" altLang="ja-JP" sz="2800" dirty="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◉実践報告</a:t>
            </a:r>
            <a:r>
              <a:rPr lang="ja-JP" altLang="en-US" sz="2800">
                <a:solidFill>
                  <a:schemeClr val="tx1"/>
                </a:solidFill>
                <a:latin typeface="MS UI Gothic" panose="020B0600070205080204" pitchFamily="50" charset="-128"/>
                <a:ea typeface="MS UI Gothic" panose="020B0600070205080204" pitchFamily="50" charset="-128"/>
              </a:rPr>
              <a:t>・</a:t>
            </a:r>
            <a:r>
              <a:rPr lang="ja-JP" altLang="en-US" sz="2800" smtClean="0">
                <a:solidFill>
                  <a:schemeClr val="tx1"/>
                </a:solidFill>
                <a:latin typeface="MS UI Gothic" panose="020B0600070205080204" pitchFamily="50" charset="-128"/>
                <a:ea typeface="MS UI Gothic" panose="020B0600070205080204" pitchFamily="50" charset="-128"/>
              </a:rPr>
              <a:t>検討</a:t>
            </a:r>
          </a:p>
          <a:p>
            <a:r>
              <a:rPr lang="ja-JP" altLang="en-US" sz="2800" smtClean="0">
                <a:solidFill>
                  <a:schemeClr val="tx1"/>
                </a:solidFill>
                <a:latin typeface="MS UI Gothic" panose="020B0600070205080204" pitchFamily="50" charset="-128"/>
                <a:ea typeface="MS UI Gothic" panose="020B0600070205080204" pitchFamily="50" charset="-128"/>
              </a:rPr>
              <a:t>　（セルフチェックシート</a:t>
            </a:r>
            <a:r>
              <a:rPr lang="ja-JP" altLang="en-US" sz="2800" dirty="0">
                <a:solidFill>
                  <a:schemeClr val="tx1"/>
                </a:solidFill>
                <a:latin typeface="MS UI Gothic" panose="020B0600070205080204" pitchFamily="50" charset="-128"/>
                <a:ea typeface="MS UI Gothic" panose="020B0600070205080204" pitchFamily="50" charset="-128"/>
              </a:rPr>
              <a:t>を参考にして意思決定支援</a:t>
            </a:r>
            <a:r>
              <a:rPr lang="ja-JP" altLang="en-US" sz="2800">
                <a:solidFill>
                  <a:schemeClr val="tx1"/>
                </a:solidFill>
                <a:latin typeface="MS UI Gothic" panose="020B0600070205080204" pitchFamily="50" charset="-128"/>
                <a:ea typeface="MS UI Gothic" panose="020B0600070205080204" pitchFamily="50" charset="-128"/>
              </a:rPr>
              <a:t>の</a:t>
            </a:r>
            <a:r>
              <a:rPr lang="ja-JP" altLang="en-US" sz="2800" smtClean="0">
                <a:solidFill>
                  <a:schemeClr val="tx1"/>
                </a:solidFill>
                <a:latin typeface="MS UI Gothic" panose="020B0600070205080204" pitchFamily="50" charset="-128"/>
                <a:ea typeface="MS UI Gothic" panose="020B0600070205080204" pitchFamily="50" charset="-128"/>
              </a:rPr>
              <a:t>確</a:t>
            </a:r>
          </a:p>
          <a:p>
            <a:r>
              <a:rPr lang="ja-JP" altLang="en-US" sz="2800" smtClean="0">
                <a:solidFill>
                  <a:schemeClr val="tx1"/>
                </a:solidFill>
                <a:latin typeface="MS UI Gothic" panose="020B0600070205080204" pitchFamily="50" charset="-128"/>
                <a:ea typeface="MS UI Gothic" panose="020B0600070205080204" pitchFamily="50" charset="-128"/>
              </a:rPr>
              <a:t>　　認、検討</a:t>
            </a:r>
            <a:r>
              <a:rPr lang="ja-JP" altLang="en-US" sz="2800" dirty="0">
                <a:solidFill>
                  <a:schemeClr val="tx1"/>
                </a:solidFill>
                <a:latin typeface="MS UI Gothic" panose="020B0600070205080204" pitchFamily="50" charset="-128"/>
                <a:ea typeface="MS UI Gothic" panose="020B0600070205080204" pitchFamily="50" charset="-128"/>
              </a:rPr>
              <a:t>課題の具体的対応の</a:t>
            </a:r>
            <a:r>
              <a:rPr lang="ja-JP" altLang="en-US" sz="2800">
                <a:solidFill>
                  <a:schemeClr val="tx1"/>
                </a:solidFill>
                <a:latin typeface="MS UI Gothic" panose="020B0600070205080204" pitchFamily="50" charset="-128"/>
                <a:ea typeface="MS UI Gothic" panose="020B0600070205080204" pitchFamily="50" charset="-128"/>
              </a:rPr>
              <a:t>検討</a:t>
            </a:r>
            <a:r>
              <a:rPr lang="ja-JP" altLang="en-US" sz="2800" smtClean="0">
                <a:solidFill>
                  <a:schemeClr val="tx1"/>
                </a:solidFill>
                <a:latin typeface="MS UI Gothic" panose="020B0600070205080204" pitchFamily="50" charset="-128"/>
                <a:ea typeface="MS UI Gothic" panose="020B0600070205080204" pitchFamily="50" charset="-128"/>
              </a:rPr>
              <a:t>）</a:t>
            </a:r>
          </a:p>
          <a:p>
            <a:endParaRPr lang="en-US" altLang="ja-JP" sz="2800" dirty="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◉課題実習に向けた整理</a:t>
            </a:r>
          </a:p>
          <a:p>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800" dirty="0">
                <a:solidFill>
                  <a:schemeClr val="tx1"/>
                </a:solidFill>
                <a:latin typeface="MS UI Gothic" panose="020B0600070205080204" pitchFamily="50" charset="-128"/>
                <a:ea typeface="MS UI Gothic" panose="020B0600070205080204" pitchFamily="50" charset="-128"/>
              </a:rPr>
              <a:t>自身の気づきや助言を</a:t>
            </a:r>
            <a:r>
              <a:rPr lang="ja-JP" altLang="en-US" sz="2800">
                <a:solidFill>
                  <a:schemeClr val="tx1"/>
                </a:solidFill>
                <a:latin typeface="MS UI Gothic" panose="020B0600070205080204" pitchFamily="50" charset="-128"/>
                <a:ea typeface="MS UI Gothic" panose="020B0600070205080204" pitchFamily="50" charset="-128"/>
              </a:rPr>
              <a:t>踏まえ</a:t>
            </a:r>
            <a:r>
              <a:rPr lang="ja-JP" altLang="en-US" sz="2800" smtClean="0">
                <a:solidFill>
                  <a:schemeClr val="tx1"/>
                </a:solidFill>
                <a:latin typeface="MS UI Gothic" panose="020B0600070205080204" pitchFamily="50" charset="-128"/>
                <a:ea typeface="MS UI Gothic" panose="020B0600070205080204" pitchFamily="50" charset="-128"/>
              </a:rPr>
              <a:t>、課題実習で</a:t>
            </a:r>
            <a:r>
              <a:rPr lang="ja-JP" altLang="en-US" sz="2800">
                <a:solidFill>
                  <a:schemeClr val="tx1"/>
                </a:solidFill>
                <a:latin typeface="MS UI Gothic" panose="020B0600070205080204" pitchFamily="50" charset="-128"/>
                <a:ea typeface="MS UI Gothic" panose="020B0600070205080204" pitchFamily="50" charset="-128"/>
              </a:rPr>
              <a:t>行う</a:t>
            </a:r>
            <a:r>
              <a:rPr lang="ja-JP" altLang="en-US" sz="2800" smtClean="0">
                <a:solidFill>
                  <a:schemeClr val="tx1"/>
                </a:solidFill>
                <a:latin typeface="MS UI Gothic" panose="020B0600070205080204" pitchFamily="50" charset="-128"/>
                <a:ea typeface="MS UI Gothic" panose="020B0600070205080204" pitchFamily="50" charset="-128"/>
              </a:rPr>
              <a:t>支援</a:t>
            </a:r>
          </a:p>
          <a:p>
            <a:r>
              <a:rPr lang="ja-JP" altLang="en-US" sz="2800" smtClean="0">
                <a:solidFill>
                  <a:schemeClr val="tx1"/>
                </a:solidFill>
                <a:latin typeface="MS UI Gothic" panose="020B0600070205080204" pitchFamily="50" charset="-128"/>
                <a:ea typeface="MS UI Gothic" panose="020B0600070205080204" pitchFamily="50" charset="-128"/>
              </a:rPr>
              <a:t>　　の</a:t>
            </a:r>
            <a:r>
              <a:rPr lang="ja-JP" altLang="en-US" sz="2800" dirty="0">
                <a:solidFill>
                  <a:schemeClr val="tx1"/>
                </a:solidFill>
                <a:latin typeface="MS UI Gothic" panose="020B0600070205080204" pitchFamily="50" charset="-128"/>
                <a:ea typeface="MS UI Gothic" panose="020B0600070205080204" pitchFamily="50" charset="-128"/>
              </a:rPr>
              <a:t>内容を整理→共有）→グループで共有</a:t>
            </a:r>
          </a:p>
        </p:txBody>
      </p:sp>
    </p:spTree>
    <p:extLst>
      <p:ext uri="{BB962C8B-B14F-4D97-AF65-F5344CB8AC3E}">
        <p14:creationId xmlns:p14="http://schemas.microsoft.com/office/powerpoint/2010/main" val="395188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41158" y="416486"/>
            <a:ext cx="7886700" cy="641350"/>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課題実習について</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8" name="正方形/長方形 7"/>
          <p:cNvSpPr/>
          <p:nvPr/>
        </p:nvSpPr>
        <p:spPr>
          <a:xfrm>
            <a:off x="656665" y="1640528"/>
            <a:ext cx="8124868" cy="3567952"/>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800">
                <a:solidFill>
                  <a:schemeClr val="tx1"/>
                </a:solidFill>
                <a:latin typeface="MS UI Gothic" panose="020B0600070205080204" pitchFamily="50" charset="-128"/>
                <a:ea typeface="MS UI Gothic" panose="020B0600070205080204" pitchFamily="50" charset="-128"/>
              </a:rPr>
              <a:t>◉</a:t>
            </a:r>
            <a:r>
              <a:rPr lang="ja-JP" altLang="en-US" sz="2800" smtClean="0">
                <a:solidFill>
                  <a:schemeClr val="tx1"/>
                </a:solidFill>
                <a:latin typeface="MS UI Gothic" panose="020B0600070205080204" pitchFamily="50" charset="-128"/>
                <a:ea typeface="MS UI Gothic" panose="020B0600070205080204" pitchFamily="50" charset="-128"/>
              </a:rPr>
              <a:t>インターバル期間に</a:t>
            </a:r>
            <a:r>
              <a:rPr lang="ja-JP" altLang="en-US" sz="2800">
                <a:solidFill>
                  <a:schemeClr val="tx1"/>
                </a:solidFill>
                <a:latin typeface="MS UI Gothic" panose="020B0600070205080204" pitchFamily="50" charset="-128"/>
                <a:ea typeface="MS UI Gothic" panose="020B0600070205080204" pitchFamily="50" charset="-128"/>
              </a:rPr>
              <a:t>おける課題実習の目的</a:t>
            </a:r>
          </a:p>
          <a:p>
            <a:r>
              <a:rPr lang="ja-JP" altLang="en-US" sz="2000" smtClean="0">
                <a:solidFill>
                  <a:schemeClr val="tx1"/>
                </a:solidFill>
                <a:latin typeface="MS UI Gothic" panose="020B0600070205080204" pitchFamily="50" charset="-128"/>
                <a:ea typeface="MS UI Gothic" panose="020B0600070205080204" pitchFamily="50" charset="-128"/>
              </a:rPr>
              <a:t>　相談</a:t>
            </a:r>
            <a:r>
              <a:rPr lang="ja-JP" altLang="en-US" sz="2000">
                <a:solidFill>
                  <a:schemeClr val="tx1"/>
                </a:solidFill>
                <a:latin typeface="MS UI Gothic" panose="020B0600070205080204" pitchFamily="50" charset="-128"/>
                <a:ea typeface="MS UI Gothic" panose="020B0600070205080204" pitchFamily="50" charset="-128"/>
              </a:rPr>
              <a:t>支援専門員は、経験を積み重ねても自己の振り返りが必要な業務ですが、日常業務に追われてしまい、その機会を得ることが難しい状況にあります。また、自らの支援について他者から助言・指導を受ける機会が少ないことから、助言等を期待して研修を受講される方も多くみうけられます。そのため、研修時に自己の振り返りと他者からの助言・指導を受ける機会を設け、さらに研修の合間に実地での課題実習として、基幹相談支援センター等に出向いての研修を組み入れることで、研修後も継続して助言等が受けられる場面を作ることが目的です</a:t>
            </a:r>
            <a:r>
              <a:rPr lang="ja-JP" altLang="en-US" sz="2000" smtClean="0">
                <a:solidFill>
                  <a:schemeClr val="tx1"/>
                </a:solidFill>
                <a:latin typeface="MS UI Gothic" panose="020B0600070205080204" pitchFamily="50" charset="-128"/>
                <a:ea typeface="MS UI Gothic" panose="020B0600070205080204" pitchFamily="50" charset="-128"/>
              </a:rPr>
              <a:t>。</a:t>
            </a:r>
          </a:p>
          <a:p>
            <a:endParaRPr lang="ja-JP" altLang="en-US" sz="2400">
              <a:solidFill>
                <a:schemeClr val="tx1"/>
              </a:solidFill>
              <a:latin typeface="MS UI Gothic" panose="020B0600070205080204" pitchFamily="50" charset="-128"/>
              <a:ea typeface="MS UI Gothic" panose="020B0600070205080204" pitchFamily="50" charset="-128"/>
            </a:endParaRPr>
          </a:p>
          <a:p>
            <a:r>
              <a:rPr lang="ja-JP" altLang="en-US" sz="2400">
                <a:solidFill>
                  <a:schemeClr val="tx1"/>
                </a:solidFill>
                <a:latin typeface="MS UI Gothic" panose="020B0600070205080204" pitchFamily="50" charset="-128"/>
                <a:ea typeface="MS UI Gothic" panose="020B0600070205080204" pitchFamily="50" charset="-128"/>
              </a:rPr>
              <a:t>◉</a:t>
            </a:r>
            <a:r>
              <a:rPr lang="ja-JP" altLang="en-US" sz="2400" smtClean="0">
                <a:solidFill>
                  <a:schemeClr val="tx1"/>
                </a:solidFill>
                <a:latin typeface="MS UI Gothic" panose="020B0600070205080204" pitchFamily="50" charset="-128"/>
                <a:ea typeface="MS UI Gothic" panose="020B0600070205080204" pitchFamily="50" charset="-128"/>
              </a:rPr>
              <a:t>インターバル</a:t>
            </a:r>
            <a:r>
              <a:rPr lang="ja-JP" altLang="en-US" sz="2400">
                <a:solidFill>
                  <a:schemeClr val="tx1"/>
                </a:solidFill>
                <a:latin typeface="MS UI Gothic" panose="020B0600070205080204" pitchFamily="50" charset="-128"/>
                <a:ea typeface="MS UI Gothic" panose="020B0600070205080204" pitchFamily="50" charset="-128"/>
              </a:rPr>
              <a:t>期間での実地における課題</a:t>
            </a:r>
            <a:r>
              <a:rPr lang="ja-JP" altLang="en-US" sz="2400" smtClean="0">
                <a:solidFill>
                  <a:schemeClr val="tx1"/>
                </a:solidFill>
                <a:latin typeface="MS UI Gothic" panose="020B0600070205080204" pitchFamily="50" charset="-128"/>
                <a:ea typeface="MS UI Gothic" panose="020B0600070205080204" pitchFamily="50" charset="-128"/>
              </a:rPr>
              <a:t>実習</a:t>
            </a:r>
            <a:r>
              <a:rPr lang="en-US" altLang="ja-JP" sz="2400" smtClean="0">
                <a:solidFill>
                  <a:schemeClr val="tx1"/>
                </a:solidFill>
                <a:latin typeface="MS UI Gothic" panose="020B0600070205080204" pitchFamily="50" charset="-128"/>
                <a:ea typeface="MS UI Gothic" panose="020B0600070205080204" pitchFamily="50" charset="-128"/>
              </a:rPr>
              <a:t>(</a:t>
            </a:r>
            <a:r>
              <a:rPr lang="ja-JP" altLang="en-US" sz="2400" smtClean="0">
                <a:solidFill>
                  <a:schemeClr val="tx1"/>
                </a:solidFill>
                <a:latin typeface="MS UI Gothic" panose="020B0600070205080204" pitchFamily="50" charset="-128"/>
                <a:ea typeface="MS UI Gothic" panose="020B0600070205080204" pitchFamily="50" charset="-128"/>
              </a:rPr>
              <a:t>参考</a:t>
            </a:r>
            <a:r>
              <a:rPr lang="ja-JP" altLang="en-US" sz="2400">
                <a:solidFill>
                  <a:schemeClr val="tx1"/>
                </a:solidFill>
                <a:latin typeface="MS UI Gothic" panose="020B0600070205080204" pitchFamily="50" charset="-128"/>
                <a:ea typeface="MS UI Gothic" panose="020B0600070205080204" pitchFamily="50" charset="-128"/>
              </a:rPr>
              <a:t>例</a:t>
            </a:r>
            <a:r>
              <a:rPr lang="en-US" altLang="ja-JP" sz="2400" smtClean="0">
                <a:solidFill>
                  <a:schemeClr val="tx1"/>
                </a:solidFill>
                <a:latin typeface="MS UI Gothic" panose="020B0600070205080204" pitchFamily="50" charset="-128"/>
                <a:ea typeface="MS UI Gothic" panose="020B0600070205080204" pitchFamily="50" charset="-128"/>
              </a:rPr>
              <a:t>)</a:t>
            </a:r>
            <a:endParaRPr lang="ja-JP" altLang="en-US" sz="2400">
              <a:solidFill>
                <a:schemeClr val="tx1"/>
              </a:solidFill>
              <a:latin typeface="MS UI Gothic" panose="020B0600070205080204" pitchFamily="50" charset="-128"/>
              <a:ea typeface="MS UI Gothic" panose="020B0600070205080204" pitchFamily="50" charset="-128"/>
            </a:endParaRPr>
          </a:p>
          <a:p>
            <a:r>
              <a:rPr lang="ja-JP" altLang="en-US">
                <a:solidFill>
                  <a:schemeClr val="tx1"/>
                </a:solidFill>
                <a:latin typeface="MS UI Gothic" panose="020B0600070205080204" pitchFamily="50" charset="-128"/>
                <a:ea typeface="MS UI Gothic" panose="020B0600070205080204" pitchFamily="50" charset="-128"/>
              </a:rPr>
              <a:t>　</a:t>
            </a:r>
            <a:r>
              <a:rPr lang="ja-JP" altLang="en-US" smtClean="0">
                <a:solidFill>
                  <a:schemeClr val="tx1"/>
                </a:solidFill>
                <a:latin typeface="MS UI Gothic" panose="020B0600070205080204" pitchFamily="50" charset="-128"/>
                <a:ea typeface="MS UI Gothic" panose="020B0600070205080204" pitchFamily="50" charset="-128"/>
              </a:rPr>
              <a:t>・演習内で</a:t>
            </a:r>
            <a:r>
              <a:rPr lang="ja-JP" altLang="en-US">
                <a:solidFill>
                  <a:schemeClr val="tx1"/>
                </a:solidFill>
                <a:latin typeface="MS UI Gothic" panose="020B0600070205080204" pitchFamily="50" charset="-128"/>
                <a:ea typeface="MS UI Gothic" panose="020B0600070205080204" pitchFamily="50" charset="-128"/>
              </a:rPr>
              <a:t>整理された支援に</a:t>
            </a:r>
            <a:r>
              <a:rPr lang="ja-JP" altLang="en-US" smtClean="0">
                <a:solidFill>
                  <a:schemeClr val="tx1"/>
                </a:solidFill>
                <a:latin typeface="MS UI Gothic" panose="020B0600070205080204" pitchFamily="50" charset="-128"/>
                <a:ea typeface="MS UI Gothic" panose="020B0600070205080204" pitchFamily="50" charset="-128"/>
              </a:rPr>
              <a:t>ついて、具体的</a:t>
            </a:r>
            <a:r>
              <a:rPr lang="ja-JP" altLang="en-US">
                <a:solidFill>
                  <a:schemeClr val="tx1"/>
                </a:solidFill>
                <a:latin typeface="MS UI Gothic" panose="020B0600070205080204" pitchFamily="50" charset="-128"/>
                <a:ea typeface="MS UI Gothic" panose="020B0600070205080204" pitchFamily="50" charset="-128"/>
              </a:rPr>
              <a:t>にどのように行うか</a:t>
            </a:r>
            <a:r>
              <a:rPr lang="ja-JP" altLang="en-US" smtClean="0">
                <a:solidFill>
                  <a:schemeClr val="tx1"/>
                </a:solidFill>
                <a:latin typeface="MS UI Gothic" panose="020B0600070205080204" pitchFamily="50" charset="-128"/>
                <a:ea typeface="MS UI Gothic" panose="020B0600070205080204" pitchFamily="50" charset="-128"/>
              </a:rPr>
              <a:t>の検討</a:t>
            </a:r>
            <a:endParaRPr lang="ja-JP" altLang="en-US">
              <a:solidFill>
                <a:schemeClr val="tx1"/>
              </a:solidFill>
              <a:latin typeface="MS UI Gothic" panose="020B0600070205080204" pitchFamily="50" charset="-128"/>
              <a:ea typeface="MS UI Gothic" panose="020B0600070205080204" pitchFamily="50" charset="-128"/>
            </a:endParaRPr>
          </a:p>
          <a:p>
            <a:r>
              <a:rPr lang="ja-JP" altLang="en-US">
                <a:solidFill>
                  <a:schemeClr val="tx1"/>
                </a:solidFill>
                <a:latin typeface="MS UI Gothic" panose="020B0600070205080204" pitchFamily="50" charset="-128"/>
                <a:ea typeface="MS UI Gothic" panose="020B0600070205080204" pitchFamily="50" charset="-128"/>
              </a:rPr>
              <a:t>　</a:t>
            </a:r>
            <a:r>
              <a:rPr lang="ja-JP" altLang="en-US" smtClean="0">
                <a:solidFill>
                  <a:schemeClr val="tx1"/>
                </a:solidFill>
                <a:latin typeface="MS UI Gothic" panose="020B0600070205080204" pitchFamily="50" charset="-128"/>
                <a:ea typeface="MS UI Gothic" panose="020B0600070205080204" pitchFamily="50" charset="-128"/>
              </a:rPr>
              <a:t>・演習内で</a:t>
            </a:r>
            <a:r>
              <a:rPr lang="ja-JP" altLang="en-US">
                <a:solidFill>
                  <a:schemeClr val="tx1"/>
                </a:solidFill>
                <a:latin typeface="MS UI Gothic" panose="020B0600070205080204" pitchFamily="50" charset="-128"/>
                <a:ea typeface="MS UI Gothic" panose="020B0600070205080204" pitchFamily="50" charset="-128"/>
              </a:rPr>
              <a:t>整理された支援を実際に行ってみたことの共有</a:t>
            </a:r>
            <a:r>
              <a:rPr lang="ja-JP" altLang="en-US" smtClean="0">
                <a:solidFill>
                  <a:schemeClr val="tx1"/>
                </a:solidFill>
                <a:latin typeface="MS UI Gothic" panose="020B0600070205080204" pitchFamily="50" charset="-128"/>
                <a:ea typeface="MS UI Gothic" panose="020B0600070205080204" pitchFamily="50" charset="-128"/>
              </a:rPr>
              <a:t>および助言等を受ける</a:t>
            </a:r>
          </a:p>
          <a:p>
            <a:endParaRPr lang="ja-JP" altLang="en-US">
              <a:solidFill>
                <a:schemeClr val="tx1"/>
              </a:solidFill>
              <a:latin typeface="MS UI Gothic" panose="020B0600070205080204" pitchFamily="50" charset="-128"/>
              <a:ea typeface="MS UI Gothic" panose="020B0600070205080204" pitchFamily="50" charset="-128"/>
            </a:endParaRPr>
          </a:p>
          <a:p>
            <a:r>
              <a:rPr lang="ja-JP" altLang="en-US" smtClean="0">
                <a:solidFill>
                  <a:schemeClr val="tx1"/>
                </a:solidFill>
                <a:latin typeface="MS UI Gothic" panose="020B0600070205080204" pitchFamily="50" charset="-128"/>
                <a:ea typeface="MS UI Gothic" panose="020B0600070205080204" pitchFamily="50" charset="-128"/>
              </a:rPr>
              <a:t>　</a:t>
            </a:r>
            <a:r>
              <a:rPr lang="en-US" altLang="ja-JP" smtClean="0">
                <a:solidFill>
                  <a:schemeClr val="tx1"/>
                </a:solidFill>
                <a:latin typeface="MS UI Gothic" panose="020B0600070205080204" pitchFamily="50" charset="-128"/>
                <a:ea typeface="MS UI Gothic" panose="020B0600070205080204" pitchFamily="50" charset="-128"/>
              </a:rPr>
              <a:t>※</a:t>
            </a:r>
            <a:r>
              <a:rPr lang="ja-JP" altLang="en-US" smtClean="0">
                <a:solidFill>
                  <a:schemeClr val="tx1"/>
                </a:solidFill>
                <a:latin typeface="MS UI Gothic" panose="020B0600070205080204" pitchFamily="50" charset="-128"/>
                <a:ea typeface="MS UI Gothic" panose="020B0600070205080204" pitchFamily="50" charset="-128"/>
              </a:rPr>
              <a:t>基幹相談支援センター等に出向いたり、地域の検討の場に参加する等により。</a:t>
            </a:r>
            <a:endParaRPr lang="ja-JP" altLang="en-US">
              <a:solidFill>
                <a:schemeClr val="tx1"/>
              </a:solidFill>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08686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541158" y="416486"/>
            <a:ext cx="7886700" cy="641350"/>
          </a:xfrm>
        </p:spPr>
        <p:txBody>
          <a:bodyPr>
            <a:normAutofit/>
          </a:bodyPr>
          <a:lstStyle/>
          <a:p>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研修３日目の流れ</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8" name="正方形/長方形 7"/>
          <p:cNvSpPr/>
          <p:nvPr/>
        </p:nvSpPr>
        <p:spPr>
          <a:xfrm>
            <a:off x="549082" y="1864651"/>
            <a:ext cx="8124868" cy="3567952"/>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800" smtClean="0">
                <a:solidFill>
                  <a:schemeClr val="tx1"/>
                </a:solidFill>
                <a:latin typeface="MS UI Gothic" panose="020B0600070205080204" pitchFamily="50" charset="-128"/>
                <a:ea typeface="MS UI Gothic" panose="020B0600070205080204" pitchFamily="50" charset="-128"/>
              </a:rPr>
              <a:t>◉ 演習導入講義</a:t>
            </a:r>
            <a:r>
              <a:rPr lang="ja-JP" altLang="en-US" sz="2800">
                <a:solidFill>
                  <a:schemeClr val="tx1"/>
                </a:solidFill>
                <a:latin typeface="MS UI Gothic" panose="020B0600070205080204" pitchFamily="50" charset="-128"/>
                <a:ea typeface="MS UI Gothic" panose="020B0600070205080204" pitchFamily="50" charset="-128"/>
              </a:rPr>
              <a:t>→</a:t>
            </a:r>
            <a:r>
              <a:rPr lang="ja-JP" altLang="en-US" sz="2800" smtClean="0">
                <a:solidFill>
                  <a:schemeClr val="tx1"/>
                </a:solidFill>
                <a:latin typeface="MS UI Gothic" panose="020B0600070205080204" pitchFamily="50" charset="-128"/>
                <a:ea typeface="MS UI Gothic" panose="020B0600070205080204" pitchFamily="50" charset="-128"/>
              </a:rPr>
              <a:t>セルフチェック（</a:t>
            </a:r>
            <a:r>
              <a:rPr lang="ja-JP" altLang="en-US" sz="2800">
                <a:solidFill>
                  <a:schemeClr val="tx1"/>
                </a:solidFill>
                <a:latin typeface="MS UI Gothic" panose="020B0600070205080204" pitchFamily="50" charset="-128"/>
                <a:ea typeface="MS UI Gothic" panose="020B0600070205080204" pitchFamily="50" charset="-128"/>
              </a:rPr>
              <a:t>自己業務の振り返り）</a:t>
            </a:r>
          </a:p>
          <a:p>
            <a:pPr>
              <a:lnSpc>
                <a:spcPts val="600"/>
              </a:lnSpc>
            </a:pPr>
            <a:endParaRPr lang="ja-JP" altLang="en-US" sz="2800" smtClean="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実践報告</a:t>
            </a:r>
            <a:r>
              <a:rPr lang="ja-JP" altLang="en-US" sz="2800">
                <a:solidFill>
                  <a:schemeClr val="tx1"/>
                </a:solidFill>
                <a:latin typeface="MS UI Gothic" panose="020B0600070205080204" pitchFamily="50" charset="-128"/>
                <a:ea typeface="MS UI Gothic" panose="020B0600070205080204" pitchFamily="50" charset="-128"/>
              </a:rPr>
              <a:t>・</a:t>
            </a:r>
            <a:r>
              <a:rPr lang="ja-JP" altLang="en-US" sz="2800" smtClean="0">
                <a:solidFill>
                  <a:schemeClr val="tx1"/>
                </a:solidFill>
                <a:latin typeface="MS UI Gothic" panose="020B0600070205080204" pitchFamily="50" charset="-128"/>
                <a:ea typeface="MS UI Gothic" panose="020B0600070205080204" pitchFamily="50" charset="-128"/>
              </a:rPr>
              <a:t>検討</a:t>
            </a:r>
          </a:p>
          <a:p>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800">
                <a:solidFill>
                  <a:schemeClr val="tx1"/>
                </a:solidFill>
                <a:latin typeface="MS UI Gothic" panose="020B0600070205080204" pitchFamily="50" charset="-128"/>
                <a:ea typeface="MS UI Gothic" panose="020B0600070205080204" pitchFamily="50" charset="-128"/>
              </a:rPr>
              <a:t>セルフチェックシートを参考にしてチームアプローチの</a:t>
            </a:r>
            <a:r>
              <a:rPr lang="ja-JP" altLang="en-US" sz="2800" smtClean="0">
                <a:solidFill>
                  <a:schemeClr val="tx1"/>
                </a:solidFill>
                <a:latin typeface="MS UI Gothic" panose="020B0600070205080204" pitchFamily="50" charset="-128"/>
                <a:ea typeface="MS UI Gothic" panose="020B0600070205080204" pitchFamily="50" charset="-128"/>
              </a:rPr>
              <a:t>展</a:t>
            </a:r>
            <a:endParaRPr lang="en-US" altLang="ja-JP" sz="2800" smtClean="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開に</a:t>
            </a:r>
            <a:r>
              <a:rPr lang="ja-JP" altLang="en-US" sz="2800">
                <a:solidFill>
                  <a:schemeClr val="tx1"/>
                </a:solidFill>
                <a:latin typeface="MS UI Gothic" panose="020B0600070205080204" pitchFamily="50" charset="-128"/>
                <a:ea typeface="MS UI Gothic" panose="020B0600070205080204" pitchFamily="50" charset="-128"/>
              </a:rPr>
              <a:t>ついて確認、チームアプローチを行う上で困って</a:t>
            </a:r>
            <a:r>
              <a:rPr lang="ja-JP" altLang="en-US" sz="2800" smtClean="0">
                <a:solidFill>
                  <a:schemeClr val="tx1"/>
                </a:solidFill>
                <a:latin typeface="MS UI Gothic" panose="020B0600070205080204" pitchFamily="50" charset="-128"/>
                <a:ea typeface="MS UI Gothic" panose="020B0600070205080204" pitchFamily="50" charset="-128"/>
              </a:rPr>
              <a:t>い</a:t>
            </a:r>
          </a:p>
          <a:p>
            <a:r>
              <a:rPr lang="ja-JP" altLang="en-US" sz="2800" smtClean="0">
                <a:solidFill>
                  <a:schemeClr val="tx1"/>
                </a:solidFill>
                <a:latin typeface="MS UI Gothic" panose="020B0600070205080204" pitchFamily="50" charset="-128"/>
                <a:ea typeface="MS UI Gothic" panose="020B0600070205080204" pitchFamily="50" charset="-128"/>
              </a:rPr>
              <a:t>　　る</a:t>
            </a:r>
            <a:r>
              <a:rPr lang="ja-JP" altLang="en-US" sz="2800">
                <a:solidFill>
                  <a:schemeClr val="tx1"/>
                </a:solidFill>
                <a:latin typeface="MS UI Gothic" panose="020B0600070205080204" pitchFamily="50" charset="-128"/>
                <a:ea typeface="MS UI Gothic" panose="020B0600070205080204" pitchFamily="50" charset="-128"/>
              </a:rPr>
              <a:t>こと等の検討）</a:t>
            </a:r>
          </a:p>
          <a:p>
            <a:pPr>
              <a:lnSpc>
                <a:spcPts val="600"/>
              </a:lnSpc>
            </a:pPr>
            <a:endParaRPr lang="ja-JP" altLang="en-US" sz="2800" smtClean="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４日目にスーパービジョン演習で扱う実践例</a:t>
            </a:r>
            <a:r>
              <a:rPr lang="ja-JP" altLang="en-US" sz="2800">
                <a:solidFill>
                  <a:schemeClr val="tx1"/>
                </a:solidFill>
                <a:latin typeface="MS UI Gothic" panose="020B0600070205080204" pitchFamily="50" charset="-128"/>
                <a:ea typeface="MS UI Gothic" panose="020B0600070205080204" pitchFamily="50" charset="-128"/>
              </a:rPr>
              <a:t>を選出</a:t>
            </a:r>
          </a:p>
          <a:p>
            <a:pPr>
              <a:lnSpc>
                <a:spcPts val="600"/>
              </a:lnSpc>
            </a:pPr>
            <a:r>
              <a:rPr lang="en-US" altLang="ja-JP" sz="2800" smtClean="0">
                <a:solidFill>
                  <a:schemeClr val="tx1"/>
                </a:solidFill>
                <a:latin typeface="MS UI Gothic" panose="020B0600070205080204" pitchFamily="50" charset="-128"/>
                <a:ea typeface="MS UI Gothic" panose="020B0600070205080204" pitchFamily="50" charset="-128"/>
              </a:rPr>
              <a:t> </a:t>
            </a:r>
            <a:endParaRPr lang="ja-JP" altLang="en-US" sz="2800" smtClean="0">
              <a:solidFill>
                <a:schemeClr val="tx1"/>
              </a:solidFill>
              <a:latin typeface="MS UI Gothic" panose="020B0600070205080204" pitchFamily="50" charset="-128"/>
              <a:ea typeface="MS UI Gothic" panose="020B0600070205080204" pitchFamily="50" charset="-128"/>
            </a:endParaRPr>
          </a:p>
          <a:p>
            <a:r>
              <a:rPr lang="ja-JP" altLang="en-US" sz="2800" smtClean="0">
                <a:solidFill>
                  <a:schemeClr val="tx1"/>
                </a:solidFill>
                <a:latin typeface="MS UI Gothic" panose="020B0600070205080204" pitchFamily="50" charset="-128"/>
                <a:ea typeface="MS UI Gothic" panose="020B0600070205080204" pitchFamily="50" charset="-128"/>
              </a:rPr>
              <a:t>◉ インターバル</a:t>
            </a:r>
            <a:r>
              <a:rPr lang="ja-JP" altLang="en-US" sz="2800">
                <a:solidFill>
                  <a:schemeClr val="tx1"/>
                </a:solidFill>
                <a:latin typeface="MS UI Gothic" panose="020B0600070205080204" pitchFamily="50" charset="-128"/>
                <a:ea typeface="MS UI Gothic" panose="020B0600070205080204" pitchFamily="50" charset="-128"/>
              </a:rPr>
              <a:t>期間に</a:t>
            </a:r>
            <a:r>
              <a:rPr lang="ja-JP" altLang="en-US" sz="2800" smtClean="0">
                <a:solidFill>
                  <a:schemeClr val="tx1"/>
                </a:solidFill>
                <a:latin typeface="MS UI Gothic" panose="020B0600070205080204" pitchFamily="50" charset="-128"/>
                <a:ea typeface="MS UI Gothic" panose="020B0600070205080204" pitchFamily="50" charset="-128"/>
              </a:rPr>
              <a:t>行う課題実習</a:t>
            </a:r>
            <a:r>
              <a:rPr lang="ja-JP" altLang="en-US" sz="2800">
                <a:solidFill>
                  <a:schemeClr val="tx1"/>
                </a:solidFill>
                <a:latin typeface="MS UI Gothic" panose="020B0600070205080204" pitchFamily="50" charset="-128"/>
                <a:ea typeface="MS UI Gothic" panose="020B0600070205080204" pitchFamily="50" charset="-128"/>
              </a:rPr>
              <a:t>の内容を</a:t>
            </a:r>
            <a:r>
              <a:rPr lang="ja-JP" altLang="en-US" sz="2800" smtClean="0">
                <a:solidFill>
                  <a:schemeClr val="tx1"/>
                </a:solidFill>
                <a:latin typeface="MS UI Gothic" panose="020B0600070205080204" pitchFamily="50" charset="-128"/>
                <a:ea typeface="MS UI Gothic" panose="020B0600070205080204" pitchFamily="50" charset="-128"/>
              </a:rPr>
              <a:t>整理</a:t>
            </a:r>
          </a:p>
          <a:p>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800">
                <a:solidFill>
                  <a:schemeClr val="tx1"/>
                </a:solidFill>
                <a:latin typeface="MS UI Gothic" panose="020B0600070205080204" pitchFamily="50" charset="-128"/>
                <a:ea typeface="MS UI Gothic" panose="020B0600070205080204" pitchFamily="50" charset="-128"/>
              </a:rPr>
              <a:t>相談支援体制・自立支援協議会</a:t>
            </a:r>
            <a:r>
              <a:rPr lang="ja-JP" altLang="en-US" sz="2800" smtClean="0">
                <a:solidFill>
                  <a:schemeClr val="tx1"/>
                </a:solidFill>
                <a:latin typeface="MS UI Gothic" panose="020B0600070205080204" pitchFamily="50" charset="-128"/>
                <a:ea typeface="MS UI Gothic" panose="020B0600070205080204" pitchFamily="50" charset="-128"/>
              </a:rPr>
              <a:t>の体制</a:t>
            </a:r>
            <a:r>
              <a:rPr lang="ja-JP" altLang="en-US" sz="2800">
                <a:solidFill>
                  <a:schemeClr val="tx1"/>
                </a:solidFill>
                <a:latin typeface="MS UI Gothic" panose="020B0600070205080204" pitchFamily="50" charset="-128"/>
                <a:ea typeface="MS UI Gothic" panose="020B0600070205080204" pitchFamily="50" charset="-128"/>
              </a:rPr>
              <a:t>や</a:t>
            </a:r>
            <a:r>
              <a:rPr lang="ja-JP" altLang="en-US" sz="2800" smtClean="0">
                <a:solidFill>
                  <a:schemeClr val="tx1"/>
                </a:solidFill>
                <a:latin typeface="MS UI Gothic" panose="020B0600070205080204" pitchFamily="50" charset="-128"/>
                <a:ea typeface="MS UI Gothic" panose="020B0600070205080204" pitchFamily="50" charset="-128"/>
              </a:rPr>
              <a:t>運営状</a:t>
            </a:r>
          </a:p>
          <a:p>
            <a:r>
              <a:rPr lang="ja-JP" altLang="en-US" sz="2800" smtClean="0">
                <a:solidFill>
                  <a:schemeClr val="tx1"/>
                </a:solidFill>
                <a:latin typeface="MS UI Gothic" panose="020B0600070205080204" pitchFamily="50" charset="-128"/>
                <a:ea typeface="MS UI Gothic" panose="020B0600070205080204" pitchFamily="50" charset="-128"/>
              </a:rPr>
              <a:t>　　況</a:t>
            </a:r>
            <a:r>
              <a:rPr lang="ja-JP" altLang="en-US" sz="2800">
                <a:solidFill>
                  <a:schemeClr val="tx1"/>
                </a:solidFill>
                <a:latin typeface="MS UI Gothic" panose="020B0600070205080204" pitchFamily="50" charset="-128"/>
                <a:ea typeface="MS UI Gothic" panose="020B0600070205080204" pitchFamily="50" charset="-128"/>
              </a:rPr>
              <a:t>・効果、地域アセスメントの助言</a:t>
            </a:r>
            <a:r>
              <a:rPr lang="ja-JP" altLang="en-US" sz="2800" smtClean="0">
                <a:solidFill>
                  <a:schemeClr val="tx1"/>
                </a:solidFill>
                <a:latin typeface="MS UI Gothic" panose="020B0600070205080204" pitchFamily="50" charset="-128"/>
                <a:ea typeface="MS UI Gothic" panose="020B0600070205080204" pitchFamily="50" charset="-128"/>
              </a:rPr>
              <a:t>）</a:t>
            </a:r>
          </a:p>
          <a:p>
            <a:r>
              <a:rPr lang="ja-JP" altLang="en-US" sz="2800" smtClean="0">
                <a:solidFill>
                  <a:schemeClr val="tx1"/>
                </a:solidFill>
                <a:latin typeface="MS UI Gothic" panose="020B0600070205080204" pitchFamily="50" charset="-128"/>
                <a:ea typeface="MS UI Gothic" panose="020B0600070205080204" pitchFamily="50" charset="-128"/>
              </a:rPr>
              <a:t>　→</a:t>
            </a:r>
            <a:r>
              <a:rPr lang="ja-JP" altLang="en-US" sz="2800">
                <a:solidFill>
                  <a:schemeClr val="tx1"/>
                </a:solidFill>
                <a:latin typeface="MS UI Gothic" panose="020B0600070205080204" pitchFamily="50" charset="-128"/>
                <a:ea typeface="MS UI Gothic" panose="020B0600070205080204" pitchFamily="50" charset="-128"/>
              </a:rPr>
              <a:t>グループで共有</a:t>
            </a:r>
          </a:p>
        </p:txBody>
      </p:sp>
    </p:spTree>
    <p:extLst>
      <p:ext uri="{BB962C8B-B14F-4D97-AF65-F5344CB8AC3E}">
        <p14:creationId xmlns:p14="http://schemas.microsoft.com/office/powerpoint/2010/main" val="159013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920</Words>
  <Application>Microsoft Office PowerPoint</Application>
  <PresentationFormat>画面に合わせる (4:3)</PresentationFormat>
  <Paragraphs>240</Paragraphs>
  <Slides>12</Slides>
  <Notes>10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12</vt:i4>
      </vt:variant>
    </vt:vector>
  </HeadingPairs>
  <TitlesOfParts>
    <vt:vector size="25" baseType="lpstr">
      <vt:lpstr>ＤＦ特太ゴシック体</vt:lpstr>
      <vt:lpstr>ＤＨＰ特太ゴシック体</vt:lpstr>
      <vt:lpstr>ＭＳ Ｐゴシック</vt:lpstr>
      <vt:lpstr>MS UI Gothic</vt:lpstr>
      <vt:lpstr>ＭＳ ゴシック</vt:lpstr>
      <vt:lpstr>新細明體</vt:lpstr>
      <vt:lpstr>メイリオ</vt:lpstr>
      <vt:lpstr>游ゴシック</vt:lpstr>
      <vt:lpstr>游ゴシック Light</vt:lpstr>
      <vt:lpstr>Arial</vt:lpstr>
      <vt:lpstr>Calibri</vt:lpstr>
      <vt:lpstr>Calibri Light</vt:lpstr>
      <vt:lpstr>Office テーマ</vt:lpstr>
      <vt:lpstr>現任研修の演習企画・立案のポイント</vt:lpstr>
      <vt:lpstr>PowerPoint プレゼンテーション</vt:lpstr>
      <vt:lpstr>Ⅰ　現任研修の構造とポイント 　昨年度までに伝達済みの内容と同一 　一部「重要事項の説明」の復習</vt:lpstr>
      <vt:lpstr>PowerPoint プレゼンテーション</vt:lpstr>
      <vt:lpstr>現任研修における獲得目標</vt:lpstr>
      <vt:lpstr>PowerPoint プレゼンテーション</vt:lpstr>
      <vt:lpstr>研修２日目の流れ</vt:lpstr>
      <vt:lpstr>課題実習について</vt:lpstr>
      <vt:lpstr>研修３日目の流れ</vt:lpstr>
      <vt:lpstr>研修４日目の流れ</vt:lpstr>
      <vt:lpstr>各日の研修のすすめかた（基本編）</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初任者研修の演習企画・立案のポイント</dc:title>
  <dc:creator>藤川 雄一(fujikawa-yuuichi.ca6)</dc:creator>
  <cp:lastModifiedBy>江端 潤(ebata-jun01)</cp:lastModifiedBy>
  <cp:revision>12</cp:revision>
  <dcterms:modified xsi:type="dcterms:W3CDTF">2019-08-29T06:30:51Z</dcterms:modified>
</cp:coreProperties>
</file>