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300" r:id="rId2"/>
    <p:sldId id="512" r:id="rId3"/>
    <p:sldId id="525" r:id="rId4"/>
    <p:sldId id="526" r:id="rId5"/>
    <p:sldId id="513" r:id="rId6"/>
    <p:sldId id="514" r:id="rId7"/>
    <p:sldId id="515" r:id="rId8"/>
    <p:sldId id="529" r:id="rId9"/>
    <p:sldId id="527" r:id="rId10"/>
    <p:sldId id="530" r:id="rId11"/>
    <p:sldId id="516" r:id="rId12"/>
    <p:sldId id="517" r:id="rId13"/>
    <p:sldId id="518" r:id="rId14"/>
    <p:sldId id="533" r:id="rId15"/>
    <p:sldId id="531" r:id="rId16"/>
    <p:sldId id="532" r:id="rId17"/>
    <p:sldId id="519" r:id="rId18"/>
    <p:sldId id="520" r:id="rId19"/>
    <p:sldId id="521" r:id="rId20"/>
    <p:sldId id="522" r:id="rId21"/>
    <p:sldId id="534" r:id="rId22"/>
    <p:sldId id="537" r:id="rId23"/>
    <p:sldId id="535" r:id="rId24"/>
    <p:sldId id="536" r:id="rId25"/>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varScale="1">
        <p:scale>
          <a:sx n="120" d="100"/>
          <a:sy n="120" d="100"/>
        </p:scale>
        <p:origin x="1056" y="126"/>
      </p:cViewPr>
      <p:guideLst>
        <p:guide orient="horz" pos="2160"/>
        <p:guide pos="4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8428" cy="513508"/>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1"/>
            <a:ext cx="3078428" cy="513508"/>
          </a:xfrm>
          <a:prstGeom prst="rect">
            <a:avLst/>
          </a:prstGeom>
        </p:spPr>
        <p:txBody>
          <a:bodyPr vert="horz" lIns="94668" tIns="47334" rIns="94668" bIns="47334" rtlCol="0"/>
          <a:lstStyle>
            <a:lvl1pPr algn="r">
              <a:defRPr sz="1200"/>
            </a:lvl1pPr>
          </a:lstStyle>
          <a:p>
            <a:fld id="{9726607B-02B2-4661-8E98-B21074635C9F}" type="datetimeFigureOut">
              <a:rPr kumimoji="1" lang="ja-JP" altLang="en-US" smtClean="0"/>
              <a:t>2019/9/6</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407" y="4925408"/>
            <a:ext cx="5683250" cy="4029879"/>
          </a:xfrm>
          <a:prstGeom prst="rect">
            <a:avLst/>
          </a:prstGeom>
        </p:spPr>
        <p:txBody>
          <a:bodyPr vert="horz" lIns="94668" tIns="47334" rIns="94668" bIns="4733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8428" cy="513507"/>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8" cy="513507"/>
          </a:xfrm>
          <a:prstGeom prst="rect">
            <a:avLst/>
          </a:prstGeom>
        </p:spPr>
        <p:txBody>
          <a:bodyPr vert="horz" lIns="94668" tIns="47334" rIns="94668" bIns="47334" rtlCol="0" anchor="b"/>
          <a:lstStyle>
            <a:lvl1pPr algn="r">
              <a:defRPr sz="1200"/>
            </a:lvl1pPr>
          </a:lstStyle>
          <a:p>
            <a:fld id="{031C8595-9AA0-4DFF-915E-9E3FE615DBEA}" type="slidenum">
              <a:rPr kumimoji="1" lang="ja-JP" altLang="en-US" smtClean="0"/>
              <a:t>‹#›</a:t>
            </a:fld>
            <a:endParaRPr kumimoji="1" lang="ja-JP" altLang="en-US"/>
          </a:p>
        </p:txBody>
      </p:sp>
    </p:spTree>
    <p:extLst>
      <p:ext uri="{BB962C8B-B14F-4D97-AF65-F5344CB8AC3E}">
        <p14:creationId xmlns:p14="http://schemas.microsoft.com/office/powerpoint/2010/main" val="37821062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スライド イメージ プレースホルダ 1"/>
          <p:cNvSpPr>
            <a:spLocks noGrp="1" noRot="1" noChangeAspect="1" noTextEdit="1"/>
          </p:cNvSpPr>
          <p:nvPr>
            <p:ph type="sldImg"/>
          </p:nvPr>
        </p:nvSpPr>
        <p:spPr>
          <a:xfrm>
            <a:off x="747713" y="835025"/>
            <a:ext cx="5559425" cy="4170363"/>
          </a:xfrm>
          <a:ln/>
        </p:spPr>
      </p:sp>
      <p:sp>
        <p:nvSpPr>
          <p:cNvPr id="123907" name="ノート プレースホルダ 2"/>
          <p:cNvSpPr>
            <a:spLocks noGrp="1"/>
          </p:cNvSpPr>
          <p:nvPr>
            <p:ph type="body" idx="1"/>
          </p:nvPr>
        </p:nvSpPr>
        <p:spPr>
          <a:noFill/>
          <a:ln/>
        </p:spPr>
        <p:txBody>
          <a:bodyPr/>
          <a:lstStyle/>
          <a:p>
            <a:endParaRPr lang="ja-JP" altLang="en-US" dirty="0" smtClean="0">
              <a:ea typeface="ＭＳ Ｐ明朝" charset="-128"/>
            </a:endParaRPr>
          </a:p>
        </p:txBody>
      </p:sp>
      <p:sp>
        <p:nvSpPr>
          <p:cNvPr id="123908" name="スライド番号プレースホルダ 3"/>
          <p:cNvSpPr>
            <a:spLocks noGrp="1"/>
          </p:cNvSpPr>
          <p:nvPr>
            <p:ph type="sldNum" sz="quarter" idx="5"/>
          </p:nvPr>
        </p:nvSpPr>
        <p:spPr>
          <a:noFill/>
        </p:spPr>
        <p:txBody>
          <a:bodyPr/>
          <a:lstStyle/>
          <a:p>
            <a:fld id="{7BE8C8E5-0883-46C5-B1D6-0E396E2FF8A7}" type="slidenum">
              <a:rPr lang="en-US" altLang="ja-JP" smtClean="0">
                <a:ea typeface="ＭＳ Ｐゴシック" charset="-128"/>
              </a:rPr>
              <a:pPr/>
              <a:t>1</a:t>
            </a:fld>
            <a:endParaRPr lang="en-US" altLang="ja-JP" dirty="0" smtClean="0">
              <a:ea typeface="ＭＳ Ｐゴシック" charset="-128"/>
            </a:endParaRPr>
          </a:p>
        </p:txBody>
      </p:sp>
    </p:spTree>
    <p:extLst>
      <p:ext uri="{BB962C8B-B14F-4D97-AF65-F5344CB8AC3E}">
        <p14:creationId xmlns:p14="http://schemas.microsoft.com/office/powerpoint/2010/main" val="4103386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質問はどちらの県への質問かを明確にする</a:t>
            </a:r>
            <a:endParaRPr kumimoji="1" lang="ja-JP" altLang="en-US" dirty="0"/>
          </a:p>
        </p:txBody>
      </p:sp>
      <p:sp>
        <p:nvSpPr>
          <p:cNvPr id="4" name="スライド番号プレースホルダー 3"/>
          <p:cNvSpPr>
            <a:spLocks noGrp="1"/>
          </p:cNvSpPr>
          <p:nvPr>
            <p:ph type="sldNum" sz="quarter" idx="10"/>
          </p:nvPr>
        </p:nvSpPr>
        <p:spPr/>
        <p:txBody>
          <a:bodyPr/>
          <a:lstStyle/>
          <a:p>
            <a:fld id="{A9CEC8D1-E80E-40D0-9402-F675B3F29B8B}" type="slidenum">
              <a:rPr kumimoji="1" lang="ja-JP" altLang="en-US" smtClean="0"/>
              <a:t>3</a:t>
            </a:fld>
            <a:endParaRPr kumimoji="1" lang="ja-JP" altLang="en-US"/>
          </a:p>
        </p:txBody>
      </p:sp>
    </p:spTree>
    <p:extLst>
      <p:ext uri="{BB962C8B-B14F-4D97-AF65-F5344CB8AC3E}">
        <p14:creationId xmlns:p14="http://schemas.microsoft.com/office/powerpoint/2010/main" val="478433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質問はどちらの県への質問かを明確にする</a:t>
            </a:r>
            <a:endParaRPr kumimoji="1" lang="ja-JP" altLang="en-US" dirty="0"/>
          </a:p>
        </p:txBody>
      </p:sp>
      <p:sp>
        <p:nvSpPr>
          <p:cNvPr id="4" name="スライド番号プレースホルダー 3"/>
          <p:cNvSpPr>
            <a:spLocks noGrp="1"/>
          </p:cNvSpPr>
          <p:nvPr>
            <p:ph type="sldNum" sz="quarter" idx="10"/>
          </p:nvPr>
        </p:nvSpPr>
        <p:spPr/>
        <p:txBody>
          <a:bodyPr/>
          <a:lstStyle/>
          <a:p>
            <a:fld id="{A9CEC8D1-E80E-40D0-9402-F675B3F29B8B}" type="slidenum">
              <a:rPr kumimoji="1" lang="ja-JP" altLang="en-US" smtClean="0"/>
              <a:t>9</a:t>
            </a:fld>
            <a:endParaRPr kumimoji="1" lang="ja-JP" altLang="en-US"/>
          </a:p>
        </p:txBody>
      </p:sp>
    </p:spTree>
    <p:extLst>
      <p:ext uri="{BB962C8B-B14F-4D97-AF65-F5344CB8AC3E}">
        <p14:creationId xmlns:p14="http://schemas.microsoft.com/office/powerpoint/2010/main" val="594986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質問はどちらの県への質問かを明確にする</a:t>
            </a:r>
            <a:endParaRPr kumimoji="1" lang="ja-JP" altLang="en-US" dirty="0"/>
          </a:p>
        </p:txBody>
      </p:sp>
      <p:sp>
        <p:nvSpPr>
          <p:cNvPr id="4" name="スライド番号プレースホルダー 3"/>
          <p:cNvSpPr>
            <a:spLocks noGrp="1"/>
          </p:cNvSpPr>
          <p:nvPr>
            <p:ph type="sldNum" sz="quarter" idx="10"/>
          </p:nvPr>
        </p:nvSpPr>
        <p:spPr/>
        <p:txBody>
          <a:bodyPr/>
          <a:lstStyle/>
          <a:p>
            <a:fld id="{A9CEC8D1-E80E-40D0-9402-F675B3F29B8B}" type="slidenum">
              <a:rPr kumimoji="1" lang="ja-JP" altLang="en-US" smtClean="0"/>
              <a:t>15</a:t>
            </a:fld>
            <a:endParaRPr kumimoji="1" lang="ja-JP" altLang="en-US"/>
          </a:p>
        </p:txBody>
      </p:sp>
    </p:spTree>
    <p:extLst>
      <p:ext uri="{BB962C8B-B14F-4D97-AF65-F5344CB8AC3E}">
        <p14:creationId xmlns:p14="http://schemas.microsoft.com/office/powerpoint/2010/main" val="1345833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質問はどちらの県への質問かを明確にする</a:t>
            </a:r>
            <a:endParaRPr kumimoji="1" lang="ja-JP" altLang="en-US" dirty="0"/>
          </a:p>
        </p:txBody>
      </p:sp>
      <p:sp>
        <p:nvSpPr>
          <p:cNvPr id="4" name="スライド番号プレースホルダー 3"/>
          <p:cNvSpPr>
            <a:spLocks noGrp="1"/>
          </p:cNvSpPr>
          <p:nvPr>
            <p:ph type="sldNum" sz="quarter" idx="10"/>
          </p:nvPr>
        </p:nvSpPr>
        <p:spPr/>
        <p:txBody>
          <a:bodyPr/>
          <a:lstStyle/>
          <a:p>
            <a:fld id="{A9CEC8D1-E80E-40D0-9402-F675B3F29B8B}" type="slidenum">
              <a:rPr kumimoji="1" lang="ja-JP" altLang="en-US" smtClean="0"/>
              <a:t>23</a:t>
            </a:fld>
            <a:endParaRPr kumimoji="1" lang="ja-JP" altLang="en-US"/>
          </a:p>
        </p:txBody>
      </p:sp>
    </p:spTree>
    <p:extLst>
      <p:ext uri="{BB962C8B-B14F-4D97-AF65-F5344CB8AC3E}">
        <p14:creationId xmlns:p14="http://schemas.microsoft.com/office/powerpoint/2010/main" val="225101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FEE7178-BD5F-4125-8454-5CE4A1755D40}"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491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A66E1D1-9A4E-4089-94A5-6AB975AD8878}"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245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DB85E9-118B-4B2B-A5E2-E3A0C56ED6C7}"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56326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75669C-C854-4675-8E3C-9D456561B3C2}"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35310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301502-9B33-48FC-8528-CD78ED11ED75}"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84015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B0B3208-2EFC-469B-BA9E-7D1EC576DAF1}" type="datetime1">
              <a:rPr kumimoji="1" lang="ja-JP" altLang="en-US" smtClean="0"/>
              <a:t>2019/9/6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3603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9FEF1F6-27A7-4BA1-B726-79F812FF25BD}" type="datetime1">
              <a:rPr kumimoji="1" lang="ja-JP" altLang="en-US" smtClean="0"/>
              <a:t>2019/9/6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18542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1D6B314-5022-4723-B363-9BC76689940B}" type="datetime1">
              <a:rPr kumimoji="1" lang="ja-JP" altLang="en-US" smtClean="0"/>
              <a:t>2019/9/6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91038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45175-2670-4A7A-B182-02ED4AD3CC9A}" type="datetime1">
              <a:rPr kumimoji="1" lang="ja-JP" altLang="en-US" smtClean="0"/>
              <a:t>2019/9/6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07194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202B39-2606-46F9-8411-6F8D05C26C8F}" type="datetime1">
              <a:rPr kumimoji="1" lang="ja-JP" altLang="en-US" smtClean="0"/>
              <a:t>2019/9/6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777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0A86E09-93EB-4A1E-BF45-7F11F4684410}" type="datetime1">
              <a:rPr kumimoji="1" lang="ja-JP" altLang="en-US" smtClean="0"/>
              <a:t>2019/9/6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01224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DEA57-BD9E-4825-A9C0-BC18E318B106}" type="datetime1">
              <a:rPr kumimoji="1" lang="ja-JP" altLang="en-US" smtClean="0"/>
              <a:t>2019/9/6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194832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mhlw.go.jp/kinkyu/catch_phrase/index.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1248525" y="5674558"/>
            <a:ext cx="6400800" cy="735206"/>
          </a:xfrm>
        </p:spPr>
        <p:txBody>
          <a:bodyPr>
            <a:noAutofit/>
          </a:bodyPr>
          <a:lstStyle/>
          <a:p>
            <a:pPr eaLnBrk="1" hangingPunct="1">
              <a:lnSpc>
                <a:spcPct val="80000"/>
              </a:lnSpc>
            </a:pPr>
            <a:r>
              <a:rPr lang="ja-JP" altLang="en-US" sz="2000" dirty="0"/>
              <a:t>厚生労働省  </a:t>
            </a:r>
            <a:r>
              <a:rPr lang="ja-JP" altLang="ja-JP" sz="2000" dirty="0"/>
              <a:t>社会・援護局</a:t>
            </a:r>
            <a:endParaRPr lang="en-US" altLang="ja-JP" sz="2000" dirty="0"/>
          </a:p>
          <a:p>
            <a:pPr eaLnBrk="1" hangingPunct="1">
              <a:lnSpc>
                <a:spcPct val="80000"/>
              </a:lnSpc>
            </a:pPr>
            <a:r>
              <a:rPr lang="ja-JP" altLang="ja-JP" sz="2000" dirty="0"/>
              <a:t>障害保健福祉部</a:t>
            </a:r>
            <a:r>
              <a:rPr lang="en-US" altLang="ja-JP" sz="2000" dirty="0"/>
              <a:t>  </a:t>
            </a:r>
            <a:r>
              <a:rPr lang="ja-JP" altLang="ja-JP" sz="2000" dirty="0"/>
              <a:t>障害</a:t>
            </a:r>
            <a:r>
              <a:rPr lang="ja-JP" altLang="ja-JP" sz="2000" dirty="0" smtClean="0"/>
              <a:t>福祉課</a:t>
            </a:r>
            <a:r>
              <a:rPr lang="en-US" altLang="ja-JP" sz="2000" dirty="0" smtClean="0"/>
              <a:t> </a:t>
            </a:r>
            <a:r>
              <a:rPr lang="ja-JP" altLang="en-US" sz="2000" dirty="0" smtClean="0"/>
              <a:t>地域生活</a:t>
            </a:r>
            <a:r>
              <a:rPr lang="ja-JP" altLang="en-US" sz="2000" smtClean="0"/>
              <a:t>支援推進室</a:t>
            </a:r>
            <a:endParaRPr lang="en-US" altLang="ja-JP" sz="2000" dirty="0"/>
          </a:p>
        </p:txBody>
      </p:sp>
      <p:sp>
        <p:nvSpPr>
          <p:cNvPr id="6" name="正方形/長方形 5"/>
          <p:cNvSpPr/>
          <p:nvPr/>
        </p:nvSpPr>
        <p:spPr>
          <a:xfrm>
            <a:off x="727788" y="2734749"/>
            <a:ext cx="7641772" cy="946665"/>
          </a:xfrm>
          <a:prstGeom prst="rect">
            <a:avLst/>
          </a:prstGeom>
          <a:noFill/>
        </p:spPr>
        <p:txBody>
          <a:bodyPr wrap="square" lIns="84071" tIns="42035" rIns="84071" bIns="42035">
            <a:spAutoFit/>
          </a:bodyPr>
          <a:lstStyle/>
          <a:p>
            <a:pPr algn="ctr">
              <a:defRPr/>
            </a:pPr>
            <a:r>
              <a:rPr lang="ja-JP" altLang="en-US" sz="28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科目別記録シート</a:t>
            </a:r>
          </a:p>
          <a:p>
            <a:pPr algn="ctr">
              <a:defRPr/>
            </a:pPr>
            <a:r>
              <a:rPr lang="ja-JP" altLang="en-US" sz="28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演習ワークシート</a:t>
            </a:r>
            <a:endParaRPr lang="ja-JP" altLang="en-US" sz="20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endParaRPr>
          </a:p>
        </p:txBody>
      </p:sp>
      <p:pic>
        <p:nvPicPr>
          <p:cNvPr id="16388" name="Picture 4" descr="厚生労働省"/>
          <p:cNvPicPr>
            <a:picLocks noChangeAspect="1" noChangeArrowheads="1"/>
          </p:cNvPicPr>
          <p:nvPr/>
        </p:nvPicPr>
        <p:blipFill>
          <a:blip r:embed="rId3" cstate="print"/>
          <a:srcRect/>
          <a:stretch>
            <a:fillRect/>
          </a:stretch>
        </p:blipFill>
        <p:spPr bwMode="auto">
          <a:xfrm>
            <a:off x="285764" y="504102"/>
            <a:ext cx="1940169" cy="668215"/>
          </a:xfrm>
          <a:prstGeom prst="rect">
            <a:avLst/>
          </a:prstGeom>
          <a:noFill/>
          <a:ln w="9525">
            <a:noFill/>
            <a:miter lim="800000"/>
            <a:headEnd/>
            <a:tailEnd/>
          </a:ln>
        </p:spPr>
      </p:pic>
      <p:pic>
        <p:nvPicPr>
          <p:cNvPr id="16389" name="Picture 2" descr="ひと、くらし、みらいのために">
            <a:hlinkClick r:id="rId4"/>
          </p:cNvPr>
          <p:cNvPicPr preferRelativeResize="0">
            <a:picLocks noChangeArrowheads="1"/>
          </p:cNvPicPr>
          <p:nvPr/>
        </p:nvPicPr>
        <p:blipFill>
          <a:blip r:embed="rId5" cstate="print"/>
          <a:srcRect/>
          <a:stretch>
            <a:fillRect/>
          </a:stretch>
        </p:blipFill>
        <p:spPr bwMode="auto">
          <a:xfrm>
            <a:off x="290162" y="1106400"/>
            <a:ext cx="1928446" cy="131885"/>
          </a:xfrm>
          <a:prstGeom prst="rect">
            <a:avLst/>
          </a:prstGeom>
          <a:noFill/>
          <a:ln w="9525">
            <a:noFill/>
            <a:miter lim="800000"/>
            <a:headEnd/>
            <a:tailEnd/>
          </a:ln>
        </p:spPr>
      </p:pic>
      <p:sp>
        <p:nvSpPr>
          <p:cNvPr id="7" name="Rectangle 3"/>
          <p:cNvSpPr txBox="1">
            <a:spLocks noChangeArrowheads="1"/>
          </p:cNvSpPr>
          <p:nvPr/>
        </p:nvSpPr>
        <p:spPr bwMode="auto">
          <a:xfrm>
            <a:off x="9" y="4875399"/>
            <a:ext cx="9144000" cy="464527"/>
          </a:xfrm>
          <a:prstGeom prst="rect">
            <a:avLst/>
          </a:prstGeom>
          <a:noFill/>
          <a:ln w="9525">
            <a:noFill/>
            <a:miter lim="800000"/>
            <a:headEnd/>
            <a:tailEnd/>
          </a:ln>
        </p:spPr>
        <p:txBody>
          <a:bodyPr lIns="84035" tIns="42019" rIns="84035" bIns="42019"/>
          <a:lstStyle/>
          <a:p>
            <a:pPr algn="ctr">
              <a:lnSpc>
                <a:spcPct val="80000"/>
              </a:lnSpc>
              <a:spcBef>
                <a:spcPct val="20000"/>
              </a:spcBef>
              <a:defRPr/>
            </a:pPr>
            <a:r>
              <a:rPr lang="ja-JP" altLang="en-US" sz="2400" dirty="0" smtClean="0"/>
              <a:t>２０１９（令和元）</a:t>
            </a:r>
            <a:r>
              <a:rPr lang="ja-JP" altLang="ja-JP" sz="2400" dirty="0" smtClean="0"/>
              <a:t>年</a:t>
            </a:r>
            <a:r>
              <a:rPr lang="ja-JP" altLang="en-US" sz="2400" dirty="0" smtClean="0"/>
              <a:t>９</a:t>
            </a:r>
            <a:r>
              <a:rPr lang="ja-JP" altLang="ja-JP" sz="2400" dirty="0" smtClean="0"/>
              <a:t>月</a:t>
            </a:r>
            <a:r>
              <a:rPr lang="ja-JP" altLang="en-US" sz="2400" dirty="0" smtClean="0"/>
              <a:t>１１日（水）～</a:t>
            </a:r>
            <a:r>
              <a:rPr lang="ja-JP" altLang="en-US" sz="2400" dirty="0" smtClean="0"/>
              <a:t>１３日（</a:t>
            </a:r>
            <a:r>
              <a:rPr lang="ja-JP" altLang="en-US" sz="2400" dirty="0" smtClean="0"/>
              <a:t>金）</a:t>
            </a:r>
            <a:r>
              <a:rPr lang="en-US" altLang="ja-JP" sz="2400" dirty="0" smtClean="0"/>
              <a:t> </a:t>
            </a:r>
            <a:endParaRPr lang="ja-JP" altLang="ja-JP" sz="2400" kern="0" dirty="0"/>
          </a:p>
        </p:txBody>
      </p:sp>
      <p:sp>
        <p:nvSpPr>
          <p:cNvPr id="8" name="Rectangle 3"/>
          <p:cNvSpPr txBox="1">
            <a:spLocks noChangeArrowheads="1"/>
          </p:cNvSpPr>
          <p:nvPr/>
        </p:nvSpPr>
        <p:spPr bwMode="auto">
          <a:xfrm>
            <a:off x="285765" y="505123"/>
            <a:ext cx="8506002" cy="464527"/>
          </a:xfrm>
          <a:prstGeom prst="rect">
            <a:avLst/>
          </a:prstGeom>
          <a:noFill/>
          <a:ln w="9525">
            <a:noFill/>
            <a:miter lim="800000"/>
            <a:headEnd/>
            <a:tailEnd/>
          </a:ln>
        </p:spPr>
        <p:txBody>
          <a:bodyPr lIns="84035" tIns="42019" rIns="84035" bIns="42019"/>
          <a:lstStyle/>
          <a:p>
            <a:pPr algn="r">
              <a:lnSpc>
                <a:spcPct val="80000"/>
              </a:lnSpc>
              <a:spcBef>
                <a:spcPct val="20000"/>
              </a:spcBef>
              <a:defRPr/>
            </a:pPr>
            <a:r>
              <a:rPr lang="ja-JP" altLang="en-US" sz="1292" kern="0" dirty="0" smtClean="0"/>
              <a:t>令和元年度相談支援従事者指導者養成研修会</a:t>
            </a:r>
            <a:endParaRPr lang="ja-JP" altLang="ja-JP" sz="1292" kern="0" dirty="0"/>
          </a:p>
        </p:txBody>
      </p:sp>
    </p:spTree>
    <p:extLst>
      <p:ext uri="{BB962C8B-B14F-4D97-AF65-F5344CB8AC3E}">
        <p14:creationId xmlns:p14="http://schemas.microsoft.com/office/powerpoint/2010/main" val="118071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39822791"/>
              </p:ext>
            </p:extLst>
          </p:nvPr>
        </p:nvGraphicFramePr>
        <p:xfrm>
          <a:off x="322728" y="651621"/>
          <a:ext cx="8606119" cy="5845244"/>
        </p:xfrm>
        <a:graphic>
          <a:graphicData uri="http://schemas.openxmlformats.org/drawingml/2006/table">
            <a:tbl>
              <a:tblPr firstRow="1" bandRow="1">
                <a:tableStyleId>{5940675A-B579-460E-94D1-54222C63F5DA}</a:tableStyleId>
              </a:tblPr>
              <a:tblGrid>
                <a:gridCol w="8606119">
                  <a:extLst>
                    <a:ext uri="{9D8B030D-6E8A-4147-A177-3AD203B41FA5}">
                      <a16:colId xmlns:a16="http://schemas.microsoft.com/office/drawing/2014/main" val="20000"/>
                    </a:ext>
                  </a:extLst>
                </a:gridCol>
              </a:tblGrid>
              <a:tr h="4590813">
                <a:tc>
                  <a:txBody>
                    <a:bodyPr/>
                    <a:lstStyle/>
                    <a:p>
                      <a:r>
                        <a:rPr kumimoji="1" lang="ja-JP" altLang="en-US" sz="1600" smtClean="0">
                          <a:latin typeface="MS UI Gothic" panose="020B0600070205080204" pitchFamily="50" charset="-128"/>
                          <a:ea typeface="MS UI Gothic" panose="020B0600070205080204" pitchFamily="50" charset="-128"/>
                        </a:rPr>
                        <a:t>＜気づき・ポイント＞</a:t>
                      </a: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r>
                        <a:rPr kumimoji="1" lang="ja-JP" altLang="en-US" sz="1600" smtClean="0">
                          <a:latin typeface="MS UI Gothic" panose="020B0600070205080204" pitchFamily="50" charset="-128"/>
                          <a:ea typeface="MS UI Gothic" panose="020B0600070205080204" pitchFamily="50" charset="-128"/>
                        </a:rPr>
                        <a:t>＜検討課題＞</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0"/>
                  </a:ext>
                </a:extLst>
              </a:tr>
              <a:tr h="1254431">
                <a:tc>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a:xfrm>
            <a:off x="7085480" y="6481857"/>
            <a:ext cx="2057400" cy="365125"/>
          </a:xfrm>
        </p:spPr>
        <p:txBody>
          <a:bodyPr/>
          <a:lstStyle/>
          <a:p>
            <a:fld id="{D2D8002D-B5B0-4BAC-B1F6-782DDCCE6D9C}" type="slidenum">
              <a:rPr kumimoji="1" lang="ja-JP" altLang="en-US" smtClean="0"/>
              <a:t>10</a:t>
            </a:fld>
            <a:endParaRPr kumimoji="1" lang="ja-JP" altLang="en-US" dirty="0"/>
          </a:p>
        </p:txBody>
      </p:sp>
      <p:sp>
        <p:nvSpPr>
          <p:cNvPr id="6" name="Rectangle 4"/>
          <p:cNvSpPr txBox="1">
            <a:spLocks noChangeArrowheads="1"/>
          </p:cNvSpPr>
          <p:nvPr/>
        </p:nvSpPr>
        <p:spPr>
          <a:xfrm>
            <a:off x="322728" y="217312"/>
            <a:ext cx="7092280" cy="41751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smtClean="0">
                <a:latin typeface="ＤＨＰ特太ゴシック体" panose="020B0500000000000000" pitchFamily="50" charset="-128"/>
                <a:ea typeface="ＤＨＰ特太ゴシック体" panose="020B0500000000000000" pitchFamily="50" charset="-128"/>
              </a:rPr>
              <a:t>06 【</a:t>
            </a:r>
            <a:r>
              <a:rPr lang="ja-JP" altLang="en-US" sz="2400" smtClean="0">
                <a:latin typeface="ＤＨＰ特太ゴシック体" panose="020B0500000000000000" pitchFamily="50" charset="-128"/>
                <a:ea typeface="ＤＨＰ特太ゴシック体" panose="020B0500000000000000" pitchFamily="50" charset="-128"/>
              </a:rPr>
              <a:t>企画の演習</a:t>
            </a:r>
            <a:r>
              <a:rPr lang="en-US" altLang="ja-JP" sz="2400" smtClean="0">
                <a:latin typeface="ＤＨＰ特太ゴシック体" panose="020B0500000000000000" pitchFamily="50" charset="-128"/>
                <a:ea typeface="ＤＨＰ特太ゴシック体" panose="020B0500000000000000" pitchFamily="50" charset="-128"/>
              </a:rPr>
              <a:t>】</a:t>
            </a:r>
            <a:r>
              <a:rPr lang="ja-JP" altLang="en-US" sz="2400" smtClean="0">
                <a:latin typeface="ＤＨＰ特太ゴシック体" panose="020B0500000000000000" pitchFamily="50" charset="-128"/>
                <a:ea typeface="ＤＨＰ特太ゴシック体" panose="020B0500000000000000" pitchFamily="50" charset="-128"/>
              </a:rPr>
              <a:t>１日目の振り返り　</a:t>
            </a:r>
            <a:endParaRPr lang="ja-JP" altLang="en-US" sz="2400" dirty="0" smtClean="0">
              <a:latin typeface="ＤＨＰ特太ゴシック体" panose="020B0500000000000000" pitchFamily="50" charset="-128"/>
              <a:ea typeface="ＤＨＰ特太ゴシック体" panose="020B0500000000000000" pitchFamily="50" charset="-128"/>
            </a:endParaRPr>
          </a:p>
        </p:txBody>
      </p:sp>
      <p:sp>
        <p:nvSpPr>
          <p:cNvPr id="7" name="正方形/長方形 6"/>
          <p:cNvSpPr/>
          <p:nvPr/>
        </p:nvSpPr>
        <p:spPr>
          <a:xfrm>
            <a:off x="6372200" y="260534"/>
            <a:ext cx="2556647" cy="3592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smtClean="0">
                <a:solidFill>
                  <a:srgbClr val="000000"/>
                </a:solidFill>
                <a:latin typeface="ＤＨＰ特太ゴシック体" panose="020B0500000000000000" pitchFamily="50" charset="-128"/>
                <a:ea typeface="ＤＨＰ特太ゴシック体" panose="020B0500000000000000" pitchFamily="50" charset="-128"/>
              </a:rPr>
              <a:t>都道府県名</a:t>
            </a:r>
            <a:endParaRPr lang="ja-JP" altLang="en-US" sz="1400" u="sng" dirty="0">
              <a:solidFill>
                <a:srgbClr val="0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3341395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11</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477172641"/>
              </p:ext>
            </p:extLst>
          </p:nvPr>
        </p:nvGraphicFramePr>
        <p:xfrm>
          <a:off x="107504" y="651620"/>
          <a:ext cx="8928992" cy="6022462"/>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809654">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初任者研修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障害者総合支援法及び児童福祉法の理念・現状とサービス提供プロセス及びその他関連する法律等に関する理解</a:t>
                      </a:r>
                    </a:p>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初任者研修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障害者総合支援法及び児童福祉法における相談支援</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サービス提供</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の基本</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100738">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098764">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01749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12</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483330060"/>
              </p:ext>
            </p:extLst>
          </p:nvPr>
        </p:nvGraphicFramePr>
        <p:xfrm>
          <a:off x="107504" y="651620"/>
          <a:ext cx="8928992" cy="5945731"/>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355316">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初任者研修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相談支援におけるケアマネジメントの手法とプロセス</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33860">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256555">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46486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13</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531912892"/>
              </p:ext>
            </p:extLst>
          </p:nvPr>
        </p:nvGraphicFramePr>
        <p:xfrm>
          <a:off x="107504" y="651620"/>
          <a:ext cx="8928992" cy="5945731"/>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355316">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初任者研修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相談支援における家族支援と地域資源の活用への視点</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33860">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256555">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8290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322728" y="651621"/>
          <a:ext cx="8606119" cy="5845244"/>
        </p:xfrm>
        <a:graphic>
          <a:graphicData uri="http://schemas.openxmlformats.org/drawingml/2006/table">
            <a:tbl>
              <a:tblPr firstRow="1" bandRow="1">
                <a:tableStyleId>{5940675A-B579-460E-94D1-54222C63F5DA}</a:tableStyleId>
              </a:tblPr>
              <a:tblGrid>
                <a:gridCol w="8606119">
                  <a:extLst>
                    <a:ext uri="{9D8B030D-6E8A-4147-A177-3AD203B41FA5}">
                      <a16:colId xmlns:a16="http://schemas.microsoft.com/office/drawing/2014/main" val="20000"/>
                    </a:ext>
                  </a:extLst>
                </a:gridCol>
              </a:tblGrid>
              <a:tr h="4590813">
                <a:tc>
                  <a:txBody>
                    <a:bodyPr/>
                    <a:lstStyle/>
                    <a:p>
                      <a:r>
                        <a:rPr kumimoji="1" lang="ja-JP" altLang="en-US" sz="1600" smtClean="0">
                          <a:latin typeface="MS UI Gothic" panose="020B0600070205080204" pitchFamily="50" charset="-128"/>
                          <a:ea typeface="MS UI Gothic" panose="020B0600070205080204" pitchFamily="50" charset="-128"/>
                        </a:rPr>
                        <a:t>＜気づき・ポイント＞</a:t>
                      </a: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r>
                        <a:rPr kumimoji="1" lang="ja-JP" altLang="en-US" sz="1600" smtClean="0">
                          <a:latin typeface="MS UI Gothic" panose="020B0600070205080204" pitchFamily="50" charset="-128"/>
                          <a:ea typeface="MS UI Gothic" panose="020B0600070205080204" pitchFamily="50" charset="-128"/>
                        </a:rPr>
                        <a:t>＜検討課題＞</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0"/>
                  </a:ext>
                </a:extLst>
              </a:tr>
              <a:tr h="1254431">
                <a:tc>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a:xfrm>
            <a:off x="7085480" y="6481857"/>
            <a:ext cx="2057400" cy="365125"/>
          </a:xfrm>
        </p:spPr>
        <p:txBody>
          <a:bodyPr/>
          <a:lstStyle/>
          <a:p>
            <a:fld id="{D2D8002D-B5B0-4BAC-B1F6-782DDCCE6D9C}" type="slidenum">
              <a:rPr kumimoji="1" lang="ja-JP" altLang="en-US" smtClean="0"/>
              <a:t>14</a:t>
            </a:fld>
            <a:endParaRPr kumimoji="1" lang="ja-JP" altLang="en-US" dirty="0"/>
          </a:p>
        </p:txBody>
      </p:sp>
      <p:sp>
        <p:nvSpPr>
          <p:cNvPr id="6" name="Rectangle 4"/>
          <p:cNvSpPr txBox="1">
            <a:spLocks noChangeArrowheads="1"/>
          </p:cNvSpPr>
          <p:nvPr/>
        </p:nvSpPr>
        <p:spPr>
          <a:xfrm>
            <a:off x="322727" y="217312"/>
            <a:ext cx="8606119" cy="417512"/>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700" dirty="0" smtClean="0">
                <a:latin typeface="ＤＨＰ特太ゴシック体" panose="020B0500000000000000" pitchFamily="50" charset="-128"/>
                <a:ea typeface="ＤＨＰ特太ゴシック体" panose="020B0500000000000000" pitchFamily="50" charset="-128"/>
              </a:rPr>
              <a:t>１</a:t>
            </a:r>
            <a:r>
              <a:rPr lang="ja-JP" altLang="en-US" sz="2700" dirty="0">
                <a:latin typeface="ＤＨＰ特太ゴシック体" panose="020B0500000000000000" pitchFamily="50" charset="-128"/>
                <a:ea typeface="ＤＨＰ特太ゴシック体" panose="020B0500000000000000" pitchFamily="50" charset="-128"/>
              </a:rPr>
              <a:t>１</a:t>
            </a:r>
            <a:r>
              <a:rPr lang="en-US" altLang="ja-JP" sz="2700" dirty="0" smtClean="0">
                <a:latin typeface="ＤＨＰ特太ゴシック体" panose="020B0500000000000000" pitchFamily="50" charset="-128"/>
                <a:ea typeface="ＤＨＰ特太ゴシック体" panose="020B0500000000000000" pitchFamily="50" charset="-128"/>
              </a:rPr>
              <a:t>【</a:t>
            </a:r>
            <a:r>
              <a:rPr lang="ja-JP" altLang="en-US" sz="2700" dirty="0" smtClean="0">
                <a:latin typeface="ＤＨＰ特太ゴシック体" panose="020B0500000000000000" pitchFamily="50" charset="-128"/>
                <a:ea typeface="ＤＨＰ特太ゴシック体" panose="020B0500000000000000" pitchFamily="50" charset="-128"/>
              </a:rPr>
              <a:t>講義・演習</a:t>
            </a:r>
            <a:r>
              <a:rPr lang="en-US" altLang="ja-JP" sz="2700" dirty="0" smtClean="0">
                <a:latin typeface="ＤＨＰ特太ゴシック体" panose="020B0500000000000000" pitchFamily="50" charset="-128"/>
                <a:ea typeface="ＤＨＰ特太ゴシック体" panose="020B0500000000000000" pitchFamily="50" charset="-128"/>
              </a:rPr>
              <a:t>】</a:t>
            </a:r>
            <a:r>
              <a:rPr lang="ja-JP" altLang="en-US" sz="2700" dirty="0">
                <a:latin typeface="ＤＨＰ特太ゴシック体" panose="020B0500000000000000" pitchFamily="50" charset="-128"/>
                <a:ea typeface="ＤＨＰ特太ゴシック体" panose="020B0500000000000000" pitchFamily="50" charset="-128"/>
              </a:rPr>
              <a:t>初任者研修の演習企画・立案のポイント</a:t>
            </a:r>
          </a:p>
          <a:p>
            <a:r>
              <a:rPr lang="ja-JP" altLang="en-US" sz="2400" dirty="0" smtClean="0">
                <a:latin typeface="ＤＨＰ特太ゴシック体" panose="020B0500000000000000" pitchFamily="50" charset="-128"/>
                <a:ea typeface="ＤＨＰ特太ゴシック体" panose="020B0500000000000000" pitchFamily="50" charset="-128"/>
              </a:rPr>
              <a:t>　</a:t>
            </a:r>
          </a:p>
        </p:txBody>
      </p:sp>
      <p:sp>
        <p:nvSpPr>
          <p:cNvPr id="7" name="正方形/長方形 6"/>
          <p:cNvSpPr/>
          <p:nvPr/>
        </p:nvSpPr>
        <p:spPr>
          <a:xfrm>
            <a:off x="6372200" y="260534"/>
            <a:ext cx="2556647" cy="3592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smtClean="0">
                <a:solidFill>
                  <a:srgbClr val="000000"/>
                </a:solidFill>
                <a:latin typeface="ＤＨＰ特太ゴシック体" panose="020B0500000000000000" pitchFamily="50" charset="-128"/>
                <a:ea typeface="ＤＨＰ特太ゴシック体" panose="020B0500000000000000" pitchFamily="50" charset="-128"/>
              </a:rPr>
              <a:t>都道府県名</a:t>
            </a:r>
            <a:endParaRPr lang="ja-JP" altLang="en-US" sz="1400" u="sng" dirty="0">
              <a:solidFill>
                <a:srgbClr val="0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71377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876" y="466998"/>
            <a:ext cx="8229600" cy="418059"/>
          </a:xfrm>
        </p:spPr>
        <p:txBody>
          <a:bodyPr>
            <a:noAutofit/>
          </a:bodyPr>
          <a:lstStyle/>
          <a:p>
            <a:r>
              <a:rPr kumimoji="1" lang="en-US" altLang="ja-JP" sz="3200" smtClean="0">
                <a:latin typeface="ＤＨＰ特太ゴシック体" panose="020B0500000000000000" pitchFamily="50" charset="-128"/>
                <a:ea typeface="ＤＨＰ特太ゴシック体" panose="020B0500000000000000" pitchFamily="50" charset="-128"/>
              </a:rPr>
              <a:t>【</a:t>
            </a:r>
            <a:r>
              <a:rPr kumimoji="1" lang="ja-JP" altLang="en-US" sz="3200" smtClean="0">
                <a:latin typeface="ＤＨＰ特太ゴシック体" panose="020B0500000000000000" pitchFamily="50" charset="-128"/>
                <a:ea typeface="ＤＨＰ特太ゴシック体" panose="020B0500000000000000" pitchFamily="50" charset="-128"/>
              </a:rPr>
              <a:t>演習</a:t>
            </a:r>
            <a:r>
              <a:rPr kumimoji="1" lang="en-US" altLang="ja-JP" sz="3200" smtClean="0">
                <a:latin typeface="ＤＨＰ特太ゴシック体" panose="020B0500000000000000" pitchFamily="50" charset="-128"/>
                <a:ea typeface="ＤＨＰ特太ゴシック体" panose="020B0500000000000000" pitchFamily="50" charset="-128"/>
              </a:rPr>
              <a:t>】</a:t>
            </a:r>
            <a:r>
              <a:rPr kumimoji="1" lang="ja-JP" altLang="en-US" sz="3200" smtClean="0">
                <a:latin typeface="ＤＨＰ特太ゴシック体" panose="020B0500000000000000" pitchFamily="50" charset="-128"/>
                <a:ea typeface="ＤＨＰ特太ゴシック体" panose="020B0500000000000000" pitchFamily="50" charset="-128"/>
              </a:rPr>
              <a:t>２</a:t>
            </a:r>
            <a:r>
              <a:rPr lang="ja-JP" altLang="en-US" sz="3200" smtClean="0">
                <a:latin typeface="ＤＨＰ特太ゴシック体" panose="020B0500000000000000" pitchFamily="50" charset="-128"/>
                <a:ea typeface="ＤＨＰ特太ゴシック体" panose="020B0500000000000000" pitchFamily="50" charset="-128"/>
              </a:rPr>
              <a:t>日目</a:t>
            </a:r>
            <a:r>
              <a:rPr lang="ja-JP" altLang="en-US" sz="3200">
                <a:latin typeface="ＤＨＰ特太ゴシック体" panose="020B0500000000000000" pitchFamily="50" charset="-128"/>
                <a:ea typeface="ＤＨＰ特太ゴシック体" panose="020B0500000000000000" pitchFamily="50" charset="-128"/>
              </a:rPr>
              <a:t>の振り返り</a:t>
            </a:r>
            <a:r>
              <a:rPr lang="ja-JP" altLang="en-US" sz="3200" smtClean="0">
                <a:latin typeface="ＤＨＰ特太ゴシック体" panose="020B0500000000000000" pitchFamily="50" charset="-128"/>
                <a:ea typeface="ＤＨＰ特太ゴシック体" panose="020B0500000000000000" pitchFamily="50" charset="-128"/>
              </a:rPr>
              <a:t>（</a:t>
            </a:r>
            <a:r>
              <a:rPr lang="en-US" altLang="ja-JP" sz="3200">
                <a:latin typeface="ＤＨＰ特太ゴシック体" panose="020B0500000000000000" pitchFamily="50" charset="-128"/>
                <a:ea typeface="ＤＨＰ特太ゴシック体" panose="020B0500000000000000" pitchFamily="50" charset="-128"/>
              </a:rPr>
              <a:t>6</a:t>
            </a:r>
            <a:r>
              <a:rPr lang="ja-JP" altLang="en-US" sz="3200" smtClean="0">
                <a:latin typeface="ＤＨＰ特太ゴシック体" panose="020B0500000000000000" pitchFamily="50" charset="-128"/>
                <a:ea typeface="ＤＨＰ特太ゴシック体" panose="020B0500000000000000" pitchFamily="50" charset="-128"/>
              </a:rPr>
              <a:t>０</a:t>
            </a:r>
            <a:r>
              <a:rPr kumimoji="1" lang="ja-JP" altLang="en-US" sz="3200" smtClean="0">
                <a:latin typeface="ＤＨＰ特太ゴシック体" panose="020B0500000000000000" pitchFamily="50" charset="-128"/>
                <a:ea typeface="ＤＨＰ特太ゴシック体" panose="020B0500000000000000" pitchFamily="50" charset="-128"/>
              </a:rPr>
              <a:t>分</a:t>
            </a:r>
            <a:r>
              <a:rPr kumimoji="1" lang="ja-JP" altLang="en-US" sz="3200" dirty="0" smtClean="0">
                <a:latin typeface="ＤＨＰ特太ゴシック体" panose="020B0500000000000000" pitchFamily="50" charset="-128"/>
                <a:ea typeface="ＤＨＰ特太ゴシック体" panose="020B0500000000000000" pitchFamily="50" charset="-128"/>
              </a:rPr>
              <a:t>）　</a:t>
            </a:r>
            <a:endParaRPr kumimoji="1" lang="ja-JP" altLang="en-US" sz="3200" dirty="0">
              <a:latin typeface="ＤＨＰ特太ゴシック体" panose="020B0500000000000000" pitchFamily="50" charset="-128"/>
              <a:ea typeface="ＤＨＰ特太ゴシック体" panose="020B0500000000000000"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600164232"/>
              </p:ext>
            </p:extLst>
          </p:nvPr>
        </p:nvGraphicFramePr>
        <p:xfrm>
          <a:off x="647699" y="2088610"/>
          <a:ext cx="8290852" cy="3720820"/>
        </p:xfrm>
        <a:graphic>
          <a:graphicData uri="http://schemas.openxmlformats.org/drawingml/2006/table">
            <a:tbl>
              <a:tblPr firstRow="1" bandRow="1">
                <a:tableStyleId>{5C22544A-7EE6-4342-B048-85BDC9FD1C3A}</a:tableStyleId>
              </a:tblPr>
              <a:tblGrid>
                <a:gridCol w="450898">
                  <a:extLst>
                    <a:ext uri="{9D8B030D-6E8A-4147-A177-3AD203B41FA5}">
                      <a16:colId xmlns:a16="http://schemas.microsoft.com/office/drawing/2014/main" val="20000"/>
                    </a:ext>
                  </a:extLst>
                </a:gridCol>
                <a:gridCol w="2275464">
                  <a:extLst>
                    <a:ext uri="{9D8B030D-6E8A-4147-A177-3AD203B41FA5}">
                      <a16:colId xmlns:a16="http://schemas.microsoft.com/office/drawing/2014/main" val="20001"/>
                    </a:ext>
                  </a:extLst>
                </a:gridCol>
                <a:gridCol w="4808379">
                  <a:extLst>
                    <a:ext uri="{9D8B030D-6E8A-4147-A177-3AD203B41FA5}">
                      <a16:colId xmlns:a16="http://schemas.microsoft.com/office/drawing/2014/main" val="20002"/>
                    </a:ext>
                  </a:extLst>
                </a:gridCol>
                <a:gridCol w="756111">
                  <a:extLst>
                    <a:ext uri="{9D8B030D-6E8A-4147-A177-3AD203B41FA5}">
                      <a16:colId xmlns:a16="http://schemas.microsoft.com/office/drawing/2014/main" val="20003"/>
                    </a:ext>
                  </a:extLst>
                </a:gridCol>
              </a:tblGrid>
              <a:tr h="215316">
                <a:tc>
                  <a:txBody>
                    <a:bodyPr/>
                    <a:lstStyle/>
                    <a:p>
                      <a:pPr algn="ctr"/>
                      <a:endParaRPr kumimoji="1" lang="ja-JP" altLang="en-US" sz="1800" dirty="0"/>
                    </a:p>
                  </a:txBody>
                  <a:tcPr/>
                </a:tc>
                <a:tc>
                  <a:txBody>
                    <a:bodyPr/>
                    <a:lstStyle/>
                    <a:p>
                      <a:pPr algn="ctr"/>
                      <a:r>
                        <a:rPr kumimoji="1" lang="ja-JP" altLang="en-US" sz="2000" dirty="0" smtClean="0"/>
                        <a:t>項目</a:t>
                      </a:r>
                      <a:endParaRPr kumimoji="1" lang="ja-JP" altLang="en-US" sz="2000" dirty="0"/>
                    </a:p>
                  </a:txBody>
                  <a:tcPr/>
                </a:tc>
                <a:tc>
                  <a:txBody>
                    <a:bodyPr/>
                    <a:lstStyle/>
                    <a:p>
                      <a:pPr algn="ctr"/>
                      <a:r>
                        <a:rPr kumimoji="1" lang="ja-JP" altLang="en-US" sz="2000" dirty="0" smtClean="0"/>
                        <a:t>内容</a:t>
                      </a:r>
                      <a:endParaRPr kumimoji="1" lang="ja-JP" altLang="en-US" sz="2000" dirty="0"/>
                    </a:p>
                  </a:txBody>
                  <a:tcPr/>
                </a:tc>
                <a:tc>
                  <a:txBody>
                    <a:bodyPr/>
                    <a:lstStyle/>
                    <a:p>
                      <a:pPr algn="ctr"/>
                      <a:r>
                        <a:rPr kumimoji="1" lang="ja-JP" altLang="en-US" sz="2000" dirty="0" smtClean="0"/>
                        <a:t>時間</a:t>
                      </a:r>
                      <a:endParaRPr kumimoji="1" lang="ja-JP" altLang="en-US" sz="2000" dirty="0"/>
                    </a:p>
                  </a:txBody>
                  <a:tcPr/>
                </a:tc>
                <a:extLst>
                  <a:ext uri="{0D108BD9-81ED-4DB2-BD59-A6C34878D82A}">
                    <a16:rowId xmlns:a16="http://schemas.microsoft.com/office/drawing/2014/main" val="10000"/>
                  </a:ext>
                </a:extLst>
              </a:tr>
              <a:tr h="1008112">
                <a:tc>
                  <a:txBody>
                    <a:bodyPr/>
                    <a:lstStyle/>
                    <a:p>
                      <a:pPr algn="r"/>
                      <a:r>
                        <a:rPr kumimoji="1" lang="en-US" altLang="ja-JP" sz="1800" dirty="0" smtClean="0"/>
                        <a:t>1</a:t>
                      </a:r>
                    </a:p>
                  </a:txBody>
                  <a:tcPr anchor="ctr"/>
                </a:tc>
                <a:tc>
                  <a:txBody>
                    <a:bodyPr/>
                    <a:lstStyle/>
                    <a:p>
                      <a:r>
                        <a:rPr kumimoji="1" lang="ja-JP" altLang="en-US" sz="1800" smtClean="0"/>
                        <a:t>演習に</a:t>
                      </a:r>
                      <a:r>
                        <a:rPr kumimoji="1" lang="ja-JP" altLang="en-US" sz="1800" dirty="0" smtClean="0"/>
                        <a:t>ついての説明</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smtClean="0"/>
                        <a:t>演習の</a:t>
                      </a:r>
                      <a:r>
                        <a:rPr kumimoji="1" lang="ja-JP" altLang="en-US" sz="1800" dirty="0" smtClean="0"/>
                        <a:t>ねらいと進行について説明</a:t>
                      </a:r>
                      <a:endParaRPr kumimoji="1" lang="ja-JP" altLang="en-US" sz="1800" dirty="0"/>
                    </a:p>
                  </a:txBody>
                  <a:tcPr anchor="ctr"/>
                </a:tc>
                <a:tc>
                  <a:txBody>
                    <a:bodyPr/>
                    <a:lstStyle/>
                    <a:p>
                      <a:pPr algn="ctr"/>
                      <a:r>
                        <a:rPr kumimoji="1" lang="en-US" altLang="ja-JP" sz="2000" smtClean="0"/>
                        <a:t>2</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1"/>
                  </a:ext>
                </a:extLst>
              </a:tr>
              <a:tr h="919213">
                <a:tc>
                  <a:txBody>
                    <a:bodyPr/>
                    <a:lstStyle/>
                    <a:p>
                      <a:pPr algn="r"/>
                      <a:r>
                        <a:rPr kumimoji="1" lang="en-US" altLang="ja-JP" sz="1800" smtClean="0"/>
                        <a:t>2</a:t>
                      </a:r>
                      <a:endParaRPr kumimoji="1" lang="en-US" altLang="ja-JP" sz="1800" dirty="0" smtClean="0"/>
                    </a:p>
                  </a:txBody>
                  <a:tcPr anchor="ctr"/>
                </a:tc>
                <a:tc>
                  <a:txBody>
                    <a:bodyPr/>
                    <a:lstStyle/>
                    <a:p>
                      <a:r>
                        <a:rPr kumimoji="1" lang="ja-JP" altLang="en-US" sz="1800" smtClean="0"/>
                        <a:t>都道府県での討議</a:t>
                      </a:r>
                    </a:p>
                    <a:p>
                      <a:r>
                        <a:rPr kumimoji="1" lang="ja-JP" altLang="en-US" sz="1600" smtClean="0"/>
                        <a:t>（</a:t>
                      </a:r>
                      <a:r>
                        <a:rPr kumimoji="1" lang="en-US" altLang="ja-JP" sz="1600" smtClean="0"/>
                        <a:t>2</a:t>
                      </a:r>
                      <a:r>
                        <a:rPr kumimoji="1" lang="ja-JP" altLang="en-US" sz="1600" smtClean="0"/>
                        <a:t>日目の振り返り）</a:t>
                      </a:r>
                      <a:endParaRPr kumimoji="1" lang="ja-JP" altLang="en-US" sz="16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smtClean="0"/>
                        <a:t>各科目を都道府県で次年度から実施するにあたり、講義を聴いての気づき、留意すべきポイントを共有する。</a:t>
                      </a:r>
                      <a:endParaRPr kumimoji="1" lang="en-US" altLang="ja-JP" sz="18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smtClean="0"/>
                        <a:t>今後検討が必要なことがらをメンバー間</a:t>
                      </a:r>
                      <a:r>
                        <a:rPr kumimoji="1" lang="ja-JP" altLang="en-US" sz="1800" dirty="0" smtClean="0"/>
                        <a:t>で共有する</a:t>
                      </a:r>
                    </a:p>
                  </a:txBody>
                  <a:tcPr anchor="ctr"/>
                </a:tc>
                <a:tc>
                  <a:txBody>
                    <a:bodyPr/>
                    <a:lstStyle/>
                    <a:p>
                      <a:pPr algn="ctr"/>
                      <a:r>
                        <a:rPr kumimoji="1" lang="en-US" altLang="ja-JP" sz="2000" smtClean="0"/>
                        <a:t>48</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2"/>
                  </a:ext>
                </a:extLst>
              </a:tr>
              <a:tr h="853428">
                <a:tc>
                  <a:txBody>
                    <a:bodyPr/>
                    <a:lstStyle/>
                    <a:p>
                      <a:pPr algn="r"/>
                      <a:r>
                        <a:rPr kumimoji="1" lang="en-US" altLang="ja-JP" sz="1800" dirty="0" smtClean="0"/>
                        <a:t>3</a:t>
                      </a:r>
                    </a:p>
                  </a:txBody>
                  <a:tcPr anchor="ctr"/>
                </a:tc>
                <a:tc>
                  <a:txBody>
                    <a:bodyPr/>
                    <a:lstStyle/>
                    <a:p>
                      <a:r>
                        <a:rPr kumimoji="1" lang="ja-JP" altLang="en-US" sz="1800" smtClean="0"/>
                        <a:t>全体共有・振り返り</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smtClean="0"/>
                        <a:t>討議の内容に</a:t>
                      </a:r>
                      <a:r>
                        <a:rPr kumimoji="1" lang="ja-JP" altLang="en-US" sz="1800" dirty="0" smtClean="0"/>
                        <a:t>ついて全体で共有</a:t>
                      </a:r>
                      <a:endParaRPr kumimoji="1" lang="en-US" altLang="ja-JP" sz="1800" dirty="0" smtClean="0"/>
                    </a:p>
                    <a:p>
                      <a:pPr marL="0" indent="0">
                        <a:buFont typeface="Wingdings" panose="05000000000000000000" pitchFamily="2" charset="2"/>
                        <a:buNone/>
                      </a:pPr>
                      <a:r>
                        <a:rPr kumimoji="1" lang="ja-JP" altLang="en-US" sz="1800" smtClean="0"/>
                        <a:t>　</a:t>
                      </a:r>
                      <a:r>
                        <a:rPr kumimoji="1" lang="ja-JP" altLang="en-US" sz="1400" smtClean="0"/>
                        <a:t>（今年度試行中の都道府県からの情報提供を含む）</a:t>
                      </a:r>
                      <a:endParaRPr kumimoji="1" lang="ja-JP" altLang="en-US" sz="1400" dirty="0"/>
                    </a:p>
                  </a:txBody>
                  <a:tcPr anchor="ctr"/>
                </a:tc>
                <a:tc>
                  <a:txBody>
                    <a:bodyPr/>
                    <a:lstStyle/>
                    <a:p>
                      <a:pPr algn="ctr"/>
                      <a:r>
                        <a:rPr kumimoji="1" lang="en-US" altLang="ja-JP" sz="2000" smtClean="0"/>
                        <a:t>10</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3"/>
                  </a:ext>
                </a:extLst>
              </a:tr>
            </a:tbl>
          </a:graphicData>
        </a:graphic>
      </p:graphicFrame>
      <p:sp>
        <p:nvSpPr>
          <p:cNvPr id="4" name="Text Box 4"/>
          <p:cNvSpPr txBox="1">
            <a:spLocks noChangeArrowheads="1"/>
          </p:cNvSpPr>
          <p:nvPr/>
        </p:nvSpPr>
        <p:spPr bwMode="auto">
          <a:xfrm>
            <a:off x="647698" y="1042604"/>
            <a:ext cx="8290853" cy="954107"/>
          </a:xfrm>
          <a:prstGeom prst="rect">
            <a:avLst/>
          </a:prstGeom>
          <a:noFill/>
          <a:ln w="19050">
            <a:solidFill>
              <a:schemeClr val="tx1"/>
            </a:solidFill>
            <a:miter lim="800000"/>
            <a:headEnd/>
            <a:tailEnd/>
          </a:ln>
        </p:spPr>
        <p:txBody>
          <a:bodyPr wrap="square">
            <a:spAutoFit/>
          </a:bodyPr>
          <a:lstStyle/>
          <a:p>
            <a:r>
              <a:rPr lang="ja-JP" altLang="en-US" sz="2000" smtClean="0">
                <a:latin typeface="ＤＨＰ特太ゴシック体" panose="020B0500000000000000" pitchFamily="50" charset="-128"/>
                <a:ea typeface="ＤＨＰ特太ゴシック体" panose="020B0500000000000000" pitchFamily="50" charset="-128"/>
              </a:rPr>
              <a:t>＜ねらい</a:t>
            </a:r>
            <a:r>
              <a:rPr lang="ja-JP" altLang="en-US" sz="2000" dirty="0" smtClean="0">
                <a:latin typeface="ＤＨＰ特太ゴシック体" panose="020B0500000000000000" pitchFamily="50" charset="-128"/>
                <a:ea typeface="ＤＨＰ特太ゴシック体" panose="020B0500000000000000" pitchFamily="50" charset="-128"/>
              </a:rPr>
              <a:t>＞ </a:t>
            </a:r>
            <a:endParaRPr lang="en-US" altLang="ja-JP" sz="2000" dirty="0" smtClean="0">
              <a:latin typeface="ＤＨＰ特太ゴシック体" panose="020B0500000000000000" pitchFamily="50" charset="-128"/>
              <a:ea typeface="ＤＨＰ特太ゴシック体" panose="020B0500000000000000" pitchFamily="50" charset="-128"/>
            </a:endParaRPr>
          </a:p>
          <a:p>
            <a:r>
              <a:rPr lang="en-US" altLang="ja-JP" smtClean="0">
                <a:latin typeface="ＤＨＰ特太ゴシック体" panose="020B0500000000000000" pitchFamily="50" charset="-128"/>
                <a:ea typeface="ＤＨＰ特太ゴシック体" panose="020B0500000000000000" pitchFamily="50" charset="-128"/>
              </a:rPr>
              <a:t>【</a:t>
            </a:r>
            <a:r>
              <a:rPr lang="ja-JP" altLang="en-US" smtClean="0">
                <a:latin typeface="ＤＨＰ特太ゴシック体" panose="020B0500000000000000" pitchFamily="50" charset="-128"/>
                <a:ea typeface="ＤＨＰ特太ゴシック体" panose="020B0500000000000000" pitchFamily="50" charset="-128"/>
              </a:rPr>
              <a:t>講義</a:t>
            </a:r>
            <a:r>
              <a:rPr lang="en-US" altLang="ja-JP" smtClean="0">
                <a:latin typeface="ＤＨＰ特太ゴシック体" panose="020B0500000000000000" pitchFamily="50" charset="-128"/>
                <a:ea typeface="ＤＨＰ特太ゴシック体" panose="020B0500000000000000" pitchFamily="50" charset="-128"/>
              </a:rPr>
              <a:t>07</a:t>
            </a:r>
            <a:r>
              <a:rPr lang="ja-JP" altLang="en-US" smtClean="0">
                <a:latin typeface="ＤＨＰ特太ゴシック体" panose="020B0500000000000000" pitchFamily="50" charset="-128"/>
                <a:ea typeface="ＤＨＰ特太ゴシック体" panose="020B0500000000000000" pitchFamily="50" charset="-128"/>
              </a:rPr>
              <a:t>～</a:t>
            </a:r>
            <a:r>
              <a:rPr lang="en-US" altLang="ja-JP" smtClean="0">
                <a:latin typeface="ＤＨＰ特太ゴシック体" panose="020B0500000000000000" pitchFamily="50" charset="-128"/>
                <a:ea typeface="ＤＨＰ特太ゴシック体" panose="020B0500000000000000" pitchFamily="50" charset="-128"/>
              </a:rPr>
              <a:t>11(</a:t>
            </a:r>
            <a:r>
              <a:rPr lang="ja-JP" altLang="en-US" smtClean="0">
                <a:latin typeface="ＤＨＰ特太ゴシック体" panose="020B0500000000000000" pitchFamily="50" charset="-128"/>
                <a:ea typeface="ＤＨＰ特太ゴシック体" panose="020B0500000000000000" pitchFamily="50" charset="-128"/>
              </a:rPr>
              <a:t>初任者研修</a:t>
            </a:r>
            <a:r>
              <a:rPr lang="en-US" altLang="ja-JP" smtClean="0">
                <a:latin typeface="ＤＨＰ特太ゴシック体" panose="020B0500000000000000" pitchFamily="50" charset="-128"/>
                <a:ea typeface="ＤＨＰ特太ゴシック体" panose="020B0500000000000000" pitchFamily="50" charset="-128"/>
              </a:rPr>
              <a:t>2</a:t>
            </a:r>
            <a:r>
              <a:rPr lang="ja-JP" altLang="en-US" smtClean="0">
                <a:latin typeface="ＤＨＰ特太ゴシック体" panose="020B0500000000000000" pitchFamily="50" charset="-128"/>
                <a:ea typeface="ＤＨＰ特太ゴシック体" panose="020B0500000000000000" pitchFamily="50" charset="-128"/>
              </a:rPr>
              <a:t>日目等</a:t>
            </a:r>
            <a:r>
              <a:rPr lang="en-US" altLang="ja-JP" smtClean="0">
                <a:latin typeface="ＤＨＰ特太ゴシック体" panose="020B0500000000000000" pitchFamily="50" charset="-128"/>
                <a:ea typeface="ＤＨＰ特太ゴシック体" panose="020B0500000000000000" pitchFamily="50" charset="-128"/>
              </a:rPr>
              <a:t>)】</a:t>
            </a:r>
            <a:r>
              <a:rPr lang="ja-JP" altLang="en-US" smtClean="0">
                <a:latin typeface="ＤＨＰ特太ゴシック体" panose="020B0500000000000000" pitchFamily="50" charset="-128"/>
                <a:ea typeface="ＤＨＰ特太ゴシック体" panose="020B0500000000000000" pitchFamily="50" charset="-128"/>
              </a:rPr>
              <a:t>を聴き、都道府県での次年度からの実施にあたっての留意すべき</a:t>
            </a:r>
            <a:r>
              <a:rPr lang="ja-JP" altLang="en-US" b="1" smtClean="0">
                <a:latin typeface="ＤＨＰ特太ゴシック体" panose="020B0500000000000000" pitchFamily="50" charset="-128"/>
                <a:ea typeface="ＤＨＰ特太ゴシック体" panose="020B0500000000000000" pitchFamily="50" charset="-128"/>
              </a:rPr>
              <a:t>ポイントを共有し、</a:t>
            </a:r>
            <a:r>
              <a:rPr lang="ja-JP" altLang="en-US" smtClean="0">
                <a:latin typeface="ＤＨＰ特太ゴシック体" panose="020B0500000000000000" pitchFamily="50" charset="-128"/>
                <a:ea typeface="ＤＨＰ特太ゴシック体" panose="020B0500000000000000" pitchFamily="50" charset="-128"/>
              </a:rPr>
              <a:t>検討</a:t>
            </a:r>
            <a:r>
              <a:rPr lang="ja-JP" altLang="en-US">
                <a:latin typeface="ＤＨＰ特太ゴシック体" panose="020B0500000000000000" pitchFamily="50" charset="-128"/>
                <a:ea typeface="ＤＨＰ特太ゴシック体" panose="020B0500000000000000" pitchFamily="50" charset="-128"/>
              </a:rPr>
              <a:t>が必要な</a:t>
            </a:r>
            <a:r>
              <a:rPr lang="ja-JP" altLang="en-US" smtClean="0">
                <a:latin typeface="ＤＨＰ特太ゴシック体" panose="020B0500000000000000" pitchFamily="50" charset="-128"/>
                <a:ea typeface="ＤＨＰ特太ゴシック体" panose="020B0500000000000000" pitchFamily="50" charset="-128"/>
              </a:rPr>
              <a:t>課題を明確化する</a:t>
            </a:r>
            <a:r>
              <a:rPr lang="ja-JP" altLang="en-US" dirty="0" smtClean="0"/>
              <a:t>。</a:t>
            </a:r>
            <a:endParaRPr lang="ja-JP" altLang="ja-JP" dirty="0"/>
          </a:p>
        </p:txBody>
      </p:sp>
      <p:sp>
        <p:nvSpPr>
          <p:cNvPr id="3" name="テキスト ボックス 2"/>
          <p:cNvSpPr txBox="1"/>
          <p:nvPr/>
        </p:nvSpPr>
        <p:spPr>
          <a:xfrm>
            <a:off x="647698" y="5818092"/>
            <a:ext cx="6999196" cy="369332"/>
          </a:xfrm>
          <a:prstGeom prst="rect">
            <a:avLst/>
          </a:prstGeom>
          <a:noFill/>
        </p:spPr>
        <p:txBody>
          <a:bodyPr wrap="square" rtlCol="0">
            <a:spAutoFit/>
          </a:bodyPr>
          <a:lstStyle/>
          <a:p>
            <a:r>
              <a:rPr kumimoji="1" lang="ja-JP" altLang="en-US" smtClean="0">
                <a:latin typeface="MS UI Gothic" panose="020B0600070205080204" pitchFamily="50" charset="-128"/>
                <a:ea typeface="MS UI Gothic" panose="020B0600070205080204" pitchFamily="50" charset="-128"/>
              </a:rPr>
              <a:t>検討委員</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演習講師</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は自県を担当する</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一部委員は複数県を担当</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a:t>
            </a:r>
            <a:endParaRPr kumimoji="1" lang="ja-JP" altLang="en-US">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915831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322728" y="651621"/>
          <a:ext cx="8606119" cy="5845244"/>
        </p:xfrm>
        <a:graphic>
          <a:graphicData uri="http://schemas.openxmlformats.org/drawingml/2006/table">
            <a:tbl>
              <a:tblPr firstRow="1" bandRow="1">
                <a:tableStyleId>{5940675A-B579-460E-94D1-54222C63F5DA}</a:tableStyleId>
              </a:tblPr>
              <a:tblGrid>
                <a:gridCol w="8606119">
                  <a:extLst>
                    <a:ext uri="{9D8B030D-6E8A-4147-A177-3AD203B41FA5}">
                      <a16:colId xmlns:a16="http://schemas.microsoft.com/office/drawing/2014/main" val="20000"/>
                    </a:ext>
                  </a:extLst>
                </a:gridCol>
              </a:tblGrid>
              <a:tr h="4590813">
                <a:tc>
                  <a:txBody>
                    <a:bodyPr/>
                    <a:lstStyle/>
                    <a:p>
                      <a:r>
                        <a:rPr kumimoji="1" lang="ja-JP" altLang="en-US" sz="1600" smtClean="0">
                          <a:latin typeface="MS UI Gothic" panose="020B0600070205080204" pitchFamily="50" charset="-128"/>
                          <a:ea typeface="MS UI Gothic" panose="020B0600070205080204" pitchFamily="50" charset="-128"/>
                        </a:rPr>
                        <a:t>＜気づき・ポイント＞</a:t>
                      </a: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r>
                        <a:rPr kumimoji="1" lang="ja-JP" altLang="en-US" sz="1600" smtClean="0">
                          <a:latin typeface="MS UI Gothic" panose="020B0600070205080204" pitchFamily="50" charset="-128"/>
                          <a:ea typeface="MS UI Gothic" panose="020B0600070205080204" pitchFamily="50" charset="-128"/>
                        </a:rPr>
                        <a:t>＜検討課題＞</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0"/>
                  </a:ext>
                </a:extLst>
              </a:tr>
              <a:tr h="1254431">
                <a:tc>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a:xfrm>
            <a:off x="7085480" y="6481857"/>
            <a:ext cx="2057400" cy="365125"/>
          </a:xfrm>
        </p:spPr>
        <p:txBody>
          <a:bodyPr/>
          <a:lstStyle/>
          <a:p>
            <a:fld id="{D2D8002D-B5B0-4BAC-B1F6-782DDCCE6D9C}" type="slidenum">
              <a:rPr kumimoji="1" lang="ja-JP" altLang="en-US" smtClean="0"/>
              <a:t>16</a:t>
            </a:fld>
            <a:endParaRPr kumimoji="1" lang="ja-JP" altLang="en-US" dirty="0"/>
          </a:p>
        </p:txBody>
      </p:sp>
      <p:sp>
        <p:nvSpPr>
          <p:cNvPr id="6" name="Rectangle 4"/>
          <p:cNvSpPr txBox="1">
            <a:spLocks noChangeArrowheads="1"/>
          </p:cNvSpPr>
          <p:nvPr/>
        </p:nvSpPr>
        <p:spPr>
          <a:xfrm>
            <a:off x="322728" y="217312"/>
            <a:ext cx="7092280" cy="41751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smtClean="0">
                <a:latin typeface="ＤＨＰ特太ゴシック体" panose="020B0500000000000000" pitchFamily="50" charset="-128"/>
                <a:ea typeface="ＤＨＰ特太ゴシック体" panose="020B0500000000000000" pitchFamily="50" charset="-128"/>
              </a:rPr>
              <a:t>12【</a:t>
            </a:r>
            <a:r>
              <a:rPr lang="ja-JP" altLang="en-US" sz="2400" smtClean="0">
                <a:latin typeface="ＤＨＰ特太ゴシック体" panose="020B0500000000000000" pitchFamily="50" charset="-128"/>
                <a:ea typeface="ＤＨＰ特太ゴシック体" panose="020B0500000000000000" pitchFamily="50" charset="-128"/>
              </a:rPr>
              <a:t>企画の演習</a:t>
            </a:r>
            <a:r>
              <a:rPr lang="en-US" altLang="ja-JP" sz="2400" smtClean="0">
                <a:latin typeface="ＤＨＰ特太ゴシック体" panose="020B0500000000000000" pitchFamily="50" charset="-128"/>
                <a:ea typeface="ＤＨＰ特太ゴシック体" panose="020B0500000000000000" pitchFamily="50" charset="-128"/>
              </a:rPr>
              <a:t>】2</a:t>
            </a:r>
            <a:r>
              <a:rPr lang="ja-JP" altLang="en-US" sz="2400" smtClean="0">
                <a:latin typeface="ＤＨＰ特太ゴシック体" panose="020B0500000000000000" pitchFamily="50" charset="-128"/>
                <a:ea typeface="ＤＨＰ特太ゴシック体" panose="020B0500000000000000" pitchFamily="50" charset="-128"/>
              </a:rPr>
              <a:t>日目の振り返り　</a:t>
            </a:r>
            <a:endParaRPr lang="ja-JP" altLang="en-US" sz="2400" dirty="0" smtClean="0">
              <a:latin typeface="ＤＨＰ特太ゴシック体" panose="020B0500000000000000" pitchFamily="50" charset="-128"/>
              <a:ea typeface="ＤＨＰ特太ゴシック体" panose="020B0500000000000000" pitchFamily="50" charset="-128"/>
            </a:endParaRPr>
          </a:p>
        </p:txBody>
      </p:sp>
      <p:sp>
        <p:nvSpPr>
          <p:cNvPr id="7" name="正方形/長方形 6"/>
          <p:cNvSpPr/>
          <p:nvPr/>
        </p:nvSpPr>
        <p:spPr>
          <a:xfrm>
            <a:off x="6372200" y="260534"/>
            <a:ext cx="2556647" cy="3592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smtClean="0">
                <a:solidFill>
                  <a:srgbClr val="000000"/>
                </a:solidFill>
                <a:latin typeface="ＤＨＰ特太ゴシック体" panose="020B0500000000000000" pitchFamily="50" charset="-128"/>
                <a:ea typeface="ＤＨＰ特太ゴシック体" panose="020B0500000000000000" pitchFamily="50" charset="-128"/>
              </a:rPr>
              <a:t>都道府県名</a:t>
            </a:r>
            <a:endParaRPr lang="ja-JP" altLang="en-US" sz="1400" u="sng" dirty="0">
              <a:solidFill>
                <a:srgbClr val="0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3315959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17</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48038299"/>
              </p:ext>
            </p:extLst>
          </p:nvPr>
        </p:nvGraphicFramePr>
        <p:xfrm>
          <a:off x="107504" y="651620"/>
          <a:ext cx="8928992" cy="5962132"/>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557635">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現任研修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本人を中心とした支援におけるケアマネジメント及びコミュニティソーシャルワークの理論と方法</a:t>
                      </a:r>
                      <a:r>
                        <a:rPr kumimoji="1" lang="en-US" altLang="ja-JP" sz="1600" smtClean="0">
                          <a:latin typeface="MS UI Gothic" panose="020B0600070205080204" pitchFamily="50" charset="-128"/>
                          <a:ea typeface="MS UI Gothic" panose="020B0600070205080204" pitchFamily="50" charset="-128"/>
                        </a:rPr>
                        <a:t>(1) </a:t>
                      </a:r>
                      <a:r>
                        <a:rPr kumimoji="1" lang="ja-JP" altLang="en-US" sz="1600" smtClean="0">
                          <a:latin typeface="MS UI Gothic" panose="020B0600070205080204" pitchFamily="50" charset="-128"/>
                          <a:ea typeface="MS UI Gothic" panose="020B0600070205080204" pitchFamily="50" charset="-128"/>
                        </a:rPr>
                        <a:t>　－個別相談支援</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意思決定支援</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210175">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172837">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0087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18</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740066938"/>
              </p:ext>
            </p:extLst>
          </p:nvPr>
        </p:nvGraphicFramePr>
        <p:xfrm>
          <a:off x="107504" y="651620"/>
          <a:ext cx="8928992" cy="5955368"/>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355316">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現任研修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本人を中心とした支援におけるケアマネジメント及びコミュニティソーシャルワークの理論と方法</a:t>
                      </a:r>
                      <a:r>
                        <a:rPr kumimoji="1" lang="en-US" altLang="ja-JP" sz="1600" smtClean="0">
                          <a:latin typeface="MS UI Gothic" panose="020B0600070205080204" pitchFamily="50" charset="-128"/>
                          <a:ea typeface="MS UI Gothic" panose="020B0600070205080204" pitchFamily="50" charset="-128"/>
                        </a:rPr>
                        <a:t>(2)  </a:t>
                      </a:r>
                      <a:r>
                        <a:rPr kumimoji="1" lang="ja-JP" altLang="en-US" sz="1600" smtClean="0">
                          <a:latin typeface="MS UI Gothic" panose="020B0600070205080204" pitchFamily="50" charset="-128"/>
                          <a:ea typeface="MS UI Gothic" panose="020B0600070205080204" pitchFamily="50" charset="-128"/>
                        </a:rPr>
                        <a:t>－多職種連携とチームアプローチ－</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33860">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042388">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6418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19</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445007475"/>
              </p:ext>
            </p:extLst>
          </p:nvPr>
        </p:nvGraphicFramePr>
        <p:xfrm>
          <a:off x="107504" y="651620"/>
          <a:ext cx="8928992" cy="5962132"/>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557635">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現任研修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本人を中心とした支援におけるケアマネジメント及びコミュニティソーシャルワークの理論と方法</a:t>
                      </a:r>
                      <a:r>
                        <a:rPr kumimoji="1" lang="en-US" altLang="ja-JP" sz="1600" smtClean="0">
                          <a:latin typeface="MS UI Gothic" panose="020B0600070205080204" pitchFamily="50" charset="-128"/>
                          <a:ea typeface="MS UI Gothic" panose="020B0600070205080204" pitchFamily="50" charset="-128"/>
                        </a:rPr>
                        <a:t>(3)</a:t>
                      </a:r>
                      <a:r>
                        <a:rPr kumimoji="1" lang="ja-JP" altLang="en-US" sz="1600" smtClean="0">
                          <a:latin typeface="MS UI Gothic" panose="020B0600070205080204" pitchFamily="50" charset="-128"/>
                          <a:ea typeface="MS UI Gothic" panose="020B0600070205080204" pitchFamily="50" charset="-128"/>
                        </a:rPr>
                        <a:t>　－コミュニティワーク－</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210175">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172837">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61859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2</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083545751"/>
              </p:ext>
            </p:extLst>
          </p:nvPr>
        </p:nvGraphicFramePr>
        <p:xfrm>
          <a:off x="107504" y="651620"/>
          <a:ext cx="8928992" cy="5945731"/>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355316">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600" smtClean="0">
                          <a:latin typeface="MS UI Gothic" panose="020B0600070205080204" pitchFamily="50" charset="-128"/>
                          <a:ea typeface="MS UI Gothic" panose="020B0600070205080204" pitchFamily="50" charset="-128"/>
                        </a:rPr>
                        <a:t>重要事項の説明</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33860">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256555">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15053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20</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562736883"/>
              </p:ext>
            </p:extLst>
          </p:nvPr>
        </p:nvGraphicFramePr>
        <p:xfrm>
          <a:off x="107504" y="651620"/>
          <a:ext cx="8928992" cy="5945731"/>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355316">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現任研修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事例研究及びスーパービジョンによる人材育成の理論と方法</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33860">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256555">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57206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322728" y="651621"/>
          <a:ext cx="8606119" cy="5845244"/>
        </p:xfrm>
        <a:graphic>
          <a:graphicData uri="http://schemas.openxmlformats.org/drawingml/2006/table">
            <a:tbl>
              <a:tblPr firstRow="1" bandRow="1">
                <a:tableStyleId>{5940675A-B579-460E-94D1-54222C63F5DA}</a:tableStyleId>
              </a:tblPr>
              <a:tblGrid>
                <a:gridCol w="8606119">
                  <a:extLst>
                    <a:ext uri="{9D8B030D-6E8A-4147-A177-3AD203B41FA5}">
                      <a16:colId xmlns:a16="http://schemas.microsoft.com/office/drawing/2014/main" val="20000"/>
                    </a:ext>
                  </a:extLst>
                </a:gridCol>
              </a:tblGrid>
              <a:tr h="4590813">
                <a:tc>
                  <a:txBody>
                    <a:bodyPr/>
                    <a:lstStyle/>
                    <a:p>
                      <a:r>
                        <a:rPr kumimoji="1" lang="ja-JP" altLang="en-US" sz="1600" smtClean="0">
                          <a:latin typeface="MS UI Gothic" panose="020B0600070205080204" pitchFamily="50" charset="-128"/>
                          <a:ea typeface="MS UI Gothic" panose="020B0600070205080204" pitchFamily="50" charset="-128"/>
                        </a:rPr>
                        <a:t>＜気づき・ポイント＞</a:t>
                      </a: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r>
                        <a:rPr kumimoji="1" lang="ja-JP" altLang="en-US" sz="1600" smtClean="0">
                          <a:latin typeface="MS UI Gothic" panose="020B0600070205080204" pitchFamily="50" charset="-128"/>
                          <a:ea typeface="MS UI Gothic" panose="020B0600070205080204" pitchFamily="50" charset="-128"/>
                        </a:rPr>
                        <a:t>＜検討課題＞</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0"/>
                  </a:ext>
                </a:extLst>
              </a:tr>
              <a:tr h="1254431">
                <a:tc>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a:xfrm>
            <a:off x="7085480" y="6481857"/>
            <a:ext cx="2057400" cy="365125"/>
          </a:xfrm>
        </p:spPr>
        <p:txBody>
          <a:bodyPr/>
          <a:lstStyle/>
          <a:p>
            <a:fld id="{D2D8002D-B5B0-4BAC-B1F6-782DDCCE6D9C}" type="slidenum">
              <a:rPr kumimoji="1" lang="ja-JP" altLang="en-US" smtClean="0"/>
              <a:t>21</a:t>
            </a:fld>
            <a:endParaRPr kumimoji="1" lang="ja-JP" altLang="en-US" dirty="0"/>
          </a:p>
        </p:txBody>
      </p:sp>
      <p:sp>
        <p:nvSpPr>
          <p:cNvPr id="6" name="Rectangle 4"/>
          <p:cNvSpPr txBox="1">
            <a:spLocks noChangeArrowheads="1"/>
          </p:cNvSpPr>
          <p:nvPr/>
        </p:nvSpPr>
        <p:spPr>
          <a:xfrm>
            <a:off x="322727" y="217312"/>
            <a:ext cx="8606119" cy="417512"/>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700" smtClean="0">
                <a:latin typeface="ＤＨＰ特太ゴシック体" panose="020B0500000000000000" pitchFamily="50" charset="-128"/>
                <a:ea typeface="ＤＨＰ特太ゴシック体" panose="020B0500000000000000" pitchFamily="50" charset="-128"/>
              </a:rPr>
              <a:t>15【</a:t>
            </a:r>
            <a:r>
              <a:rPr lang="ja-JP" altLang="en-US" sz="2700" smtClean="0">
                <a:latin typeface="ＤＨＰ特太ゴシック体" panose="020B0500000000000000" pitchFamily="50" charset="-128"/>
                <a:ea typeface="ＤＨＰ特太ゴシック体" panose="020B0500000000000000" pitchFamily="50" charset="-128"/>
              </a:rPr>
              <a:t>講義・演習</a:t>
            </a:r>
            <a:r>
              <a:rPr lang="en-US" altLang="ja-JP" sz="2700" smtClean="0">
                <a:latin typeface="ＤＨＰ特太ゴシック体" panose="020B0500000000000000" pitchFamily="50" charset="-128"/>
                <a:ea typeface="ＤＨＰ特太ゴシック体" panose="020B0500000000000000" pitchFamily="50" charset="-128"/>
              </a:rPr>
              <a:t>】</a:t>
            </a:r>
            <a:r>
              <a:rPr lang="ja-JP" altLang="en-US" sz="2700" smtClean="0">
                <a:latin typeface="ＤＨＰ特太ゴシック体" panose="020B0500000000000000" pitchFamily="50" charset="-128"/>
                <a:ea typeface="ＤＨＰ特太ゴシック体" panose="020B0500000000000000" pitchFamily="50" charset="-128"/>
              </a:rPr>
              <a:t>現任研修</a:t>
            </a:r>
            <a:r>
              <a:rPr lang="ja-JP" altLang="en-US" sz="2700">
                <a:latin typeface="ＤＨＰ特太ゴシック体" panose="020B0500000000000000" pitchFamily="50" charset="-128"/>
                <a:ea typeface="ＤＨＰ特太ゴシック体" panose="020B0500000000000000" pitchFamily="50" charset="-128"/>
              </a:rPr>
              <a:t>の演習企画・立案のポイント</a:t>
            </a:r>
          </a:p>
          <a:p>
            <a:r>
              <a:rPr lang="ja-JP" altLang="en-US" sz="2400" smtClean="0">
                <a:latin typeface="ＤＨＰ特太ゴシック体" panose="020B0500000000000000" pitchFamily="50" charset="-128"/>
                <a:ea typeface="ＤＨＰ特太ゴシック体" panose="020B0500000000000000" pitchFamily="50" charset="-128"/>
              </a:rPr>
              <a:t>　</a:t>
            </a:r>
            <a:endParaRPr lang="ja-JP" altLang="en-US" sz="2400" dirty="0" smtClean="0">
              <a:latin typeface="ＤＨＰ特太ゴシック体" panose="020B0500000000000000" pitchFamily="50" charset="-128"/>
              <a:ea typeface="ＤＨＰ特太ゴシック体" panose="020B0500000000000000" pitchFamily="50" charset="-128"/>
            </a:endParaRPr>
          </a:p>
        </p:txBody>
      </p:sp>
      <p:sp>
        <p:nvSpPr>
          <p:cNvPr id="7" name="正方形/長方形 6"/>
          <p:cNvSpPr/>
          <p:nvPr/>
        </p:nvSpPr>
        <p:spPr>
          <a:xfrm>
            <a:off x="6372200" y="260534"/>
            <a:ext cx="2556647" cy="3592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smtClean="0">
                <a:solidFill>
                  <a:srgbClr val="000000"/>
                </a:solidFill>
                <a:latin typeface="ＤＨＰ特太ゴシック体" panose="020B0500000000000000" pitchFamily="50" charset="-128"/>
                <a:ea typeface="ＤＨＰ特太ゴシック体" panose="020B0500000000000000" pitchFamily="50" charset="-128"/>
              </a:rPr>
              <a:t>都道府県名</a:t>
            </a:r>
            <a:endParaRPr lang="ja-JP" altLang="en-US" sz="1400" u="sng" dirty="0">
              <a:solidFill>
                <a:srgbClr val="0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3880565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ADEAB0B-3364-414D-832E-F3CDA843F507}" type="slidenum">
              <a:rPr kumimoji="1" lang="ja-JP" altLang="en-US" smtClean="0"/>
              <a:t>22</a:t>
            </a:fld>
            <a:endParaRPr kumimoji="1" lang="ja-JP" altLang="en-US"/>
          </a:p>
        </p:txBody>
      </p:sp>
    </p:spTree>
    <p:extLst>
      <p:ext uri="{BB962C8B-B14F-4D97-AF65-F5344CB8AC3E}">
        <p14:creationId xmlns:p14="http://schemas.microsoft.com/office/powerpoint/2010/main" val="250410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876" y="466998"/>
            <a:ext cx="8229600" cy="418059"/>
          </a:xfrm>
        </p:spPr>
        <p:txBody>
          <a:bodyPr>
            <a:noAutofit/>
          </a:bodyPr>
          <a:lstStyle/>
          <a:p>
            <a:r>
              <a:rPr kumimoji="1" lang="en-US" altLang="ja-JP" sz="3200" smtClean="0">
                <a:latin typeface="ＤＨＰ特太ゴシック体" panose="020B0500000000000000" pitchFamily="50" charset="-128"/>
                <a:ea typeface="ＤＨＰ特太ゴシック体" panose="020B0500000000000000" pitchFamily="50" charset="-128"/>
              </a:rPr>
              <a:t>【</a:t>
            </a:r>
            <a:r>
              <a:rPr kumimoji="1" lang="ja-JP" altLang="en-US" sz="3200" smtClean="0">
                <a:latin typeface="ＤＨＰ特太ゴシック体" panose="020B0500000000000000" pitchFamily="50" charset="-128"/>
                <a:ea typeface="ＤＨＰ特太ゴシック体" panose="020B0500000000000000" pitchFamily="50" charset="-128"/>
              </a:rPr>
              <a:t>演習</a:t>
            </a:r>
            <a:r>
              <a:rPr kumimoji="1" lang="en-US" altLang="ja-JP" sz="3200" smtClean="0">
                <a:latin typeface="ＤＨＰ特太ゴシック体" panose="020B0500000000000000" pitchFamily="50" charset="-128"/>
                <a:ea typeface="ＤＨＰ特太ゴシック体" panose="020B0500000000000000" pitchFamily="50" charset="-128"/>
              </a:rPr>
              <a:t>】</a:t>
            </a:r>
            <a:r>
              <a:rPr kumimoji="1" lang="ja-JP" altLang="en-US" sz="3200" smtClean="0">
                <a:latin typeface="ＤＨＰ特太ゴシック体" panose="020B0500000000000000" pitchFamily="50" charset="-128"/>
                <a:ea typeface="ＤＨＰ特太ゴシック体" panose="020B0500000000000000" pitchFamily="50" charset="-128"/>
              </a:rPr>
              <a:t>研修</a:t>
            </a:r>
            <a:r>
              <a:rPr lang="ja-JP" altLang="en-US" sz="3200" smtClean="0">
                <a:latin typeface="ＤＨＰ特太ゴシック体" panose="020B0500000000000000" pitchFamily="50" charset="-128"/>
                <a:ea typeface="ＤＨＰ特太ゴシック体" panose="020B0500000000000000" pitchFamily="50" charset="-128"/>
              </a:rPr>
              <a:t>の</a:t>
            </a:r>
            <a:r>
              <a:rPr lang="ja-JP" altLang="en-US" sz="3200">
                <a:latin typeface="ＤＨＰ特太ゴシック体" panose="020B0500000000000000" pitchFamily="50" charset="-128"/>
                <a:ea typeface="ＤＨＰ特太ゴシック体" panose="020B0500000000000000" pitchFamily="50" charset="-128"/>
              </a:rPr>
              <a:t>振り返り</a:t>
            </a:r>
            <a:r>
              <a:rPr lang="ja-JP" altLang="en-US" sz="3200" smtClean="0">
                <a:latin typeface="ＤＨＰ特太ゴシック体" panose="020B0500000000000000" pitchFamily="50" charset="-128"/>
                <a:ea typeface="ＤＨＰ特太ゴシック体" panose="020B0500000000000000" pitchFamily="50" charset="-128"/>
              </a:rPr>
              <a:t>（</a:t>
            </a:r>
            <a:r>
              <a:rPr lang="en-US" altLang="ja-JP" sz="3200" smtClean="0">
                <a:latin typeface="ＤＨＰ特太ゴシック体" panose="020B0500000000000000" pitchFamily="50" charset="-128"/>
                <a:ea typeface="ＤＨＰ特太ゴシック体" panose="020B0500000000000000" pitchFamily="50" charset="-128"/>
              </a:rPr>
              <a:t>45</a:t>
            </a:r>
            <a:r>
              <a:rPr kumimoji="1" lang="ja-JP" altLang="en-US" sz="3200" smtClean="0">
                <a:latin typeface="ＤＨＰ特太ゴシック体" panose="020B0500000000000000" pitchFamily="50" charset="-128"/>
                <a:ea typeface="ＤＨＰ特太ゴシック体" panose="020B0500000000000000" pitchFamily="50" charset="-128"/>
              </a:rPr>
              <a:t>分</a:t>
            </a:r>
            <a:r>
              <a:rPr kumimoji="1" lang="ja-JP" altLang="en-US" sz="3200" dirty="0" smtClean="0">
                <a:latin typeface="ＤＨＰ特太ゴシック体" panose="020B0500000000000000" pitchFamily="50" charset="-128"/>
                <a:ea typeface="ＤＨＰ特太ゴシック体" panose="020B0500000000000000" pitchFamily="50" charset="-128"/>
              </a:rPr>
              <a:t>）　</a:t>
            </a:r>
            <a:endParaRPr kumimoji="1" lang="ja-JP" altLang="en-US" sz="3200" dirty="0">
              <a:latin typeface="ＤＨＰ特太ゴシック体" panose="020B0500000000000000" pitchFamily="50" charset="-128"/>
              <a:ea typeface="ＤＨＰ特太ゴシック体" panose="020B0500000000000000"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61409208"/>
              </p:ext>
            </p:extLst>
          </p:nvPr>
        </p:nvGraphicFramePr>
        <p:xfrm>
          <a:off x="647699" y="2088610"/>
          <a:ext cx="8290852" cy="3720820"/>
        </p:xfrm>
        <a:graphic>
          <a:graphicData uri="http://schemas.openxmlformats.org/drawingml/2006/table">
            <a:tbl>
              <a:tblPr firstRow="1" bandRow="1">
                <a:tableStyleId>{5C22544A-7EE6-4342-B048-85BDC9FD1C3A}</a:tableStyleId>
              </a:tblPr>
              <a:tblGrid>
                <a:gridCol w="450898">
                  <a:extLst>
                    <a:ext uri="{9D8B030D-6E8A-4147-A177-3AD203B41FA5}">
                      <a16:colId xmlns:a16="http://schemas.microsoft.com/office/drawing/2014/main" val="20000"/>
                    </a:ext>
                  </a:extLst>
                </a:gridCol>
                <a:gridCol w="2275464">
                  <a:extLst>
                    <a:ext uri="{9D8B030D-6E8A-4147-A177-3AD203B41FA5}">
                      <a16:colId xmlns:a16="http://schemas.microsoft.com/office/drawing/2014/main" val="20001"/>
                    </a:ext>
                  </a:extLst>
                </a:gridCol>
                <a:gridCol w="4808379">
                  <a:extLst>
                    <a:ext uri="{9D8B030D-6E8A-4147-A177-3AD203B41FA5}">
                      <a16:colId xmlns:a16="http://schemas.microsoft.com/office/drawing/2014/main" val="20002"/>
                    </a:ext>
                  </a:extLst>
                </a:gridCol>
                <a:gridCol w="756111">
                  <a:extLst>
                    <a:ext uri="{9D8B030D-6E8A-4147-A177-3AD203B41FA5}">
                      <a16:colId xmlns:a16="http://schemas.microsoft.com/office/drawing/2014/main" val="20003"/>
                    </a:ext>
                  </a:extLst>
                </a:gridCol>
              </a:tblGrid>
              <a:tr h="215316">
                <a:tc>
                  <a:txBody>
                    <a:bodyPr/>
                    <a:lstStyle/>
                    <a:p>
                      <a:pPr algn="ctr"/>
                      <a:endParaRPr kumimoji="1" lang="ja-JP" altLang="en-US" sz="1800" dirty="0"/>
                    </a:p>
                  </a:txBody>
                  <a:tcPr/>
                </a:tc>
                <a:tc>
                  <a:txBody>
                    <a:bodyPr/>
                    <a:lstStyle/>
                    <a:p>
                      <a:pPr algn="ctr"/>
                      <a:r>
                        <a:rPr kumimoji="1" lang="ja-JP" altLang="en-US" sz="2000" dirty="0" smtClean="0"/>
                        <a:t>項目</a:t>
                      </a:r>
                      <a:endParaRPr kumimoji="1" lang="ja-JP" altLang="en-US" sz="2000" dirty="0"/>
                    </a:p>
                  </a:txBody>
                  <a:tcPr/>
                </a:tc>
                <a:tc>
                  <a:txBody>
                    <a:bodyPr/>
                    <a:lstStyle/>
                    <a:p>
                      <a:pPr algn="ctr"/>
                      <a:r>
                        <a:rPr kumimoji="1" lang="ja-JP" altLang="en-US" sz="2000" dirty="0" smtClean="0"/>
                        <a:t>内容</a:t>
                      </a:r>
                      <a:endParaRPr kumimoji="1" lang="ja-JP" altLang="en-US" sz="2000" dirty="0"/>
                    </a:p>
                  </a:txBody>
                  <a:tcPr/>
                </a:tc>
                <a:tc>
                  <a:txBody>
                    <a:bodyPr/>
                    <a:lstStyle/>
                    <a:p>
                      <a:pPr algn="ctr"/>
                      <a:r>
                        <a:rPr kumimoji="1" lang="ja-JP" altLang="en-US" sz="2000" dirty="0" smtClean="0"/>
                        <a:t>時間</a:t>
                      </a:r>
                      <a:endParaRPr kumimoji="1" lang="ja-JP" altLang="en-US" sz="2000" dirty="0"/>
                    </a:p>
                  </a:txBody>
                  <a:tcPr/>
                </a:tc>
                <a:extLst>
                  <a:ext uri="{0D108BD9-81ED-4DB2-BD59-A6C34878D82A}">
                    <a16:rowId xmlns:a16="http://schemas.microsoft.com/office/drawing/2014/main" val="10000"/>
                  </a:ext>
                </a:extLst>
              </a:tr>
              <a:tr h="1008112">
                <a:tc>
                  <a:txBody>
                    <a:bodyPr/>
                    <a:lstStyle/>
                    <a:p>
                      <a:pPr algn="r"/>
                      <a:r>
                        <a:rPr kumimoji="1" lang="en-US" altLang="ja-JP" sz="1800" dirty="0" smtClean="0"/>
                        <a:t>1</a:t>
                      </a:r>
                    </a:p>
                  </a:txBody>
                  <a:tcPr anchor="ctr"/>
                </a:tc>
                <a:tc>
                  <a:txBody>
                    <a:bodyPr/>
                    <a:lstStyle/>
                    <a:p>
                      <a:r>
                        <a:rPr kumimoji="1" lang="ja-JP" altLang="en-US" sz="1800" smtClean="0"/>
                        <a:t>演習に</a:t>
                      </a:r>
                      <a:r>
                        <a:rPr kumimoji="1" lang="ja-JP" altLang="en-US" sz="1800" dirty="0" smtClean="0"/>
                        <a:t>ついての説明</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smtClean="0"/>
                        <a:t>演習の</a:t>
                      </a:r>
                      <a:r>
                        <a:rPr kumimoji="1" lang="ja-JP" altLang="en-US" sz="1800" dirty="0" smtClean="0"/>
                        <a:t>ねらいと進行について説明</a:t>
                      </a:r>
                      <a:endParaRPr kumimoji="1" lang="ja-JP" altLang="en-US" sz="1800" dirty="0"/>
                    </a:p>
                  </a:txBody>
                  <a:tcPr anchor="ctr"/>
                </a:tc>
                <a:tc>
                  <a:txBody>
                    <a:bodyPr/>
                    <a:lstStyle/>
                    <a:p>
                      <a:pPr algn="ctr"/>
                      <a:r>
                        <a:rPr kumimoji="1" lang="en-US" altLang="ja-JP" sz="2000" smtClean="0"/>
                        <a:t>2</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1"/>
                  </a:ext>
                </a:extLst>
              </a:tr>
              <a:tr h="919213">
                <a:tc>
                  <a:txBody>
                    <a:bodyPr/>
                    <a:lstStyle/>
                    <a:p>
                      <a:pPr algn="r"/>
                      <a:r>
                        <a:rPr kumimoji="1" lang="en-US" altLang="ja-JP" sz="1800" smtClean="0"/>
                        <a:t>2</a:t>
                      </a:r>
                      <a:endParaRPr kumimoji="1" lang="en-US" altLang="ja-JP" sz="1800" dirty="0" smtClean="0"/>
                    </a:p>
                  </a:txBody>
                  <a:tcPr anchor="ctr"/>
                </a:tc>
                <a:tc>
                  <a:txBody>
                    <a:bodyPr/>
                    <a:lstStyle/>
                    <a:p>
                      <a:r>
                        <a:rPr kumimoji="1" lang="ja-JP" altLang="en-US" sz="1800" smtClean="0"/>
                        <a:t>都道府県での討議</a:t>
                      </a:r>
                    </a:p>
                    <a:p>
                      <a:r>
                        <a:rPr kumimoji="1" lang="ja-JP" altLang="en-US" sz="1400" smtClean="0"/>
                        <a:t>（研修全体の振り返り）</a:t>
                      </a:r>
                      <a:endParaRPr kumimoji="1" lang="ja-JP" altLang="en-US" sz="14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smtClean="0"/>
                        <a:t>新たなカリキュラムに基づく研修を実施するにあたり、３日間を通しての気づき、留意すべきポイントを共有する。</a:t>
                      </a:r>
                      <a:endParaRPr kumimoji="1" lang="en-US" altLang="ja-JP" sz="18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smtClean="0"/>
                        <a:t>今後検討が必要なことがらをメンバー間</a:t>
                      </a:r>
                      <a:r>
                        <a:rPr kumimoji="1" lang="ja-JP" altLang="en-US" sz="1800" dirty="0" smtClean="0"/>
                        <a:t>で共有する</a:t>
                      </a:r>
                    </a:p>
                  </a:txBody>
                  <a:tcPr anchor="ctr"/>
                </a:tc>
                <a:tc>
                  <a:txBody>
                    <a:bodyPr/>
                    <a:lstStyle/>
                    <a:p>
                      <a:pPr algn="ctr"/>
                      <a:r>
                        <a:rPr kumimoji="1" lang="en-US" altLang="ja-JP" sz="2000" smtClean="0"/>
                        <a:t>23</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2"/>
                  </a:ext>
                </a:extLst>
              </a:tr>
              <a:tr h="853428">
                <a:tc>
                  <a:txBody>
                    <a:bodyPr/>
                    <a:lstStyle/>
                    <a:p>
                      <a:pPr algn="r"/>
                      <a:r>
                        <a:rPr kumimoji="1" lang="en-US" altLang="ja-JP" sz="1800" dirty="0" smtClean="0"/>
                        <a:t>3</a:t>
                      </a:r>
                    </a:p>
                  </a:txBody>
                  <a:tcPr anchor="ctr"/>
                </a:tc>
                <a:tc>
                  <a:txBody>
                    <a:bodyPr/>
                    <a:lstStyle/>
                    <a:p>
                      <a:r>
                        <a:rPr kumimoji="1" lang="ja-JP" altLang="en-US" sz="1800" smtClean="0"/>
                        <a:t>全体共有・まとめ</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smtClean="0"/>
                        <a:t>討議の内容に</a:t>
                      </a:r>
                      <a:r>
                        <a:rPr kumimoji="1" lang="ja-JP" altLang="en-US" sz="1800" dirty="0" smtClean="0"/>
                        <a:t>ついて全体</a:t>
                      </a:r>
                      <a:r>
                        <a:rPr kumimoji="1" lang="ja-JP" altLang="en-US" sz="1800" smtClean="0"/>
                        <a:t>で共有</a:t>
                      </a:r>
                    </a:p>
                    <a:p>
                      <a:pPr marL="285750" indent="-285750">
                        <a:buFont typeface="Wingdings" panose="05000000000000000000" pitchFamily="2" charset="2"/>
                        <a:buChar char="l"/>
                      </a:pPr>
                      <a:r>
                        <a:rPr kumimoji="1" lang="ja-JP" altLang="en-US" sz="1800" smtClean="0"/>
                        <a:t>まとめ</a:t>
                      </a:r>
                      <a:endParaRPr kumimoji="1" lang="ja-JP" altLang="en-US" sz="1400" dirty="0"/>
                    </a:p>
                  </a:txBody>
                  <a:tcPr anchor="ctr"/>
                </a:tc>
                <a:tc>
                  <a:txBody>
                    <a:bodyPr/>
                    <a:lstStyle/>
                    <a:p>
                      <a:pPr algn="ctr"/>
                      <a:r>
                        <a:rPr kumimoji="1" lang="en-US" altLang="ja-JP" sz="2000" smtClean="0"/>
                        <a:t>20</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3"/>
                  </a:ext>
                </a:extLst>
              </a:tr>
            </a:tbl>
          </a:graphicData>
        </a:graphic>
      </p:graphicFrame>
      <p:sp>
        <p:nvSpPr>
          <p:cNvPr id="4" name="Text Box 4"/>
          <p:cNvSpPr txBox="1">
            <a:spLocks noChangeArrowheads="1"/>
          </p:cNvSpPr>
          <p:nvPr/>
        </p:nvSpPr>
        <p:spPr bwMode="auto">
          <a:xfrm>
            <a:off x="647698" y="1042604"/>
            <a:ext cx="8290853" cy="954107"/>
          </a:xfrm>
          <a:prstGeom prst="rect">
            <a:avLst/>
          </a:prstGeom>
          <a:noFill/>
          <a:ln w="19050">
            <a:solidFill>
              <a:schemeClr val="tx1"/>
            </a:solidFill>
            <a:miter lim="800000"/>
            <a:headEnd/>
            <a:tailEnd/>
          </a:ln>
        </p:spPr>
        <p:txBody>
          <a:bodyPr wrap="square">
            <a:spAutoFit/>
          </a:bodyPr>
          <a:lstStyle/>
          <a:p>
            <a:r>
              <a:rPr lang="ja-JP" altLang="en-US" sz="2000" smtClean="0">
                <a:latin typeface="ＤＨＰ特太ゴシック体" panose="020B0500000000000000" pitchFamily="50" charset="-128"/>
                <a:ea typeface="ＤＨＰ特太ゴシック体" panose="020B0500000000000000" pitchFamily="50" charset="-128"/>
              </a:rPr>
              <a:t>＜ねらい</a:t>
            </a:r>
            <a:r>
              <a:rPr lang="ja-JP" altLang="en-US" sz="2000" dirty="0" smtClean="0">
                <a:latin typeface="ＤＨＰ特太ゴシック体" panose="020B0500000000000000" pitchFamily="50" charset="-128"/>
                <a:ea typeface="ＤＨＰ特太ゴシック体" panose="020B0500000000000000" pitchFamily="50" charset="-128"/>
              </a:rPr>
              <a:t>＞ </a:t>
            </a:r>
            <a:endParaRPr lang="en-US" altLang="ja-JP" sz="2000" dirty="0" smtClean="0">
              <a:latin typeface="ＤＨＰ特太ゴシック体" panose="020B0500000000000000" pitchFamily="50" charset="-128"/>
              <a:ea typeface="ＤＨＰ特太ゴシック体" panose="020B0500000000000000" pitchFamily="50" charset="-128"/>
            </a:endParaRPr>
          </a:p>
          <a:p>
            <a:r>
              <a:rPr lang="ja-JP" altLang="en-US" smtClean="0">
                <a:latin typeface="ＤＨＰ特太ゴシック体" panose="020B0500000000000000" pitchFamily="50" charset="-128"/>
                <a:ea typeface="ＤＨＰ特太ゴシック体" panose="020B0500000000000000" pitchFamily="50" charset="-128"/>
              </a:rPr>
              <a:t>全体を通して、都道府県での次年度からの実施にあたっての留意すべき</a:t>
            </a:r>
            <a:r>
              <a:rPr lang="ja-JP" altLang="en-US" b="1" smtClean="0">
                <a:latin typeface="ＤＨＰ特太ゴシック体" panose="020B0500000000000000" pitchFamily="50" charset="-128"/>
                <a:ea typeface="ＤＨＰ特太ゴシック体" panose="020B0500000000000000" pitchFamily="50" charset="-128"/>
              </a:rPr>
              <a:t>ポイントを共有し、</a:t>
            </a:r>
            <a:r>
              <a:rPr lang="ja-JP" altLang="en-US" smtClean="0">
                <a:latin typeface="ＤＨＰ特太ゴシック体" panose="020B0500000000000000" pitchFamily="50" charset="-128"/>
                <a:ea typeface="ＤＨＰ特太ゴシック体" panose="020B0500000000000000" pitchFamily="50" charset="-128"/>
              </a:rPr>
              <a:t>検討</a:t>
            </a:r>
            <a:r>
              <a:rPr lang="ja-JP" altLang="en-US">
                <a:latin typeface="ＤＨＰ特太ゴシック体" panose="020B0500000000000000" pitchFamily="50" charset="-128"/>
                <a:ea typeface="ＤＨＰ特太ゴシック体" panose="020B0500000000000000" pitchFamily="50" charset="-128"/>
              </a:rPr>
              <a:t>が必要な</a:t>
            </a:r>
            <a:r>
              <a:rPr lang="ja-JP" altLang="en-US" smtClean="0">
                <a:latin typeface="ＤＨＰ特太ゴシック体" panose="020B0500000000000000" pitchFamily="50" charset="-128"/>
                <a:ea typeface="ＤＨＰ特太ゴシック体" panose="020B0500000000000000" pitchFamily="50" charset="-128"/>
              </a:rPr>
              <a:t>課題を明確化する</a:t>
            </a:r>
            <a:r>
              <a:rPr lang="ja-JP" altLang="en-US" dirty="0" smtClean="0"/>
              <a:t>。</a:t>
            </a:r>
            <a:endParaRPr lang="ja-JP" altLang="ja-JP" dirty="0"/>
          </a:p>
        </p:txBody>
      </p:sp>
      <p:sp>
        <p:nvSpPr>
          <p:cNvPr id="3" name="テキスト ボックス 2"/>
          <p:cNvSpPr txBox="1"/>
          <p:nvPr/>
        </p:nvSpPr>
        <p:spPr>
          <a:xfrm>
            <a:off x="647698" y="5818092"/>
            <a:ext cx="6999196" cy="369332"/>
          </a:xfrm>
          <a:prstGeom prst="rect">
            <a:avLst/>
          </a:prstGeom>
          <a:noFill/>
        </p:spPr>
        <p:txBody>
          <a:bodyPr wrap="square" rtlCol="0">
            <a:spAutoFit/>
          </a:bodyPr>
          <a:lstStyle/>
          <a:p>
            <a:r>
              <a:rPr kumimoji="1" lang="ja-JP" altLang="en-US" smtClean="0">
                <a:latin typeface="MS UI Gothic" panose="020B0600070205080204" pitchFamily="50" charset="-128"/>
                <a:ea typeface="MS UI Gothic" panose="020B0600070205080204" pitchFamily="50" charset="-128"/>
              </a:rPr>
              <a:t>検討委員</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演習講師</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は自県を担当する</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一部委員は複数県を担当</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a:t>
            </a:r>
            <a:endParaRPr kumimoji="1" lang="ja-JP" altLang="en-US">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1483657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322728" y="651621"/>
          <a:ext cx="8606119" cy="5845244"/>
        </p:xfrm>
        <a:graphic>
          <a:graphicData uri="http://schemas.openxmlformats.org/drawingml/2006/table">
            <a:tbl>
              <a:tblPr firstRow="1" bandRow="1">
                <a:tableStyleId>{5940675A-B579-460E-94D1-54222C63F5DA}</a:tableStyleId>
              </a:tblPr>
              <a:tblGrid>
                <a:gridCol w="8606119">
                  <a:extLst>
                    <a:ext uri="{9D8B030D-6E8A-4147-A177-3AD203B41FA5}">
                      <a16:colId xmlns:a16="http://schemas.microsoft.com/office/drawing/2014/main" val="20000"/>
                    </a:ext>
                  </a:extLst>
                </a:gridCol>
              </a:tblGrid>
              <a:tr h="4590813">
                <a:tc>
                  <a:txBody>
                    <a:bodyPr/>
                    <a:lstStyle/>
                    <a:p>
                      <a:r>
                        <a:rPr kumimoji="1" lang="ja-JP" altLang="en-US" sz="1600" smtClean="0">
                          <a:latin typeface="MS UI Gothic" panose="020B0600070205080204" pitchFamily="50" charset="-128"/>
                          <a:ea typeface="MS UI Gothic" panose="020B0600070205080204" pitchFamily="50" charset="-128"/>
                        </a:rPr>
                        <a:t>＜気づき・ポイント＞</a:t>
                      </a: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endParaRPr kumimoji="1" lang="ja-JP" altLang="en-US" sz="1600" smtClean="0">
                        <a:latin typeface="MS UI Gothic" panose="020B0600070205080204" pitchFamily="50" charset="-128"/>
                        <a:ea typeface="MS UI Gothic" panose="020B0600070205080204" pitchFamily="50" charset="-128"/>
                      </a:endParaRPr>
                    </a:p>
                    <a:p>
                      <a:r>
                        <a:rPr kumimoji="1" lang="ja-JP" altLang="en-US" sz="1600" smtClean="0">
                          <a:latin typeface="MS UI Gothic" panose="020B0600070205080204" pitchFamily="50" charset="-128"/>
                          <a:ea typeface="MS UI Gothic" panose="020B0600070205080204" pitchFamily="50" charset="-128"/>
                        </a:rPr>
                        <a:t>＜検討課題＞</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0"/>
                  </a:ext>
                </a:extLst>
              </a:tr>
              <a:tr h="1254431">
                <a:tc>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a:xfrm>
            <a:off x="7085480" y="6481857"/>
            <a:ext cx="2057400" cy="365125"/>
          </a:xfrm>
        </p:spPr>
        <p:txBody>
          <a:bodyPr/>
          <a:lstStyle/>
          <a:p>
            <a:fld id="{D2D8002D-B5B0-4BAC-B1F6-782DDCCE6D9C}" type="slidenum">
              <a:rPr kumimoji="1" lang="ja-JP" altLang="en-US" smtClean="0"/>
              <a:t>24</a:t>
            </a:fld>
            <a:endParaRPr kumimoji="1" lang="ja-JP" altLang="en-US" dirty="0"/>
          </a:p>
        </p:txBody>
      </p:sp>
      <p:sp>
        <p:nvSpPr>
          <p:cNvPr id="6" name="Rectangle 4"/>
          <p:cNvSpPr txBox="1">
            <a:spLocks noChangeArrowheads="1"/>
          </p:cNvSpPr>
          <p:nvPr/>
        </p:nvSpPr>
        <p:spPr>
          <a:xfrm>
            <a:off x="322728" y="217312"/>
            <a:ext cx="7092280" cy="41751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smtClean="0">
                <a:latin typeface="ＤＨＰ特太ゴシック体" panose="020B0500000000000000" pitchFamily="50" charset="-128"/>
                <a:ea typeface="ＤＨＰ特太ゴシック体" panose="020B0500000000000000" pitchFamily="50" charset="-128"/>
              </a:rPr>
              <a:t>1</a:t>
            </a:r>
            <a:r>
              <a:rPr lang="ja-JP" altLang="en-US" sz="2400" dirty="0" smtClean="0">
                <a:latin typeface="ＤＨＰ特太ゴシック体" panose="020B0500000000000000" pitchFamily="50" charset="-128"/>
                <a:ea typeface="ＤＨＰ特太ゴシック体" panose="020B0500000000000000" pitchFamily="50" charset="-128"/>
              </a:rPr>
              <a:t>６</a:t>
            </a:r>
            <a:r>
              <a:rPr lang="en-US" altLang="ja-JP" sz="2400" dirty="0" smtClean="0">
                <a:latin typeface="ＤＨＰ特太ゴシック体" panose="020B0500000000000000" pitchFamily="50" charset="-128"/>
                <a:ea typeface="ＤＨＰ特太ゴシック体" panose="020B0500000000000000" pitchFamily="50" charset="-128"/>
              </a:rPr>
              <a:t>【</a:t>
            </a:r>
            <a:r>
              <a:rPr lang="ja-JP" altLang="en-US" sz="2400" dirty="0" smtClean="0">
                <a:latin typeface="ＤＨＰ特太ゴシック体" panose="020B0500000000000000" pitchFamily="50" charset="-128"/>
                <a:ea typeface="ＤＨＰ特太ゴシック体" panose="020B0500000000000000" pitchFamily="50" charset="-128"/>
              </a:rPr>
              <a:t>企画の演習</a:t>
            </a:r>
            <a:r>
              <a:rPr lang="en-US" altLang="ja-JP" sz="2400" dirty="0" smtClean="0">
                <a:latin typeface="ＤＨＰ特太ゴシック体" panose="020B0500000000000000" pitchFamily="50" charset="-128"/>
                <a:ea typeface="ＤＨＰ特太ゴシック体" panose="020B0500000000000000" pitchFamily="50" charset="-128"/>
              </a:rPr>
              <a:t>】</a:t>
            </a:r>
            <a:r>
              <a:rPr lang="ja-JP" altLang="en-US" sz="2400" smtClean="0">
                <a:latin typeface="ＤＨＰ特太ゴシック体" panose="020B0500000000000000" pitchFamily="50" charset="-128"/>
                <a:ea typeface="ＤＨＰ特太ゴシック体" panose="020B0500000000000000" pitchFamily="50" charset="-128"/>
              </a:rPr>
              <a:t>研修の</a:t>
            </a:r>
            <a:r>
              <a:rPr lang="ja-JP" altLang="en-US" sz="2400" dirty="0" smtClean="0">
                <a:latin typeface="ＤＨＰ特太ゴシック体" panose="020B0500000000000000" pitchFamily="50" charset="-128"/>
                <a:ea typeface="ＤＨＰ特太ゴシック体" panose="020B0500000000000000" pitchFamily="50" charset="-128"/>
              </a:rPr>
              <a:t>振り返り　</a:t>
            </a:r>
          </a:p>
        </p:txBody>
      </p:sp>
      <p:sp>
        <p:nvSpPr>
          <p:cNvPr id="7" name="正方形/長方形 6"/>
          <p:cNvSpPr/>
          <p:nvPr/>
        </p:nvSpPr>
        <p:spPr>
          <a:xfrm>
            <a:off x="6372200" y="260534"/>
            <a:ext cx="2556647" cy="3592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smtClean="0">
                <a:solidFill>
                  <a:srgbClr val="000000"/>
                </a:solidFill>
                <a:latin typeface="ＤＨＰ特太ゴシック体" panose="020B0500000000000000" pitchFamily="50" charset="-128"/>
                <a:ea typeface="ＤＨＰ特太ゴシック体" panose="020B0500000000000000" pitchFamily="50" charset="-128"/>
              </a:rPr>
              <a:t>都道府県名</a:t>
            </a:r>
            <a:endParaRPr lang="ja-JP" altLang="en-US" sz="1400" u="sng" dirty="0">
              <a:solidFill>
                <a:srgbClr val="0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33085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876" y="466998"/>
            <a:ext cx="8229600" cy="418059"/>
          </a:xfrm>
        </p:spPr>
        <p:txBody>
          <a:bodyPr>
            <a:noAutofit/>
          </a:bodyPr>
          <a:lstStyle/>
          <a:p>
            <a:pPr algn="l"/>
            <a:r>
              <a:rPr kumimoji="1" lang="en-US" altLang="ja-JP" sz="3200" smtClean="0">
                <a:latin typeface="ＤＨＰ特太ゴシック体" panose="020B0500000000000000" pitchFamily="50" charset="-128"/>
                <a:ea typeface="ＤＨＰ特太ゴシック体" panose="020B0500000000000000" pitchFamily="50" charset="-128"/>
              </a:rPr>
              <a:t>【</a:t>
            </a:r>
            <a:r>
              <a:rPr kumimoji="1" lang="ja-JP" altLang="en-US" sz="3200" smtClean="0">
                <a:latin typeface="ＤＨＰ特太ゴシック体" panose="020B0500000000000000" pitchFamily="50" charset="-128"/>
                <a:ea typeface="ＤＨＰ特太ゴシック体" panose="020B0500000000000000" pitchFamily="50" charset="-128"/>
              </a:rPr>
              <a:t>演習</a:t>
            </a:r>
            <a:r>
              <a:rPr kumimoji="1" lang="en-US" altLang="ja-JP" sz="3200" smtClean="0">
                <a:latin typeface="ＤＨＰ特太ゴシック体" panose="020B0500000000000000" pitchFamily="50" charset="-128"/>
                <a:ea typeface="ＤＨＰ特太ゴシック体" panose="020B0500000000000000" pitchFamily="50" charset="-128"/>
              </a:rPr>
              <a:t>】</a:t>
            </a:r>
            <a:r>
              <a:rPr kumimoji="1" lang="ja-JP" altLang="en-US" sz="3200" smtClean="0">
                <a:latin typeface="ＤＨＰ特太ゴシック体" panose="020B0500000000000000" pitchFamily="50" charset="-128"/>
                <a:ea typeface="ＤＨＰ特太ゴシック体" panose="020B0500000000000000" pitchFamily="50" charset="-128"/>
              </a:rPr>
              <a:t>目標設定の確認（</a:t>
            </a:r>
            <a:r>
              <a:rPr lang="ja-JP" altLang="en-US" sz="3200" smtClean="0">
                <a:latin typeface="ＤＨＰ特太ゴシック体" panose="020B0500000000000000" pitchFamily="50" charset="-128"/>
                <a:ea typeface="ＤＨＰ特太ゴシック体" panose="020B0500000000000000" pitchFamily="50" charset="-128"/>
              </a:rPr>
              <a:t>３０</a:t>
            </a:r>
            <a:r>
              <a:rPr kumimoji="1" lang="ja-JP" altLang="en-US" sz="3200" smtClean="0">
                <a:latin typeface="ＤＨＰ特太ゴシック体" panose="020B0500000000000000" pitchFamily="50" charset="-128"/>
                <a:ea typeface="ＤＨＰ特太ゴシック体" panose="020B0500000000000000" pitchFamily="50" charset="-128"/>
              </a:rPr>
              <a:t>分</a:t>
            </a:r>
            <a:r>
              <a:rPr kumimoji="1" lang="ja-JP" altLang="en-US" sz="3200" dirty="0" smtClean="0">
                <a:latin typeface="ＤＨＰ特太ゴシック体" panose="020B0500000000000000" pitchFamily="50" charset="-128"/>
                <a:ea typeface="ＤＨＰ特太ゴシック体" panose="020B0500000000000000" pitchFamily="50" charset="-128"/>
              </a:rPr>
              <a:t>）　</a:t>
            </a:r>
            <a:endParaRPr kumimoji="1" lang="ja-JP" altLang="en-US" sz="3200" dirty="0">
              <a:latin typeface="ＤＨＰ特太ゴシック体" panose="020B0500000000000000" pitchFamily="50" charset="-128"/>
              <a:ea typeface="ＤＨＰ特太ゴシック体" panose="020B0500000000000000" pitchFamily="50" charset="-128"/>
            </a:endParaRPr>
          </a:p>
        </p:txBody>
      </p:sp>
      <p:graphicFrame>
        <p:nvGraphicFramePr>
          <p:cNvPr id="5" name="コンテンツ プレースホルダー 4"/>
          <p:cNvGraphicFramePr>
            <a:graphicFrameLocks noGrp="1"/>
          </p:cNvGraphicFramePr>
          <p:nvPr>
            <p:ph idx="1"/>
            <p:extLst/>
          </p:nvPr>
        </p:nvGraphicFramePr>
        <p:xfrm>
          <a:off x="647699" y="2088610"/>
          <a:ext cx="8290852" cy="3446500"/>
        </p:xfrm>
        <a:graphic>
          <a:graphicData uri="http://schemas.openxmlformats.org/drawingml/2006/table">
            <a:tbl>
              <a:tblPr firstRow="1" bandRow="1">
                <a:tableStyleId>{5C22544A-7EE6-4342-B048-85BDC9FD1C3A}</a:tableStyleId>
              </a:tblPr>
              <a:tblGrid>
                <a:gridCol w="450898">
                  <a:extLst>
                    <a:ext uri="{9D8B030D-6E8A-4147-A177-3AD203B41FA5}">
                      <a16:colId xmlns:a16="http://schemas.microsoft.com/office/drawing/2014/main" val="20000"/>
                    </a:ext>
                  </a:extLst>
                </a:gridCol>
                <a:gridCol w="2275464">
                  <a:extLst>
                    <a:ext uri="{9D8B030D-6E8A-4147-A177-3AD203B41FA5}">
                      <a16:colId xmlns:a16="http://schemas.microsoft.com/office/drawing/2014/main" val="20001"/>
                    </a:ext>
                  </a:extLst>
                </a:gridCol>
                <a:gridCol w="4808379">
                  <a:extLst>
                    <a:ext uri="{9D8B030D-6E8A-4147-A177-3AD203B41FA5}">
                      <a16:colId xmlns:a16="http://schemas.microsoft.com/office/drawing/2014/main" val="20002"/>
                    </a:ext>
                  </a:extLst>
                </a:gridCol>
                <a:gridCol w="756111">
                  <a:extLst>
                    <a:ext uri="{9D8B030D-6E8A-4147-A177-3AD203B41FA5}">
                      <a16:colId xmlns:a16="http://schemas.microsoft.com/office/drawing/2014/main" val="20003"/>
                    </a:ext>
                  </a:extLst>
                </a:gridCol>
              </a:tblGrid>
              <a:tr h="215316">
                <a:tc>
                  <a:txBody>
                    <a:bodyPr/>
                    <a:lstStyle/>
                    <a:p>
                      <a:pPr algn="ctr"/>
                      <a:endParaRPr kumimoji="1" lang="ja-JP" altLang="en-US" sz="1800" dirty="0"/>
                    </a:p>
                  </a:txBody>
                  <a:tcPr/>
                </a:tc>
                <a:tc>
                  <a:txBody>
                    <a:bodyPr/>
                    <a:lstStyle/>
                    <a:p>
                      <a:pPr algn="ctr"/>
                      <a:r>
                        <a:rPr kumimoji="1" lang="ja-JP" altLang="en-US" sz="2000" dirty="0" smtClean="0"/>
                        <a:t>項目</a:t>
                      </a:r>
                      <a:endParaRPr kumimoji="1" lang="ja-JP" altLang="en-US" sz="2000" dirty="0"/>
                    </a:p>
                  </a:txBody>
                  <a:tcPr/>
                </a:tc>
                <a:tc>
                  <a:txBody>
                    <a:bodyPr/>
                    <a:lstStyle/>
                    <a:p>
                      <a:pPr algn="ctr"/>
                      <a:r>
                        <a:rPr kumimoji="1" lang="ja-JP" altLang="en-US" sz="2000" dirty="0" smtClean="0"/>
                        <a:t>内容</a:t>
                      </a:r>
                      <a:endParaRPr kumimoji="1" lang="ja-JP" altLang="en-US" sz="2000" dirty="0"/>
                    </a:p>
                  </a:txBody>
                  <a:tcPr/>
                </a:tc>
                <a:tc>
                  <a:txBody>
                    <a:bodyPr/>
                    <a:lstStyle/>
                    <a:p>
                      <a:pPr algn="ctr"/>
                      <a:r>
                        <a:rPr kumimoji="1" lang="ja-JP" altLang="en-US" sz="2000" dirty="0" smtClean="0"/>
                        <a:t>時間</a:t>
                      </a:r>
                      <a:endParaRPr kumimoji="1" lang="ja-JP" altLang="en-US" sz="2000" dirty="0"/>
                    </a:p>
                  </a:txBody>
                  <a:tcPr/>
                </a:tc>
                <a:extLst>
                  <a:ext uri="{0D108BD9-81ED-4DB2-BD59-A6C34878D82A}">
                    <a16:rowId xmlns:a16="http://schemas.microsoft.com/office/drawing/2014/main" val="10000"/>
                  </a:ext>
                </a:extLst>
              </a:tr>
              <a:tr h="1008112">
                <a:tc>
                  <a:txBody>
                    <a:bodyPr/>
                    <a:lstStyle/>
                    <a:p>
                      <a:pPr algn="r"/>
                      <a:r>
                        <a:rPr kumimoji="1" lang="en-US" altLang="ja-JP" sz="1800" dirty="0" smtClean="0"/>
                        <a:t>1</a:t>
                      </a:r>
                    </a:p>
                  </a:txBody>
                  <a:tcPr anchor="ctr"/>
                </a:tc>
                <a:tc>
                  <a:txBody>
                    <a:bodyPr/>
                    <a:lstStyle/>
                    <a:p>
                      <a:r>
                        <a:rPr kumimoji="1" lang="ja-JP" altLang="en-US" sz="1800" smtClean="0"/>
                        <a:t>演習に</a:t>
                      </a:r>
                      <a:r>
                        <a:rPr kumimoji="1" lang="ja-JP" altLang="en-US" sz="1800" dirty="0" smtClean="0"/>
                        <a:t>ついての説明</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smtClean="0"/>
                        <a:t>演習の</a:t>
                      </a:r>
                      <a:r>
                        <a:rPr kumimoji="1" lang="ja-JP" altLang="en-US" sz="1800" dirty="0" smtClean="0"/>
                        <a:t>ねらいと進行について説明</a:t>
                      </a:r>
                      <a:endParaRPr kumimoji="1" lang="ja-JP" altLang="en-US" sz="1800" dirty="0"/>
                    </a:p>
                  </a:txBody>
                  <a:tcPr anchor="ctr"/>
                </a:tc>
                <a:tc>
                  <a:txBody>
                    <a:bodyPr/>
                    <a:lstStyle/>
                    <a:p>
                      <a:pPr algn="ctr"/>
                      <a:r>
                        <a:rPr kumimoji="1" lang="en-US" altLang="ja-JP" sz="2000" dirty="0" smtClean="0"/>
                        <a:t>2</a:t>
                      </a:r>
                      <a:r>
                        <a:rPr kumimoji="1" lang="ja-JP" altLang="en-US" sz="2000" dirty="0" smtClean="0"/>
                        <a:t>分</a:t>
                      </a:r>
                      <a:endParaRPr kumimoji="1" lang="en-US" altLang="ja-JP" sz="2000" dirty="0" smtClean="0"/>
                    </a:p>
                  </a:txBody>
                  <a:tcPr anchor="ctr"/>
                </a:tc>
                <a:extLst>
                  <a:ext uri="{0D108BD9-81ED-4DB2-BD59-A6C34878D82A}">
                    <a16:rowId xmlns:a16="http://schemas.microsoft.com/office/drawing/2014/main" val="10001"/>
                  </a:ext>
                </a:extLst>
              </a:tr>
              <a:tr h="919213">
                <a:tc>
                  <a:txBody>
                    <a:bodyPr/>
                    <a:lstStyle/>
                    <a:p>
                      <a:pPr algn="r"/>
                      <a:r>
                        <a:rPr kumimoji="1" lang="en-US" altLang="ja-JP" sz="1800" smtClean="0"/>
                        <a:t>2</a:t>
                      </a:r>
                      <a:endParaRPr kumimoji="1" lang="en-US" altLang="ja-JP" sz="1800" dirty="0" smtClean="0"/>
                    </a:p>
                  </a:txBody>
                  <a:tcPr anchor="ctr"/>
                </a:tc>
                <a:tc>
                  <a:txBody>
                    <a:bodyPr/>
                    <a:lstStyle/>
                    <a:p>
                      <a:r>
                        <a:rPr kumimoji="1" lang="ja-JP" altLang="en-US" sz="1800" smtClean="0"/>
                        <a:t>都道府県での討議</a:t>
                      </a:r>
                    </a:p>
                    <a:p>
                      <a:r>
                        <a:rPr kumimoji="1" lang="ja-JP" altLang="en-US" sz="1800" smtClean="0"/>
                        <a:t>（獲得</a:t>
                      </a:r>
                      <a:r>
                        <a:rPr kumimoji="1" lang="ja-JP" altLang="en-US" sz="1800" dirty="0" smtClean="0"/>
                        <a:t>目標</a:t>
                      </a:r>
                      <a:r>
                        <a:rPr kumimoji="1" lang="ja-JP" altLang="en-US" sz="1800" smtClean="0"/>
                        <a:t>の設定）</a:t>
                      </a:r>
                      <a:endParaRPr kumimoji="1" lang="ja-JP" altLang="en-US" sz="18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dirty="0" smtClean="0"/>
                        <a:t>本研修を受ける上で、都道府県として、また各メンバーとしての獲得目標を設定する</a:t>
                      </a:r>
                      <a:endParaRPr kumimoji="1" lang="en-US" altLang="ja-JP" sz="18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dirty="0" smtClean="0"/>
                        <a:t>獲得目標はメンバー間で共有する</a:t>
                      </a:r>
                    </a:p>
                  </a:txBody>
                  <a:tcPr anchor="ctr"/>
                </a:tc>
                <a:tc>
                  <a:txBody>
                    <a:bodyPr/>
                    <a:lstStyle/>
                    <a:p>
                      <a:pPr algn="ctr"/>
                      <a:r>
                        <a:rPr kumimoji="1" lang="en-US" altLang="ja-JP" sz="2000" smtClean="0"/>
                        <a:t>23</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2"/>
                  </a:ext>
                </a:extLst>
              </a:tr>
              <a:tr h="853428">
                <a:tc>
                  <a:txBody>
                    <a:bodyPr/>
                    <a:lstStyle/>
                    <a:p>
                      <a:pPr algn="r"/>
                      <a:r>
                        <a:rPr kumimoji="1" lang="en-US" altLang="ja-JP" sz="1800" dirty="0" smtClean="0"/>
                        <a:t>3</a:t>
                      </a:r>
                    </a:p>
                  </a:txBody>
                  <a:tcPr anchor="ctr"/>
                </a:tc>
                <a:tc>
                  <a:txBody>
                    <a:bodyPr/>
                    <a:lstStyle/>
                    <a:p>
                      <a:r>
                        <a:rPr kumimoji="1" lang="ja-JP" altLang="en-US" sz="1800" smtClean="0"/>
                        <a:t>全体共有・振り返り</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dirty="0" smtClean="0"/>
                        <a:t>振り返りと獲得目標について全体で共有</a:t>
                      </a:r>
                      <a:endParaRPr kumimoji="1" lang="en-US" altLang="ja-JP" sz="1800" dirty="0" smtClean="0"/>
                    </a:p>
                    <a:p>
                      <a:pPr marL="0" indent="0">
                        <a:buFont typeface="Wingdings" panose="05000000000000000000" pitchFamily="2" charset="2"/>
                        <a:buNone/>
                      </a:pPr>
                      <a:r>
                        <a:rPr kumimoji="1" lang="ja-JP" altLang="en-US" sz="1800" dirty="0" smtClean="0"/>
                        <a:t>（２～３都道府県程度）</a:t>
                      </a:r>
                      <a:endParaRPr kumimoji="1" lang="ja-JP" altLang="en-US" sz="1800" dirty="0"/>
                    </a:p>
                  </a:txBody>
                  <a:tcPr anchor="ctr"/>
                </a:tc>
                <a:tc>
                  <a:txBody>
                    <a:bodyPr/>
                    <a:lstStyle/>
                    <a:p>
                      <a:pPr algn="ctr"/>
                      <a:r>
                        <a:rPr kumimoji="1" lang="en-US" altLang="ja-JP" sz="2000" smtClean="0"/>
                        <a:t>5</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3"/>
                  </a:ext>
                </a:extLst>
              </a:tr>
            </a:tbl>
          </a:graphicData>
        </a:graphic>
      </p:graphicFrame>
      <p:sp>
        <p:nvSpPr>
          <p:cNvPr id="4" name="Text Box 4"/>
          <p:cNvSpPr txBox="1">
            <a:spLocks noChangeArrowheads="1"/>
          </p:cNvSpPr>
          <p:nvPr/>
        </p:nvSpPr>
        <p:spPr bwMode="auto">
          <a:xfrm>
            <a:off x="647698" y="1230866"/>
            <a:ext cx="8290853" cy="677108"/>
          </a:xfrm>
          <a:prstGeom prst="rect">
            <a:avLst/>
          </a:prstGeom>
          <a:noFill/>
          <a:ln w="19050">
            <a:solidFill>
              <a:schemeClr val="tx1"/>
            </a:solidFill>
            <a:miter lim="800000"/>
            <a:headEnd/>
            <a:tailEnd/>
          </a:ln>
        </p:spPr>
        <p:txBody>
          <a:bodyPr wrap="square">
            <a:spAutoFit/>
          </a:bodyPr>
          <a:lstStyle/>
          <a:p>
            <a:r>
              <a:rPr lang="ja-JP" altLang="en-US" sz="2000" smtClean="0">
                <a:latin typeface="ＤＨＰ特太ゴシック体" panose="020B0500000000000000" pitchFamily="50" charset="-128"/>
                <a:ea typeface="ＤＨＰ特太ゴシック体" panose="020B0500000000000000" pitchFamily="50" charset="-128"/>
              </a:rPr>
              <a:t>＜ねらい</a:t>
            </a:r>
            <a:r>
              <a:rPr lang="ja-JP" altLang="en-US" sz="2000" dirty="0" smtClean="0">
                <a:latin typeface="ＤＨＰ特太ゴシック体" panose="020B0500000000000000" pitchFamily="50" charset="-128"/>
                <a:ea typeface="ＤＨＰ特太ゴシック体" panose="020B0500000000000000" pitchFamily="50" charset="-128"/>
              </a:rPr>
              <a:t>＞ </a:t>
            </a:r>
            <a:endParaRPr lang="en-US" altLang="ja-JP" sz="2000" dirty="0" smtClean="0">
              <a:latin typeface="ＤＨＰ特太ゴシック体" panose="020B0500000000000000" pitchFamily="50" charset="-128"/>
              <a:ea typeface="ＤＨＰ特太ゴシック体" panose="020B0500000000000000" pitchFamily="50" charset="-128"/>
            </a:endParaRPr>
          </a:p>
          <a:p>
            <a:r>
              <a:rPr lang="en-US" altLang="ja-JP" smtClean="0">
                <a:latin typeface="ＤＨＰ特太ゴシック体" panose="020B0500000000000000" pitchFamily="50" charset="-128"/>
                <a:ea typeface="ＤＨＰ特太ゴシック体" panose="020B0500000000000000" pitchFamily="50" charset="-128"/>
              </a:rPr>
              <a:t>【</a:t>
            </a:r>
            <a:r>
              <a:rPr lang="ja-JP" altLang="en-US" smtClean="0">
                <a:latin typeface="ＤＨＰ特太ゴシック体" panose="020B0500000000000000" pitchFamily="50" charset="-128"/>
                <a:ea typeface="ＤＨＰ特太ゴシック体" panose="020B0500000000000000" pitchFamily="50" charset="-128"/>
              </a:rPr>
              <a:t>重要事項の説明</a:t>
            </a:r>
            <a:r>
              <a:rPr lang="en-US" altLang="ja-JP" smtClean="0">
                <a:latin typeface="ＤＨＰ特太ゴシック体" panose="020B0500000000000000" pitchFamily="50" charset="-128"/>
                <a:ea typeface="ＤＨＰ特太ゴシック体" panose="020B0500000000000000" pitchFamily="50" charset="-128"/>
              </a:rPr>
              <a:t>】</a:t>
            </a:r>
            <a:r>
              <a:rPr lang="ja-JP" altLang="en-US" smtClean="0">
                <a:latin typeface="ＤＨＰ特太ゴシック体" panose="020B0500000000000000" pitchFamily="50" charset="-128"/>
                <a:ea typeface="ＤＨＰ特太ゴシック体" panose="020B0500000000000000" pitchFamily="50" charset="-128"/>
              </a:rPr>
              <a:t>を聴いた上</a:t>
            </a:r>
            <a:r>
              <a:rPr lang="ja-JP" altLang="en-US" dirty="0">
                <a:latin typeface="ＤＨＰ特太ゴシック体" panose="020B0500000000000000" pitchFamily="50" charset="-128"/>
                <a:ea typeface="ＤＨＰ特太ゴシック体" panose="020B0500000000000000" pitchFamily="50" charset="-128"/>
              </a:rPr>
              <a:t>で</a:t>
            </a:r>
            <a:r>
              <a:rPr lang="ja-JP" altLang="en-US" smtClean="0">
                <a:latin typeface="ＤＨＰ特太ゴシック体" panose="020B0500000000000000" pitchFamily="50" charset="-128"/>
                <a:ea typeface="ＤＨＰ特太ゴシック体" panose="020B0500000000000000" pitchFamily="50" charset="-128"/>
              </a:rPr>
              <a:t>、本研修での獲得</a:t>
            </a:r>
            <a:r>
              <a:rPr lang="ja-JP" altLang="en-US" dirty="0" smtClean="0">
                <a:latin typeface="ＤＨＰ特太ゴシック体" panose="020B0500000000000000" pitchFamily="50" charset="-128"/>
                <a:ea typeface="ＤＨＰ特太ゴシック体" panose="020B0500000000000000" pitchFamily="50" charset="-128"/>
              </a:rPr>
              <a:t>目標</a:t>
            </a:r>
            <a:r>
              <a:rPr lang="ja-JP" altLang="en-US" smtClean="0">
                <a:latin typeface="ＤＨＰ特太ゴシック体" panose="020B0500000000000000" pitchFamily="50" charset="-128"/>
                <a:ea typeface="ＤＨＰ特太ゴシック体" panose="020B0500000000000000" pitchFamily="50" charset="-128"/>
              </a:rPr>
              <a:t>を明確化する</a:t>
            </a:r>
            <a:r>
              <a:rPr lang="ja-JP" altLang="en-US" dirty="0" smtClean="0"/>
              <a:t>。</a:t>
            </a:r>
            <a:endParaRPr lang="ja-JP" altLang="ja-JP" dirty="0"/>
          </a:p>
        </p:txBody>
      </p:sp>
      <p:sp>
        <p:nvSpPr>
          <p:cNvPr id="3" name="テキスト ボックス 2"/>
          <p:cNvSpPr txBox="1"/>
          <p:nvPr/>
        </p:nvSpPr>
        <p:spPr>
          <a:xfrm>
            <a:off x="647698" y="5818092"/>
            <a:ext cx="6999196" cy="369332"/>
          </a:xfrm>
          <a:prstGeom prst="rect">
            <a:avLst/>
          </a:prstGeom>
          <a:noFill/>
        </p:spPr>
        <p:txBody>
          <a:bodyPr wrap="square" rtlCol="0">
            <a:spAutoFit/>
          </a:bodyPr>
          <a:lstStyle/>
          <a:p>
            <a:r>
              <a:rPr kumimoji="1" lang="ja-JP" altLang="en-US" smtClean="0">
                <a:latin typeface="MS UI Gothic" panose="020B0600070205080204" pitchFamily="50" charset="-128"/>
                <a:ea typeface="MS UI Gothic" panose="020B0600070205080204" pitchFamily="50" charset="-128"/>
              </a:rPr>
              <a:t>検討委員</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演習講師</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は自県を担当する</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一部委員は複数県を担当</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a:t>
            </a:r>
            <a:endParaRPr kumimoji="1" lang="ja-JP" altLang="en-US">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2310157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322728" y="217312"/>
            <a:ext cx="7092280" cy="417512"/>
          </a:xfrm>
        </p:spPr>
        <p:txBody>
          <a:bodyPr>
            <a:normAutofit fontScale="90000"/>
          </a:bodyPr>
          <a:lstStyle/>
          <a:p>
            <a:pPr algn="l" eaLnBrk="1" hangingPunct="1"/>
            <a:r>
              <a:rPr lang="en-US" altLang="ja-JP" sz="2400" smtClean="0">
                <a:latin typeface="ＤＨＰ特太ゴシック体" panose="020B0500000000000000" pitchFamily="50" charset="-128"/>
                <a:ea typeface="ＤＨＰ特太ゴシック体" panose="020B0500000000000000" pitchFamily="50" charset="-128"/>
              </a:rPr>
              <a:t>02【</a:t>
            </a:r>
            <a:r>
              <a:rPr lang="ja-JP" altLang="en-US" sz="2400" smtClean="0">
                <a:latin typeface="ＤＨＰ特太ゴシック体" panose="020B0500000000000000" pitchFamily="50" charset="-128"/>
                <a:ea typeface="ＤＨＰ特太ゴシック体" panose="020B0500000000000000" pitchFamily="50" charset="-128"/>
              </a:rPr>
              <a:t>演習</a:t>
            </a:r>
            <a:r>
              <a:rPr lang="en-US" altLang="ja-JP" sz="2400" smtClean="0">
                <a:latin typeface="ＤＨＰ特太ゴシック体" panose="020B0500000000000000" pitchFamily="50" charset="-128"/>
                <a:ea typeface="ＤＨＰ特太ゴシック体" panose="020B0500000000000000" pitchFamily="50" charset="-128"/>
              </a:rPr>
              <a:t>】</a:t>
            </a:r>
            <a:r>
              <a:rPr lang="ja-JP" altLang="en-US" sz="2400" smtClean="0">
                <a:latin typeface="ＤＨＰ特太ゴシック体" panose="020B0500000000000000" pitchFamily="50" charset="-128"/>
                <a:ea typeface="ＤＨＰ特太ゴシック体" panose="020B0500000000000000" pitchFamily="50" charset="-128"/>
              </a:rPr>
              <a:t>目標</a:t>
            </a:r>
            <a:r>
              <a:rPr lang="ja-JP" altLang="en-US" sz="2400" dirty="0" smtClean="0">
                <a:latin typeface="ＤＨＰ特太ゴシック体" panose="020B0500000000000000" pitchFamily="50" charset="-128"/>
                <a:ea typeface="ＤＨＰ特太ゴシック体" panose="020B0500000000000000" pitchFamily="50" charset="-128"/>
              </a:rPr>
              <a:t>設定　</a:t>
            </a:r>
          </a:p>
        </p:txBody>
      </p:sp>
      <p:graphicFrame>
        <p:nvGraphicFramePr>
          <p:cNvPr id="5" name="表 4"/>
          <p:cNvGraphicFramePr>
            <a:graphicFrameLocks noGrp="1"/>
          </p:cNvGraphicFramePr>
          <p:nvPr>
            <p:extLst/>
          </p:nvPr>
        </p:nvGraphicFramePr>
        <p:xfrm>
          <a:off x="376518" y="762000"/>
          <a:ext cx="8552329" cy="5907360"/>
        </p:xfrm>
        <a:graphic>
          <a:graphicData uri="http://schemas.openxmlformats.org/drawingml/2006/table">
            <a:tbl>
              <a:tblPr firstRow="1" bandRow="1">
                <a:tableStyleId>{5940675A-B579-460E-94D1-54222C63F5DA}</a:tableStyleId>
              </a:tblPr>
              <a:tblGrid>
                <a:gridCol w="8552329">
                  <a:extLst>
                    <a:ext uri="{9D8B030D-6E8A-4147-A177-3AD203B41FA5}">
                      <a16:colId xmlns:a16="http://schemas.microsoft.com/office/drawing/2014/main" val="20000"/>
                    </a:ext>
                  </a:extLst>
                </a:gridCol>
              </a:tblGrid>
              <a:tr h="351629">
                <a:tc>
                  <a:txBody>
                    <a:bodyPr/>
                    <a:lstStyle/>
                    <a:p>
                      <a:pPr algn="ctr"/>
                      <a:r>
                        <a:rPr kumimoji="1" lang="ja-JP" altLang="en-US" sz="1600" b="1" baseline="0" dirty="0" smtClean="0">
                          <a:solidFill>
                            <a:schemeClr val="bg1"/>
                          </a:solidFill>
                        </a:rPr>
                        <a:t>本研修での</a:t>
                      </a:r>
                      <a:r>
                        <a:rPr kumimoji="1" lang="ja-JP" altLang="en-US" sz="1600" b="1" baseline="0" smtClean="0">
                          <a:solidFill>
                            <a:schemeClr val="bg1"/>
                          </a:solidFill>
                        </a:rPr>
                        <a:t>獲得目標</a:t>
                      </a:r>
                      <a:endParaRPr kumimoji="1" lang="ja-JP" altLang="en-US" sz="1600" b="1" baseline="0"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70C0"/>
                    </a:solidFill>
                  </a:tcPr>
                </a:tc>
                <a:extLst>
                  <a:ext uri="{0D108BD9-81ED-4DB2-BD59-A6C34878D82A}">
                    <a16:rowId xmlns:a16="http://schemas.microsoft.com/office/drawing/2014/main" val="10000"/>
                  </a:ext>
                </a:extLst>
              </a:tr>
              <a:tr h="5555731">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sp>
        <p:nvSpPr>
          <p:cNvPr id="6" name="正方形/長方形 5"/>
          <p:cNvSpPr/>
          <p:nvPr/>
        </p:nvSpPr>
        <p:spPr>
          <a:xfrm>
            <a:off x="6372200" y="260534"/>
            <a:ext cx="2556647" cy="3592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smtClean="0">
                <a:solidFill>
                  <a:srgbClr val="000000"/>
                </a:solidFill>
                <a:latin typeface="ＤＨＰ特太ゴシック体" panose="020B0500000000000000" pitchFamily="50" charset="-128"/>
                <a:ea typeface="ＤＨＰ特太ゴシック体" panose="020B0500000000000000" pitchFamily="50" charset="-128"/>
              </a:rPr>
              <a:t>都道府県名</a:t>
            </a:r>
            <a:endParaRPr lang="ja-JP" altLang="en-US" sz="1400" u="sng" dirty="0">
              <a:solidFill>
                <a:srgbClr val="0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126570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5</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046132414"/>
              </p:ext>
            </p:extLst>
          </p:nvPr>
        </p:nvGraphicFramePr>
        <p:xfrm>
          <a:off x="107504" y="651620"/>
          <a:ext cx="8928992" cy="5945731"/>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355316">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初任者研修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相談支援（障害児者支援）の目的</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33860">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256555">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9274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6</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395566702"/>
              </p:ext>
            </p:extLst>
          </p:nvPr>
        </p:nvGraphicFramePr>
        <p:xfrm>
          <a:off x="107504" y="651620"/>
          <a:ext cx="8928992" cy="5945731"/>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355316">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初任者研修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相談支援（障害児者支援）の基本的視点</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33860">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256555">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83801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609" y="179387"/>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7</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147865036"/>
              </p:ext>
            </p:extLst>
          </p:nvPr>
        </p:nvGraphicFramePr>
        <p:xfrm>
          <a:off x="107504" y="651620"/>
          <a:ext cx="8928992" cy="5945731"/>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7966134">
                  <a:extLst>
                    <a:ext uri="{9D8B030D-6E8A-4147-A177-3AD203B41FA5}">
                      <a16:colId xmlns:a16="http://schemas.microsoft.com/office/drawing/2014/main" val="20001"/>
                    </a:ext>
                  </a:extLst>
                </a:gridCol>
              </a:tblGrid>
              <a:tr h="355316">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初任者研修</a:t>
                      </a:r>
                      <a:r>
                        <a:rPr kumimoji="1" lang="en-US" altLang="ja-JP" sz="1600" smtClean="0">
                          <a:latin typeface="MS UI Gothic" panose="020B0600070205080204" pitchFamily="50" charset="-128"/>
                          <a:ea typeface="MS UI Gothic" panose="020B0600070205080204" pitchFamily="50" charset="-128"/>
                        </a:rPr>
                        <a:t>】</a:t>
                      </a:r>
                      <a:r>
                        <a:rPr kumimoji="1" lang="ja-JP" altLang="en-US" sz="1600" smtClean="0">
                          <a:latin typeface="MS UI Gothic" panose="020B0600070205080204" pitchFamily="50" charset="-128"/>
                          <a:ea typeface="MS UI Gothic" panose="020B0600070205080204" pitchFamily="50" charset="-128"/>
                        </a:rPr>
                        <a:t>相談支援に必要な技術</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33860">
                <a:tc gridSpan="2">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256555">
                <a:tc gridSpan="2">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3761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ADEAB0B-3364-414D-832E-F3CDA843F507}" type="slidenum">
              <a:rPr kumimoji="1" lang="ja-JP" altLang="en-US" smtClean="0"/>
              <a:t>8</a:t>
            </a:fld>
            <a:endParaRPr kumimoji="1" lang="ja-JP" altLang="en-US"/>
          </a:p>
        </p:txBody>
      </p:sp>
    </p:spTree>
    <p:extLst>
      <p:ext uri="{BB962C8B-B14F-4D97-AF65-F5344CB8AC3E}">
        <p14:creationId xmlns:p14="http://schemas.microsoft.com/office/powerpoint/2010/main" val="250667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876" y="466998"/>
            <a:ext cx="8229600" cy="418059"/>
          </a:xfrm>
        </p:spPr>
        <p:txBody>
          <a:bodyPr>
            <a:noAutofit/>
          </a:bodyPr>
          <a:lstStyle/>
          <a:p>
            <a:r>
              <a:rPr kumimoji="1" lang="en-US" altLang="ja-JP" sz="3200" smtClean="0">
                <a:latin typeface="ＤＨＰ特太ゴシック体" panose="020B0500000000000000" pitchFamily="50" charset="-128"/>
                <a:ea typeface="ＤＨＰ特太ゴシック体" panose="020B0500000000000000" pitchFamily="50" charset="-128"/>
              </a:rPr>
              <a:t>【</a:t>
            </a:r>
            <a:r>
              <a:rPr kumimoji="1" lang="ja-JP" altLang="en-US" sz="3200" smtClean="0">
                <a:latin typeface="ＤＨＰ特太ゴシック体" panose="020B0500000000000000" pitchFamily="50" charset="-128"/>
                <a:ea typeface="ＤＨＰ特太ゴシック体" panose="020B0500000000000000" pitchFamily="50" charset="-128"/>
              </a:rPr>
              <a:t>演習</a:t>
            </a:r>
            <a:r>
              <a:rPr kumimoji="1" lang="en-US" altLang="ja-JP" sz="3200" smtClean="0">
                <a:latin typeface="ＤＨＰ特太ゴシック体" panose="020B0500000000000000" pitchFamily="50" charset="-128"/>
                <a:ea typeface="ＤＨＰ特太ゴシック体" panose="020B0500000000000000" pitchFamily="50" charset="-128"/>
              </a:rPr>
              <a:t>】</a:t>
            </a:r>
            <a:r>
              <a:rPr lang="ja-JP" altLang="en-US" sz="3200">
                <a:latin typeface="ＤＨＰ特太ゴシック体" panose="020B0500000000000000" pitchFamily="50" charset="-128"/>
                <a:ea typeface="ＤＨＰ特太ゴシック体" panose="020B0500000000000000" pitchFamily="50" charset="-128"/>
              </a:rPr>
              <a:t>１日目の振り返り</a:t>
            </a:r>
            <a:r>
              <a:rPr lang="ja-JP" altLang="en-US" sz="3200" smtClean="0">
                <a:latin typeface="ＤＨＰ特太ゴシック体" panose="020B0500000000000000" pitchFamily="50" charset="-128"/>
                <a:ea typeface="ＤＨＰ特太ゴシック体" panose="020B0500000000000000" pitchFamily="50" charset="-128"/>
              </a:rPr>
              <a:t>（</a:t>
            </a:r>
            <a:r>
              <a:rPr lang="en-US" altLang="ja-JP" sz="3200" smtClean="0">
                <a:latin typeface="ＤＨＰ特太ゴシック体" panose="020B0500000000000000" pitchFamily="50" charset="-128"/>
                <a:ea typeface="ＤＨＰ特太ゴシック体" panose="020B0500000000000000" pitchFamily="50" charset="-128"/>
              </a:rPr>
              <a:t>9</a:t>
            </a:r>
            <a:r>
              <a:rPr lang="ja-JP" altLang="en-US" sz="3200" smtClean="0">
                <a:latin typeface="ＤＨＰ特太ゴシック体" panose="020B0500000000000000" pitchFamily="50" charset="-128"/>
                <a:ea typeface="ＤＨＰ特太ゴシック体" panose="020B0500000000000000" pitchFamily="50" charset="-128"/>
              </a:rPr>
              <a:t>０</a:t>
            </a:r>
            <a:r>
              <a:rPr kumimoji="1" lang="ja-JP" altLang="en-US" sz="3200" smtClean="0">
                <a:latin typeface="ＤＨＰ特太ゴシック体" panose="020B0500000000000000" pitchFamily="50" charset="-128"/>
                <a:ea typeface="ＤＨＰ特太ゴシック体" panose="020B0500000000000000" pitchFamily="50" charset="-128"/>
              </a:rPr>
              <a:t>分</a:t>
            </a:r>
            <a:r>
              <a:rPr kumimoji="1" lang="ja-JP" altLang="en-US" sz="3200" dirty="0" smtClean="0">
                <a:latin typeface="ＤＨＰ特太ゴシック体" panose="020B0500000000000000" pitchFamily="50" charset="-128"/>
                <a:ea typeface="ＤＨＰ特太ゴシック体" panose="020B0500000000000000" pitchFamily="50" charset="-128"/>
              </a:rPr>
              <a:t>）　</a:t>
            </a:r>
            <a:endParaRPr kumimoji="1" lang="ja-JP" altLang="en-US" sz="3200" dirty="0">
              <a:latin typeface="ＤＨＰ特太ゴシック体" panose="020B0500000000000000" pitchFamily="50" charset="-128"/>
              <a:ea typeface="ＤＨＰ特太ゴシック体" panose="020B0500000000000000"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688715501"/>
              </p:ext>
            </p:extLst>
          </p:nvPr>
        </p:nvGraphicFramePr>
        <p:xfrm>
          <a:off x="647699" y="2088610"/>
          <a:ext cx="8290852" cy="3720820"/>
        </p:xfrm>
        <a:graphic>
          <a:graphicData uri="http://schemas.openxmlformats.org/drawingml/2006/table">
            <a:tbl>
              <a:tblPr firstRow="1" bandRow="1">
                <a:tableStyleId>{5C22544A-7EE6-4342-B048-85BDC9FD1C3A}</a:tableStyleId>
              </a:tblPr>
              <a:tblGrid>
                <a:gridCol w="450898">
                  <a:extLst>
                    <a:ext uri="{9D8B030D-6E8A-4147-A177-3AD203B41FA5}">
                      <a16:colId xmlns:a16="http://schemas.microsoft.com/office/drawing/2014/main" val="20000"/>
                    </a:ext>
                  </a:extLst>
                </a:gridCol>
                <a:gridCol w="2275464">
                  <a:extLst>
                    <a:ext uri="{9D8B030D-6E8A-4147-A177-3AD203B41FA5}">
                      <a16:colId xmlns:a16="http://schemas.microsoft.com/office/drawing/2014/main" val="20001"/>
                    </a:ext>
                  </a:extLst>
                </a:gridCol>
                <a:gridCol w="4808379">
                  <a:extLst>
                    <a:ext uri="{9D8B030D-6E8A-4147-A177-3AD203B41FA5}">
                      <a16:colId xmlns:a16="http://schemas.microsoft.com/office/drawing/2014/main" val="20002"/>
                    </a:ext>
                  </a:extLst>
                </a:gridCol>
                <a:gridCol w="756111">
                  <a:extLst>
                    <a:ext uri="{9D8B030D-6E8A-4147-A177-3AD203B41FA5}">
                      <a16:colId xmlns:a16="http://schemas.microsoft.com/office/drawing/2014/main" val="20003"/>
                    </a:ext>
                  </a:extLst>
                </a:gridCol>
              </a:tblGrid>
              <a:tr h="215316">
                <a:tc>
                  <a:txBody>
                    <a:bodyPr/>
                    <a:lstStyle/>
                    <a:p>
                      <a:pPr algn="ctr"/>
                      <a:endParaRPr kumimoji="1" lang="ja-JP" altLang="en-US" sz="1800" dirty="0"/>
                    </a:p>
                  </a:txBody>
                  <a:tcPr/>
                </a:tc>
                <a:tc>
                  <a:txBody>
                    <a:bodyPr/>
                    <a:lstStyle/>
                    <a:p>
                      <a:pPr algn="ctr"/>
                      <a:r>
                        <a:rPr kumimoji="1" lang="ja-JP" altLang="en-US" sz="2000" dirty="0" smtClean="0"/>
                        <a:t>項目</a:t>
                      </a:r>
                      <a:endParaRPr kumimoji="1" lang="ja-JP" altLang="en-US" sz="2000" dirty="0"/>
                    </a:p>
                  </a:txBody>
                  <a:tcPr/>
                </a:tc>
                <a:tc>
                  <a:txBody>
                    <a:bodyPr/>
                    <a:lstStyle/>
                    <a:p>
                      <a:pPr algn="ctr"/>
                      <a:r>
                        <a:rPr kumimoji="1" lang="ja-JP" altLang="en-US" sz="2000" dirty="0" smtClean="0"/>
                        <a:t>内容</a:t>
                      </a:r>
                      <a:endParaRPr kumimoji="1" lang="ja-JP" altLang="en-US" sz="2000" dirty="0"/>
                    </a:p>
                  </a:txBody>
                  <a:tcPr/>
                </a:tc>
                <a:tc>
                  <a:txBody>
                    <a:bodyPr/>
                    <a:lstStyle/>
                    <a:p>
                      <a:pPr algn="ctr"/>
                      <a:r>
                        <a:rPr kumimoji="1" lang="ja-JP" altLang="en-US" sz="2000" dirty="0" smtClean="0"/>
                        <a:t>時間</a:t>
                      </a:r>
                      <a:endParaRPr kumimoji="1" lang="ja-JP" altLang="en-US" sz="2000" dirty="0"/>
                    </a:p>
                  </a:txBody>
                  <a:tcPr/>
                </a:tc>
                <a:extLst>
                  <a:ext uri="{0D108BD9-81ED-4DB2-BD59-A6C34878D82A}">
                    <a16:rowId xmlns:a16="http://schemas.microsoft.com/office/drawing/2014/main" val="10000"/>
                  </a:ext>
                </a:extLst>
              </a:tr>
              <a:tr h="1008112">
                <a:tc>
                  <a:txBody>
                    <a:bodyPr/>
                    <a:lstStyle/>
                    <a:p>
                      <a:pPr algn="r"/>
                      <a:r>
                        <a:rPr kumimoji="1" lang="en-US" altLang="ja-JP" sz="1800" dirty="0" smtClean="0"/>
                        <a:t>1</a:t>
                      </a:r>
                    </a:p>
                  </a:txBody>
                  <a:tcPr anchor="ctr"/>
                </a:tc>
                <a:tc>
                  <a:txBody>
                    <a:bodyPr/>
                    <a:lstStyle/>
                    <a:p>
                      <a:r>
                        <a:rPr kumimoji="1" lang="ja-JP" altLang="en-US" sz="1800" smtClean="0"/>
                        <a:t>演習に</a:t>
                      </a:r>
                      <a:r>
                        <a:rPr kumimoji="1" lang="ja-JP" altLang="en-US" sz="1800" dirty="0" smtClean="0"/>
                        <a:t>ついての説明</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smtClean="0"/>
                        <a:t>演習の</a:t>
                      </a:r>
                      <a:r>
                        <a:rPr kumimoji="1" lang="ja-JP" altLang="en-US" sz="1800" dirty="0" smtClean="0"/>
                        <a:t>ねらいと進行について説明</a:t>
                      </a:r>
                      <a:endParaRPr kumimoji="1" lang="ja-JP" altLang="en-US" sz="1800" dirty="0"/>
                    </a:p>
                  </a:txBody>
                  <a:tcPr anchor="ctr"/>
                </a:tc>
                <a:tc>
                  <a:txBody>
                    <a:bodyPr/>
                    <a:lstStyle/>
                    <a:p>
                      <a:pPr algn="ctr"/>
                      <a:r>
                        <a:rPr kumimoji="1" lang="en-US" altLang="ja-JP" sz="2000" smtClean="0"/>
                        <a:t>5</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1"/>
                  </a:ext>
                </a:extLst>
              </a:tr>
              <a:tr h="919213">
                <a:tc>
                  <a:txBody>
                    <a:bodyPr/>
                    <a:lstStyle/>
                    <a:p>
                      <a:pPr algn="r"/>
                      <a:r>
                        <a:rPr kumimoji="1" lang="en-US" altLang="ja-JP" sz="1800" smtClean="0"/>
                        <a:t>2</a:t>
                      </a:r>
                      <a:endParaRPr kumimoji="1" lang="en-US" altLang="ja-JP" sz="1800" dirty="0" smtClean="0"/>
                    </a:p>
                  </a:txBody>
                  <a:tcPr anchor="ctr"/>
                </a:tc>
                <a:tc>
                  <a:txBody>
                    <a:bodyPr/>
                    <a:lstStyle/>
                    <a:p>
                      <a:r>
                        <a:rPr kumimoji="1" lang="ja-JP" altLang="en-US" sz="1800" smtClean="0"/>
                        <a:t>都道府県での討議</a:t>
                      </a:r>
                    </a:p>
                    <a:p>
                      <a:r>
                        <a:rPr kumimoji="1" lang="ja-JP" altLang="en-US" sz="1600" smtClean="0"/>
                        <a:t>（</a:t>
                      </a:r>
                      <a:r>
                        <a:rPr kumimoji="1" lang="en-US" altLang="ja-JP" sz="1600" smtClean="0"/>
                        <a:t>1</a:t>
                      </a:r>
                      <a:r>
                        <a:rPr kumimoji="1" lang="ja-JP" altLang="en-US" sz="1600" smtClean="0"/>
                        <a:t>日目の振り返り）</a:t>
                      </a:r>
                      <a:endParaRPr kumimoji="1" lang="ja-JP" altLang="en-US" sz="16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smtClean="0"/>
                        <a:t>各科目を都道府県で次年度から実施するにあたり、講義を聴いての気づき、留意すべきポイントを共有する。</a:t>
                      </a:r>
                      <a:endParaRPr kumimoji="1" lang="en-US" altLang="ja-JP" sz="18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smtClean="0"/>
                        <a:t>今後検討が必要なことがらをメンバー間</a:t>
                      </a:r>
                      <a:r>
                        <a:rPr kumimoji="1" lang="ja-JP" altLang="en-US" sz="1800" dirty="0" smtClean="0"/>
                        <a:t>で共有する</a:t>
                      </a:r>
                    </a:p>
                  </a:txBody>
                  <a:tcPr anchor="ctr"/>
                </a:tc>
                <a:tc>
                  <a:txBody>
                    <a:bodyPr/>
                    <a:lstStyle/>
                    <a:p>
                      <a:pPr algn="ctr"/>
                      <a:r>
                        <a:rPr kumimoji="1" lang="en-US" altLang="ja-JP" sz="2000" smtClean="0"/>
                        <a:t>65</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2"/>
                  </a:ext>
                </a:extLst>
              </a:tr>
              <a:tr h="853428">
                <a:tc>
                  <a:txBody>
                    <a:bodyPr/>
                    <a:lstStyle/>
                    <a:p>
                      <a:pPr algn="r"/>
                      <a:r>
                        <a:rPr kumimoji="1" lang="en-US" altLang="ja-JP" sz="1800" dirty="0" smtClean="0"/>
                        <a:t>3</a:t>
                      </a:r>
                    </a:p>
                  </a:txBody>
                  <a:tcPr anchor="ctr"/>
                </a:tc>
                <a:tc>
                  <a:txBody>
                    <a:bodyPr/>
                    <a:lstStyle/>
                    <a:p>
                      <a:r>
                        <a:rPr kumimoji="1" lang="ja-JP" altLang="en-US" sz="1800" smtClean="0"/>
                        <a:t>全体共有・振り返り</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smtClean="0"/>
                        <a:t>討議の内容に</a:t>
                      </a:r>
                      <a:r>
                        <a:rPr kumimoji="1" lang="ja-JP" altLang="en-US" sz="1800" dirty="0" smtClean="0"/>
                        <a:t>ついて全体で共有</a:t>
                      </a:r>
                      <a:endParaRPr kumimoji="1" lang="en-US" altLang="ja-JP" sz="1800" dirty="0" smtClean="0"/>
                    </a:p>
                    <a:p>
                      <a:pPr marL="0" indent="0">
                        <a:buFont typeface="Wingdings" panose="05000000000000000000" pitchFamily="2" charset="2"/>
                        <a:buNone/>
                      </a:pPr>
                      <a:r>
                        <a:rPr kumimoji="1" lang="ja-JP" altLang="en-US" sz="1800" smtClean="0"/>
                        <a:t>　</a:t>
                      </a:r>
                      <a:r>
                        <a:rPr kumimoji="1" lang="ja-JP" altLang="en-US" sz="1400" smtClean="0"/>
                        <a:t>（今年度試行中の都道府県からの情報提供を含む）</a:t>
                      </a:r>
                      <a:endParaRPr kumimoji="1" lang="ja-JP" altLang="en-US" sz="1400" dirty="0"/>
                    </a:p>
                  </a:txBody>
                  <a:tcPr anchor="ctr"/>
                </a:tc>
                <a:tc>
                  <a:txBody>
                    <a:bodyPr/>
                    <a:lstStyle/>
                    <a:p>
                      <a:pPr algn="ctr"/>
                      <a:r>
                        <a:rPr kumimoji="1" lang="en-US" altLang="ja-JP" sz="2000" smtClean="0"/>
                        <a:t>20</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3"/>
                  </a:ext>
                </a:extLst>
              </a:tr>
            </a:tbl>
          </a:graphicData>
        </a:graphic>
      </p:graphicFrame>
      <p:sp>
        <p:nvSpPr>
          <p:cNvPr id="4" name="Text Box 4"/>
          <p:cNvSpPr txBox="1">
            <a:spLocks noChangeArrowheads="1"/>
          </p:cNvSpPr>
          <p:nvPr/>
        </p:nvSpPr>
        <p:spPr bwMode="auto">
          <a:xfrm>
            <a:off x="647698" y="1042604"/>
            <a:ext cx="8290853" cy="954107"/>
          </a:xfrm>
          <a:prstGeom prst="rect">
            <a:avLst/>
          </a:prstGeom>
          <a:noFill/>
          <a:ln w="19050">
            <a:solidFill>
              <a:schemeClr val="tx1"/>
            </a:solidFill>
            <a:miter lim="800000"/>
            <a:headEnd/>
            <a:tailEnd/>
          </a:ln>
        </p:spPr>
        <p:txBody>
          <a:bodyPr wrap="square">
            <a:spAutoFit/>
          </a:bodyPr>
          <a:lstStyle/>
          <a:p>
            <a:r>
              <a:rPr lang="ja-JP" altLang="en-US" sz="2000" smtClean="0">
                <a:latin typeface="ＤＨＰ特太ゴシック体" panose="020B0500000000000000" pitchFamily="50" charset="-128"/>
                <a:ea typeface="ＤＨＰ特太ゴシック体" panose="020B0500000000000000" pitchFamily="50" charset="-128"/>
              </a:rPr>
              <a:t>＜ねらい</a:t>
            </a:r>
            <a:r>
              <a:rPr lang="ja-JP" altLang="en-US" sz="2000" dirty="0" smtClean="0">
                <a:latin typeface="ＤＨＰ特太ゴシック体" panose="020B0500000000000000" pitchFamily="50" charset="-128"/>
                <a:ea typeface="ＤＨＰ特太ゴシック体" panose="020B0500000000000000" pitchFamily="50" charset="-128"/>
              </a:rPr>
              <a:t>＞ </a:t>
            </a:r>
            <a:endParaRPr lang="en-US" altLang="ja-JP" sz="2000" dirty="0" smtClean="0">
              <a:latin typeface="ＤＨＰ特太ゴシック体" panose="020B0500000000000000" pitchFamily="50" charset="-128"/>
              <a:ea typeface="ＤＨＰ特太ゴシック体" panose="020B0500000000000000" pitchFamily="50" charset="-128"/>
            </a:endParaRPr>
          </a:p>
          <a:p>
            <a:r>
              <a:rPr lang="en-US" altLang="ja-JP" smtClean="0">
                <a:latin typeface="ＤＨＰ特太ゴシック体" panose="020B0500000000000000" pitchFamily="50" charset="-128"/>
                <a:ea typeface="ＤＨＰ特太ゴシック体" panose="020B0500000000000000" pitchFamily="50" charset="-128"/>
              </a:rPr>
              <a:t>【</a:t>
            </a:r>
            <a:r>
              <a:rPr lang="ja-JP" altLang="en-US" smtClean="0">
                <a:latin typeface="ＤＨＰ特太ゴシック体" panose="020B0500000000000000" pitchFamily="50" charset="-128"/>
                <a:ea typeface="ＤＨＰ特太ゴシック体" panose="020B0500000000000000" pitchFamily="50" charset="-128"/>
              </a:rPr>
              <a:t>講義</a:t>
            </a:r>
            <a:r>
              <a:rPr lang="en-US" altLang="ja-JP" smtClean="0">
                <a:latin typeface="ＤＨＰ特太ゴシック体" panose="020B0500000000000000" pitchFamily="50" charset="-128"/>
                <a:ea typeface="ＤＨＰ特太ゴシック体" panose="020B0500000000000000" pitchFamily="50" charset="-128"/>
              </a:rPr>
              <a:t>03</a:t>
            </a:r>
            <a:r>
              <a:rPr lang="ja-JP" altLang="en-US" smtClean="0">
                <a:latin typeface="ＤＨＰ特太ゴシック体" panose="020B0500000000000000" pitchFamily="50" charset="-128"/>
                <a:ea typeface="ＤＨＰ特太ゴシック体" panose="020B0500000000000000" pitchFamily="50" charset="-128"/>
              </a:rPr>
              <a:t>～</a:t>
            </a:r>
            <a:r>
              <a:rPr lang="en-US" altLang="ja-JP" smtClean="0">
                <a:latin typeface="ＤＨＰ特太ゴシック体" panose="020B0500000000000000" pitchFamily="50" charset="-128"/>
                <a:ea typeface="ＤＨＰ特太ゴシック体" panose="020B0500000000000000" pitchFamily="50" charset="-128"/>
              </a:rPr>
              <a:t>05(</a:t>
            </a:r>
            <a:r>
              <a:rPr lang="ja-JP" altLang="en-US" smtClean="0">
                <a:latin typeface="ＤＨＰ特太ゴシック体" panose="020B0500000000000000" pitchFamily="50" charset="-128"/>
                <a:ea typeface="ＤＨＰ特太ゴシック体" panose="020B0500000000000000" pitchFamily="50" charset="-128"/>
              </a:rPr>
              <a:t>初任者研修</a:t>
            </a:r>
            <a:r>
              <a:rPr lang="en-US" altLang="ja-JP" smtClean="0">
                <a:latin typeface="ＤＨＰ特太ゴシック体" panose="020B0500000000000000" pitchFamily="50" charset="-128"/>
                <a:ea typeface="ＤＨＰ特太ゴシック体" panose="020B0500000000000000" pitchFamily="50" charset="-128"/>
              </a:rPr>
              <a:t>1</a:t>
            </a:r>
            <a:r>
              <a:rPr lang="ja-JP" altLang="en-US" smtClean="0">
                <a:latin typeface="ＤＨＰ特太ゴシック体" panose="020B0500000000000000" pitchFamily="50" charset="-128"/>
                <a:ea typeface="ＤＨＰ特太ゴシック体" panose="020B0500000000000000" pitchFamily="50" charset="-128"/>
              </a:rPr>
              <a:t>日目</a:t>
            </a:r>
            <a:r>
              <a:rPr lang="en-US" altLang="ja-JP" smtClean="0">
                <a:latin typeface="ＤＨＰ特太ゴシック体" panose="020B0500000000000000" pitchFamily="50" charset="-128"/>
                <a:ea typeface="ＤＨＰ特太ゴシック体" panose="020B0500000000000000" pitchFamily="50" charset="-128"/>
              </a:rPr>
              <a:t>)】</a:t>
            </a:r>
            <a:r>
              <a:rPr lang="ja-JP" altLang="en-US" smtClean="0">
                <a:latin typeface="ＤＨＰ特太ゴシック体" panose="020B0500000000000000" pitchFamily="50" charset="-128"/>
                <a:ea typeface="ＤＨＰ特太ゴシック体" panose="020B0500000000000000" pitchFamily="50" charset="-128"/>
              </a:rPr>
              <a:t>を聴いた上</a:t>
            </a:r>
            <a:r>
              <a:rPr lang="ja-JP" altLang="en-US">
                <a:latin typeface="ＤＨＰ特太ゴシック体" panose="020B0500000000000000" pitchFamily="50" charset="-128"/>
                <a:ea typeface="ＤＨＰ特太ゴシック体" panose="020B0500000000000000" pitchFamily="50" charset="-128"/>
              </a:rPr>
              <a:t>で</a:t>
            </a:r>
            <a:r>
              <a:rPr lang="ja-JP" altLang="en-US" smtClean="0">
                <a:latin typeface="ＤＨＰ特太ゴシック体" panose="020B0500000000000000" pitchFamily="50" charset="-128"/>
                <a:ea typeface="ＤＨＰ特太ゴシック体" panose="020B0500000000000000" pitchFamily="50" charset="-128"/>
              </a:rPr>
              <a:t>、都道府県での次年度からの実施にあたっての留意すべき</a:t>
            </a:r>
            <a:r>
              <a:rPr lang="ja-JP" altLang="en-US" b="1" smtClean="0">
                <a:latin typeface="ＤＨＰ特太ゴシック体" panose="020B0500000000000000" pitchFamily="50" charset="-128"/>
                <a:ea typeface="ＤＨＰ特太ゴシック体" panose="020B0500000000000000" pitchFamily="50" charset="-128"/>
              </a:rPr>
              <a:t>ポイントを共有し、</a:t>
            </a:r>
            <a:r>
              <a:rPr lang="ja-JP" altLang="en-US" smtClean="0">
                <a:latin typeface="ＤＨＰ特太ゴシック体" panose="020B0500000000000000" pitchFamily="50" charset="-128"/>
                <a:ea typeface="ＤＨＰ特太ゴシック体" panose="020B0500000000000000" pitchFamily="50" charset="-128"/>
              </a:rPr>
              <a:t>検討</a:t>
            </a:r>
            <a:r>
              <a:rPr lang="ja-JP" altLang="en-US">
                <a:latin typeface="ＤＨＰ特太ゴシック体" panose="020B0500000000000000" pitchFamily="50" charset="-128"/>
                <a:ea typeface="ＤＨＰ特太ゴシック体" panose="020B0500000000000000" pitchFamily="50" charset="-128"/>
              </a:rPr>
              <a:t>が必要な</a:t>
            </a:r>
            <a:r>
              <a:rPr lang="ja-JP" altLang="en-US" smtClean="0">
                <a:latin typeface="ＤＨＰ特太ゴシック体" panose="020B0500000000000000" pitchFamily="50" charset="-128"/>
                <a:ea typeface="ＤＨＰ特太ゴシック体" panose="020B0500000000000000" pitchFamily="50" charset="-128"/>
              </a:rPr>
              <a:t>課題を明確化する</a:t>
            </a:r>
            <a:r>
              <a:rPr lang="ja-JP" altLang="en-US" dirty="0" smtClean="0"/>
              <a:t>。</a:t>
            </a:r>
            <a:endParaRPr lang="ja-JP" altLang="ja-JP" dirty="0"/>
          </a:p>
        </p:txBody>
      </p:sp>
      <p:sp>
        <p:nvSpPr>
          <p:cNvPr id="3" name="テキスト ボックス 2"/>
          <p:cNvSpPr txBox="1"/>
          <p:nvPr/>
        </p:nvSpPr>
        <p:spPr>
          <a:xfrm>
            <a:off x="647698" y="5818092"/>
            <a:ext cx="6999196" cy="369332"/>
          </a:xfrm>
          <a:prstGeom prst="rect">
            <a:avLst/>
          </a:prstGeom>
          <a:noFill/>
        </p:spPr>
        <p:txBody>
          <a:bodyPr wrap="square" rtlCol="0">
            <a:spAutoFit/>
          </a:bodyPr>
          <a:lstStyle/>
          <a:p>
            <a:r>
              <a:rPr kumimoji="1" lang="ja-JP" altLang="en-US" smtClean="0">
                <a:latin typeface="MS UI Gothic" panose="020B0600070205080204" pitchFamily="50" charset="-128"/>
                <a:ea typeface="MS UI Gothic" panose="020B0600070205080204" pitchFamily="50" charset="-128"/>
              </a:rPr>
              <a:t>検討委員</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演習講師</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は自県を担当する</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一部委員は複数県を担当</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a:t>
            </a:r>
            <a:endParaRPr kumimoji="1" lang="ja-JP" altLang="en-US">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3095875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877</TotalTime>
  <Words>1212</Words>
  <Application>Microsoft Office PowerPoint</Application>
  <PresentationFormat>画面に合わせる (4:3)</PresentationFormat>
  <Paragraphs>247</Paragraphs>
  <Slides>24</Slides>
  <Notes>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24</vt:i4>
      </vt:variant>
    </vt:vector>
  </HeadingPairs>
  <TitlesOfParts>
    <vt:vector size="36" baseType="lpstr">
      <vt:lpstr>ＤＦ特太ゴシック体</vt:lpstr>
      <vt:lpstr>ＤＨＰ特太ゴシック体</vt:lpstr>
      <vt:lpstr>ＭＳ Ｐゴシック</vt:lpstr>
      <vt:lpstr>ＭＳ Ｐ明朝</vt:lpstr>
      <vt:lpstr>MS UI Gothic</vt:lpstr>
      <vt:lpstr>游ゴシック</vt:lpstr>
      <vt:lpstr>游ゴシック Light</vt:lpstr>
      <vt:lpstr>Arial</vt:lpstr>
      <vt:lpstr>Calibri</vt:lpstr>
      <vt:lpstr>Calibri Light</vt:lpstr>
      <vt:lpstr>Wingdings</vt:lpstr>
      <vt:lpstr>Office テーマ</vt:lpstr>
      <vt:lpstr>PowerPoint プレゼンテーション</vt:lpstr>
      <vt:lpstr>ポイント確認ワークシート</vt:lpstr>
      <vt:lpstr>【演習】目標設定の確認（３０分）　</vt:lpstr>
      <vt:lpstr>02【演習】目標設定　</vt:lpstr>
      <vt:lpstr>ポイント確認ワークシート</vt:lpstr>
      <vt:lpstr>ポイント確認ワークシート</vt:lpstr>
      <vt:lpstr>ポイント確認ワークシート</vt:lpstr>
      <vt:lpstr>PowerPoint プレゼンテーション</vt:lpstr>
      <vt:lpstr>【演習】１日目の振り返り（9０分）　</vt:lpstr>
      <vt:lpstr>PowerPoint プレゼンテーション</vt:lpstr>
      <vt:lpstr>ポイント確認ワークシート</vt:lpstr>
      <vt:lpstr>ポイント確認ワークシート</vt:lpstr>
      <vt:lpstr>ポイント確認ワークシート</vt:lpstr>
      <vt:lpstr>PowerPoint プレゼンテーション</vt:lpstr>
      <vt:lpstr>【演習】２日目の振り返り（6０分）　</vt:lpstr>
      <vt:lpstr>PowerPoint プレゼンテーション</vt:lpstr>
      <vt:lpstr>ポイント確認ワークシート</vt:lpstr>
      <vt:lpstr>ポイント確認ワークシート</vt:lpstr>
      <vt:lpstr>ポイント確認ワークシート</vt:lpstr>
      <vt:lpstr>ポイント確認ワークシート</vt:lpstr>
      <vt:lpstr>PowerPoint プレゼンテーション</vt:lpstr>
      <vt:lpstr>PowerPoint プレゼンテーション</vt:lpstr>
      <vt:lpstr>【演習】研修の振り返り（45分）　</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藤川 雄一(fujikawa-yuuichi.ca6)</dc:creator>
  <cp:lastModifiedBy>江端 潤(ebata-jun01)</cp:lastModifiedBy>
  <cp:revision>87</cp:revision>
  <cp:lastPrinted>2019-07-24T10:25:29Z</cp:lastPrinted>
  <dcterms:created xsi:type="dcterms:W3CDTF">2019-05-13T09:03:17Z</dcterms:created>
  <dcterms:modified xsi:type="dcterms:W3CDTF">2019-09-06T07:52:09Z</dcterms:modified>
</cp:coreProperties>
</file>