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74" r:id="rId2"/>
    <p:sldId id="256" r:id="rId3"/>
    <p:sldId id="296" r:id="rId4"/>
    <p:sldId id="291" r:id="rId5"/>
    <p:sldId id="280" r:id="rId6"/>
    <p:sldId id="270" r:id="rId7"/>
    <p:sldId id="271" r:id="rId8"/>
    <p:sldId id="284" r:id="rId9"/>
    <p:sldId id="292" r:id="rId10"/>
    <p:sldId id="297" r:id="rId11"/>
    <p:sldId id="288" r:id="rId12"/>
    <p:sldId id="285" r:id="rId13"/>
    <p:sldId id="293" r:id="rId14"/>
    <p:sldId id="301" r:id="rId15"/>
    <p:sldId id="299" r:id="rId16"/>
    <p:sldId id="289" r:id="rId17"/>
    <p:sldId id="286" r:id="rId18"/>
    <p:sldId id="295" r:id="rId19"/>
    <p:sldId id="302" r:id="rId20"/>
    <p:sldId id="298" r:id="rId21"/>
    <p:sldId id="290" r:id="rId22"/>
    <p:sldId id="287" r:id="rId23"/>
    <p:sldId id="294" r:id="rId24"/>
    <p:sldId id="300" r:id="rId25"/>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83" autoAdjust="0"/>
    <p:restoredTop sz="93508" autoAdjust="0"/>
  </p:normalViewPr>
  <p:slideViewPr>
    <p:cSldViewPr snapToGrid="0">
      <p:cViewPr varScale="1">
        <p:scale>
          <a:sx n="120" d="100"/>
          <a:sy n="120" d="100"/>
        </p:scale>
        <p:origin x="70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188"/>
          </a:xfrm>
          <a:prstGeom prst="rect">
            <a:avLst/>
          </a:prstGeom>
        </p:spPr>
        <p:txBody>
          <a:bodyPr vert="horz" lIns="91440" tIns="45720" rIns="91440" bIns="45720" rtlCol="0"/>
          <a:lstStyle>
            <a:lvl1pPr algn="r">
              <a:defRPr sz="1200"/>
            </a:lvl1pPr>
          </a:lstStyle>
          <a:p>
            <a:fld id="{635053EA-733D-4CDA-AE43-12FB3C771F05}" type="datetimeFigureOut">
              <a:rPr kumimoji="1" lang="ja-JP" altLang="en-US" smtClean="0"/>
              <a:t>2019/7/8</a:t>
            </a:fld>
            <a:endParaRPr kumimoji="1" lang="ja-JP" altLang="en-US"/>
          </a:p>
        </p:txBody>
      </p:sp>
      <p:sp>
        <p:nvSpPr>
          <p:cNvPr id="4" name="フッター プレースホルダー 3"/>
          <p:cNvSpPr>
            <a:spLocks noGrp="1"/>
          </p:cNvSpPr>
          <p:nvPr>
            <p:ph type="ftr" sz="quarter" idx="2"/>
          </p:nvPr>
        </p:nvSpPr>
        <p:spPr>
          <a:xfrm>
            <a:off x="0" y="9374301"/>
            <a:ext cx="2918831"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4301"/>
            <a:ext cx="2918831" cy="495187"/>
          </a:xfrm>
          <a:prstGeom prst="rect">
            <a:avLst/>
          </a:prstGeom>
        </p:spPr>
        <p:txBody>
          <a:bodyPr vert="horz" lIns="91440" tIns="45720" rIns="91440" bIns="45720" rtlCol="0" anchor="b"/>
          <a:lstStyle>
            <a:lvl1pPr algn="r">
              <a:defRPr sz="1200"/>
            </a:lvl1pPr>
          </a:lstStyle>
          <a:p>
            <a:fld id="{37F2E232-2008-4865-9C93-9EF6CD71FFCA}" type="slidenum">
              <a:rPr kumimoji="1" lang="ja-JP" altLang="en-US" smtClean="0"/>
              <a:t>‹#›</a:t>
            </a:fld>
            <a:endParaRPr kumimoji="1" lang="ja-JP" altLang="en-US"/>
          </a:p>
        </p:txBody>
      </p:sp>
    </p:spTree>
    <p:extLst>
      <p:ext uri="{BB962C8B-B14F-4D97-AF65-F5344CB8AC3E}">
        <p14:creationId xmlns:p14="http://schemas.microsoft.com/office/powerpoint/2010/main" val="354566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75D84950-D90D-4A2A-8063-147BA600BA31}" type="datetimeFigureOut">
              <a:rPr kumimoji="1" lang="ja-JP" altLang="en-US" smtClean="0"/>
              <a:t>2019/7/8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3B6A0760-6136-456A-8E93-65FCC04F8ED2}" type="slidenum">
              <a:rPr kumimoji="1" lang="ja-JP" altLang="en-US" smtClean="0"/>
              <a:t>‹#›</a:t>
            </a:fld>
            <a:endParaRPr kumimoji="1" lang="ja-JP" altLang="en-US"/>
          </a:p>
        </p:txBody>
      </p:sp>
    </p:spTree>
    <p:extLst>
      <p:ext uri="{BB962C8B-B14F-4D97-AF65-F5344CB8AC3E}">
        <p14:creationId xmlns:p14="http://schemas.microsoft.com/office/powerpoint/2010/main" val="2037704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10"/>
          </p:nvPr>
        </p:nvSpPr>
        <p:spPr/>
        <p:txBody>
          <a:bodyPr rtlCol="0"/>
          <a:lstStyle/>
          <a:p>
            <a:pPr rtl="0"/>
            <a:fld id="{9C936D52-512B-47DE-BC94-6C88A56CE986}" type="slidenum">
              <a:rPr lang="en-US" altLang="ja-JP" smtClean="0"/>
              <a:pPr rtl="0"/>
              <a:t>1</a:t>
            </a:fld>
            <a:endParaRPr lang="ja-JP" altLang="en-US"/>
          </a:p>
        </p:txBody>
      </p:sp>
    </p:spTree>
    <p:extLst>
      <p:ext uri="{BB962C8B-B14F-4D97-AF65-F5344CB8AC3E}">
        <p14:creationId xmlns:p14="http://schemas.microsoft.com/office/powerpoint/2010/main" val="776113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07729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61388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83053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53875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209070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62671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89406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41141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1021407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253589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463FA4-1806-42D3-851D-6989F2F3BFCA}" type="datetimeFigureOut">
              <a:rPr kumimoji="1" lang="ja-JP" altLang="en-US" smtClean="0"/>
              <a:t>2019/7/8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342384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63FA4-1806-42D3-851D-6989F2F3BFCA}" type="datetimeFigureOut">
              <a:rPr kumimoji="1" lang="ja-JP" altLang="en-US" smtClean="0"/>
              <a:t>2019/7/8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E98C6-5F09-411A-A9C9-CC43E46E3C51}" type="slidenum">
              <a:rPr kumimoji="1" lang="ja-JP" altLang="en-US" smtClean="0"/>
              <a:t>‹#›</a:t>
            </a:fld>
            <a:endParaRPr kumimoji="1" lang="ja-JP" altLang="en-US"/>
          </a:p>
        </p:txBody>
      </p:sp>
    </p:spTree>
    <p:extLst>
      <p:ext uri="{BB962C8B-B14F-4D97-AF65-F5344CB8AC3E}">
        <p14:creationId xmlns:p14="http://schemas.microsoft.com/office/powerpoint/2010/main" val="810891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ctrTitle"/>
          </p:nvPr>
        </p:nvSpPr>
        <p:spPr>
          <a:xfrm>
            <a:off x="1503123" y="1301897"/>
            <a:ext cx="6378081" cy="1482725"/>
          </a:xfrm>
        </p:spPr>
        <p:txBody>
          <a:bodyPr rtlCol="0">
            <a:normAutofit/>
          </a:bodyPr>
          <a:lstStyle/>
          <a:p>
            <a:pPr rtl="0"/>
            <a:r>
              <a:rPr lang="ja-JP" altLang="en-US" sz="3200" dirty="0"/>
              <a:t>サービス管理責任者・</a:t>
            </a:r>
            <a:r>
              <a:rPr lang="en-US" altLang="ja-JP" sz="3200" dirty="0"/>
              <a:t/>
            </a:r>
            <a:br>
              <a:rPr lang="en-US" altLang="ja-JP" sz="3200" dirty="0"/>
            </a:br>
            <a:r>
              <a:rPr lang="ja-JP" altLang="en-US" sz="3200" dirty="0"/>
              <a:t>児童発達支援管理責任者更新研修</a:t>
            </a:r>
          </a:p>
        </p:txBody>
      </p:sp>
      <p:sp>
        <p:nvSpPr>
          <p:cNvPr id="10" name="サブタイトル 9"/>
          <p:cNvSpPr>
            <a:spLocks noGrp="1"/>
          </p:cNvSpPr>
          <p:nvPr>
            <p:ph type="subTitle" idx="1"/>
          </p:nvPr>
        </p:nvSpPr>
        <p:spPr>
          <a:xfrm>
            <a:off x="962172" y="4073378"/>
            <a:ext cx="7219655" cy="1655762"/>
          </a:xfrm>
        </p:spPr>
        <p:txBody>
          <a:bodyPr rtlCol="0"/>
          <a:lstStyle/>
          <a:p>
            <a:pPr algn="ctr"/>
            <a:r>
              <a:rPr lang="ja-JP" altLang="en-US" dirty="0"/>
              <a:t>都道府県指導者更新研修の流れと</a:t>
            </a:r>
            <a:endParaRPr lang="en-US" altLang="ja-JP" dirty="0"/>
          </a:p>
          <a:p>
            <a:pPr algn="ctr"/>
            <a:r>
              <a:rPr lang="ja-JP" altLang="en-US" dirty="0"/>
              <a:t>都道府県「更新研修」実施のためのポイント</a:t>
            </a:r>
            <a:endParaRPr lang="en-US" altLang="ja-JP" dirty="0"/>
          </a:p>
        </p:txBody>
      </p:sp>
      <p:sp>
        <p:nvSpPr>
          <p:cNvPr id="2" name="テキスト ボックス 1"/>
          <p:cNvSpPr txBox="1"/>
          <p:nvPr/>
        </p:nvSpPr>
        <p:spPr>
          <a:xfrm>
            <a:off x="152400" y="242021"/>
            <a:ext cx="4821382" cy="830997"/>
          </a:xfrm>
          <a:prstGeom prst="rect">
            <a:avLst/>
          </a:prstGeom>
          <a:noFill/>
        </p:spPr>
        <p:txBody>
          <a:bodyPr wrap="square" rtlCol="0">
            <a:spAutoFit/>
          </a:bodyPr>
          <a:lstStyle/>
          <a:p>
            <a:r>
              <a:rPr kumimoji="1" lang="en-US" altLang="ja-JP" sz="4800" dirty="0"/>
              <a:t>【</a:t>
            </a:r>
            <a:r>
              <a:rPr kumimoji="1" lang="ja-JP" altLang="en-US" sz="4800" dirty="0"/>
              <a:t>演習ガイダンス</a:t>
            </a:r>
            <a:r>
              <a:rPr kumimoji="1" lang="en-US" altLang="ja-JP" sz="4800" dirty="0"/>
              <a:t>】</a:t>
            </a:r>
            <a:endParaRPr kumimoji="1" lang="ja-JP" altLang="en-US" sz="4800" dirty="0"/>
          </a:p>
        </p:txBody>
      </p:sp>
    </p:spTree>
    <p:extLst>
      <p:ext uri="{BB962C8B-B14F-4D97-AF65-F5344CB8AC3E}">
        <p14:creationId xmlns:p14="http://schemas.microsoft.com/office/powerpoint/2010/main" val="257540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29935" y="382084"/>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事業所としての自己</a:t>
            </a:r>
            <a:r>
              <a:rPr lang="ja-JP" altLang="en-US" sz="2400" dirty="0" smtClean="0"/>
              <a:t>検証</a:t>
            </a:r>
            <a:endParaRPr lang="ja-JP" altLang="en-US" sz="2400" dirty="0"/>
          </a:p>
        </p:txBody>
      </p:sp>
      <p:sp>
        <p:nvSpPr>
          <p:cNvPr id="3" name="正方形/長方形 2"/>
          <p:cNvSpPr/>
          <p:nvPr/>
        </p:nvSpPr>
        <p:spPr>
          <a:xfrm>
            <a:off x="3031140" y="2635572"/>
            <a:ext cx="1349333" cy="712297"/>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アイスブレイク・役割決め演習</a:t>
            </a:r>
            <a:r>
              <a:rPr lang="ja-JP" altLang="en-US" sz="1350" dirty="0">
                <a:solidFill>
                  <a:schemeClr val="tx1"/>
                </a:solidFill>
              </a:rPr>
              <a:t>の</a:t>
            </a:r>
            <a:r>
              <a:rPr lang="ja-JP" altLang="en-US" sz="1350" dirty="0" smtClean="0">
                <a:solidFill>
                  <a:schemeClr val="tx1"/>
                </a:solidFill>
              </a:rPr>
              <a:t>ポイント</a:t>
            </a:r>
            <a:endParaRPr lang="ja-JP" altLang="en-US" sz="1350" dirty="0">
              <a:solidFill>
                <a:schemeClr val="tx1"/>
              </a:solidFill>
            </a:endParaRPr>
          </a:p>
        </p:txBody>
      </p:sp>
      <p:sp>
        <p:nvSpPr>
          <p:cNvPr id="7" name="正方形/長方形 6"/>
          <p:cNvSpPr/>
          <p:nvPr/>
        </p:nvSpPr>
        <p:spPr>
          <a:xfrm>
            <a:off x="793694" y="2635572"/>
            <a:ext cx="511233" cy="296136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t>研修受講ガイダンス</a:t>
            </a:r>
          </a:p>
        </p:txBody>
      </p:sp>
      <p:sp>
        <p:nvSpPr>
          <p:cNvPr id="10" name="テキスト ボックス 9"/>
          <p:cNvSpPr txBox="1"/>
          <p:nvPr/>
        </p:nvSpPr>
        <p:spPr>
          <a:xfrm>
            <a:off x="4697993" y="2635572"/>
            <a:ext cx="323165" cy="712298"/>
          </a:xfrm>
          <a:prstGeom prst="rect">
            <a:avLst/>
          </a:prstGeom>
          <a:noFill/>
          <a:ln>
            <a:solidFill>
              <a:schemeClr val="tx1"/>
            </a:solidFill>
          </a:ln>
        </p:spPr>
        <p:txBody>
          <a:bodyPr vert="eaVert" wrap="square" rtlCol="0">
            <a:spAutoFit/>
          </a:bodyPr>
          <a:lstStyle/>
          <a:p>
            <a:pPr algn="ctr"/>
            <a:r>
              <a:rPr lang="ja-JP" altLang="en-US" sz="900" dirty="0"/>
              <a:t>事前課題１</a:t>
            </a:r>
          </a:p>
        </p:txBody>
      </p:sp>
      <p:graphicFrame>
        <p:nvGraphicFramePr>
          <p:cNvPr id="11" name="表 10"/>
          <p:cNvGraphicFramePr>
            <a:graphicFrameLocks noGrp="1"/>
          </p:cNvGraphicFramePr>
          <p:nvPr>
            <p:extLst>
              <p:ext uri="{D42A27DB-BD31-4B8C-83A1-F6EECF244321}">
                <p14:modId xmlns:p14="http://schemas.microsoft.com/office/powerpoint/2010/main" val="4124192006"/>
              </p:ext>
            </p:extLst>
          </p:nvPr>
        </p:nvGraphicFramePr>
        <p:xfrm>
          <a:off x="5021158" y="2635572"/>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12" name="正方形/長方形 11"/>
          <p:cNvSpPr/>
          <p:nvPr/>
        </p:nvSpPr>
        <p:spPr>
          <a:xfrm>
            <a:off x="1597432" y="2635573"/>
            <a:ext cx="1156709"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事業所としての自己検証</a:t>
            </a:r>
          </a:p>
        </p:txBody>
      </p:sp>
      <p:sp>
        <p:nvSpPr>
          <p:cNvPr id="14" name="正方形/長方形 13"/>
          <p:cNvSpPr/>
          <p:nvPr/>
        </p:nvSpPr>
        <p:spPr>
          <a:xfrm>
            <a:off x="6931600" y="2635572"/>
            <a:ext cx="131299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全体共有</a:t>
            </a:r>
            <a:endParaRPr lang="ja-JP" altLang="en-US" sz="1350" dirty="0">
              <a:solidFill>
                <a:schemeClr val="tx1"/>
              </a:solidFill>
            </a:endParaRPr>
          </a:p>
        </p:txBody>
      </p:sp>
      <p:sp>
        <p:nvSpPr>
          <p:cNvPr id="41" name="正方形/長方形 40"/>
          <p:cNvSpPr/>
          <p:nvPr/>
        </p:nvSpPr>
        <p:spPr>
          <a:xfrm>
            <a:off x="529935" y="2471797"/>
            <a:ext cx="7959437" cy="4212332"/>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正方形/長方形 3"/>
          <p:cNvSpPr/>
          <p:nvPr/>
        </p:nvSpPr>
        <p:spPr>
          <a:xfrm>
            <a:off x="5021158" y="2635571"/>
            <a:ext cx="524353" cy="7122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29934" y="1262577"/>
            <a:ext cx="7959437" cy="1077218"/>
          </a:xfrm>
          <a:prstGeom prst="rect">
            <a:avLst/>
          </a:prstGeom>
          <a:noFill/>
          <a:ln>
            <a:solidFill>
              <a:srgbClr val="002060"/>
            </a:solidFill>
          </a:ln>
        </p:spPr>
        <p:txBody>
          <a:bodyPr wrap="square" rtlCol="0">
            <a:spAutoFit/>
          </a:bodyPr>
          <a:lstStyle/>
          <a:p>
            <a:r>
              <a:rPr lang="ja-JP" altLang="en-US" sz="1600" dirty="0"/>
              <a:t>サビ児管</a:t>
            </a:r>
            <a:r>
              <a:rPr lang="ja-JP" altLang="ja-JP" sz="1600" dirty="0"/>
              <a:t>の業務には、</a:t>
            </a:r>
            <a:r>
              <a:rPr lang="ja-JP" altLang="en-US" sz="1600" dirty="0"/>
              <a:t>利用者への支援から支援員への助言・指導、苦情対応や</a:t>
            </a:r>
            <a:r>
              <a:rPr lang="ja-JP" altLang="ja-JP" sz="1600" dirty="0"/>
              <a:t>管理者への支援状況報告など、</a:t>
            </a:r>
            <a:r>
              <a:rPr lang="ja-JP" altLang="en-US" sz="1600" dirty="0"/>
              <a:t>その役割は多岐にわたります。</a:t>
            </a:r>
            <a:r>
              <a:rPr lang="ja-JP" altLang="ja-JP" sz="1600" dirty="0"/>
              <a:t>しかし、</a:t>
            </a:r>
            <a:r>
              <a:rPr lang="ja-JP" altLang="en-US" sz="1600" dirty="0"/>
              <a:t>サビ児管業務を行う</a:t>
            </a:r>
            <a:r>
              <a:rPr lang="ja-JP" altLang="en-US" sz="1600" dirty="0" smtClean="0"/>
              <a:t>に当たっては</a:t>
            </a:r>
            <a:r>
              <a:rPr lang="ja-JP" altLang="en-US" sz="1600" dirty="0"/>
              <a:t>、サビ児管が業務を行う</a:t>
            </a:r>
            <a:r>
              <a:rPr lang="ja-JP" altLang="ja-JP" sz="1600" dirty="0"/>
              <a:t>環境（風土）</a:t>
            </a:r>
            <a:r>
              <a:rPr lang="ja-JP" altLang="en-US" sz="1600" dirty="0"/>
              <a:t>を整えることも</a:t>
            </a:r>
            <a:r>
              <a:rPr lang="ja-JP" altLang="ja-JP" sz="1600" dirty="0"/>
              <a:t>同時に必要</a:t>
            </a:r>
            <a:r>
              <a:rPr lang="ja-JP" altLang="en-US" sz="1600" dirty="0"/>
              <a:t>です</a:t>
            </a:r>
            <a:r>
              <a:rPr lang="ja-JP" altLang="ja-JP" sz="1600" dirty="0"/>
              <a:t>。ここでは組織環境ついて確認</a:t>
            </a:r>
            <a:r>
              <a:rPr lang="ja-JP" altLang="en-US" sz="1600" dirty="0"/>
              <a:t>していきます</a:t>
            </a:r>
            <a:r>
              <a:rPr lang="ja-JP" altLang="ja-JP" sz="1600" dirty="0"/>
              <a:t>。</a:t>
            </a:r>
          </a:p>
        </p:txBody>
      </p:sp>
      <p:sp>
        <p:nvSpPr>
          <p:cNvPr id="6" name="テキスト ボックス 5"/>
          <p:cNvSpPr txBox="1"/>
          <p:nvPr/>
        </p:nvSpPr>
        <p:spPr>
          <a:xfrm>
            <a:off x="1398000" y="3511643"/>
            <a:ext cx="6782069" cy="3170099"/>
          </a:xfrm>
          <a:prstGeom prst="rect">
            <a:avLst/>
          </a:prstGeom>
          <a:noFill/>
        </p:spPr>
        <p:txBody>
          <a:bodyPr wrap="square" rtlCol="0">
            <a:spAutoFit/>
          </a:bodyPr>
          <a:lstStyle/>
          <a:p>
            <a:r>
              <a:rPr lang="ja-JP" altLang="en-US" sz="2000" dirty="0" smtClean="0"/>
              <a:t>①</a:t>
            </a:r>
            <a:r>
              <a:rPr lang="en-US" altLang="ja-JP" sz="2000" dirty="0" smtClean="0"/>
              <a:t> </a:t>
            </a:r>
            <a:r>
              <a:rPr lang="ja-JP" altLang="en-US" sz="2000" dirty="0" smtClean="0"/>
              <a:t>アイスブレイク</a:t>
            </a:r>
            <a:endParaRPr lang="en-US" altLang="ja-JP" sz="2000" dirty="0" smtClean="0"/>
          </a:p>
          <a:p>
            <a:r>
              <a:rPr lang="ja-JP" altLang="en-US" sz="2000" dirty="0" smtClean="0"/>
              <a:t>・自己</a:t>
            </a:r>
            <a:r>
              <a:rPr lang="ja-JP" altLang="en-US" sz="2000" dirty="0"/>
              <a:t>紹介の後、演習</a:t>
            </a:r>
            <a:r>
              <a:rPr lang="en-US" altLang="ja-JP" sz="2000" dirty="0"/>
              <a:t>1</a:t>
            </a:r>
            <a:r>
              <a:rPr lang="ja-JP" altLang="en-US" sz="2000" dirty="0"/>
              <a:t>～</a:t>
            </a:r>
            <a:r>
              <a:rPr lang="en-US" altLang="ja-JP" sz="2000" dirty="0"/>
              <a:t>3</a:t>
            </a:r>
            <a:r>
              <a:rPr lang="ja-JP" altLang="en-US" sz="2000" dirty="0"/>
              <a:t>の役割分担（進行、タイムキーパー</a:t>
            </a:r>
            <a:r>
              <a:rPr lang="ja-JP" altLang="en-US" sz="2000" dirty="0" smtClean="0"/>
              <a:t>、</a:t>
            </a:r>
            <a:endParaRPr lang="en-US" altLang="ja-JP" sz="2000" dirty="0" smtClean="0"/>
          </a:p>
          <a:p>
            <a:r>
              <a:rPr lang="ja-JP" altLang="en-US" sz="2000" dirty="0"/>
              <a:t>　</a:t>
            </a:r>
            <a:r>
              <a:rPr lang="ja-JP" altLang="en-US" sz="2000" dirty="0" smtClean="0"/>
              <a:t>記録</a:t>
            </a:r>
            <a:r>
              <a:rPr lang="ja-JP" altLang="en-US" sz="2000" dirty="0"/>
              <a:t>、発表役）と順番を決める</a:t>
            </a:r>
            <a:r>
              <a:rPr lang="ja-JP" altLang="en-US" sz="2000" dirty="0" smtClean="0"/>
              <a:t>。</a:t>
            </a:r>
            <a:endParaRPr lang="en-US" altLang="ja-JP" sz="2000" dirty="0" smtClean="0"/>
          </a:p>
          <a:p>
            <a:r>
              <a:rPr lang="ja-JP" altLang="en-US" sz="2000" dirty="0"/>
              <a:t>② </a:t>
            </a:r>
            <a:r>
              <a:rPr lang="ja-JP" altLang="en-US" sz="2000" dirty="0" smtClean="0"/>
              <a:t>事前</a:t>
            </a:r>
            <a:r>
              <a:rPr lang="ja-JP" altLang="en-US" sz="2000" dirty="0"/>
              <a:t>課題</a:t>
            </a:r>
            <a:r>
              <a:rPr lang="en-US" altLang="ja-JP" sz="2000" dirty="0"/>
              <a:t>1</a:t>
            </a:r>
            <a:r>
              <a:rPr lang="ja-JP" altLang="en-US" sz="2000" dirty="0"/>
              <a:t>の報告</a:t>
            </a:r>
            <a:r>
              <a:rPr lang="en-US" altLang="ja-JP" sz="2000" dirty="0" smtClean="0"/>
              <a:t>【</a:t>
            </a:r>
            <a:r>
              <a:rPr lang="ja-JP" altLang="en-US" sz="2000" dirty="0" smtClean="0"/>
              <a:t>発表</a:t>
            </a:r>
            <a:r>
              <a:rPr lang="ja-JP" altLang="en-US" sz="2000" dirty="0"/>
              <a:t>（</a:t>
            </a:r>
            <a:r>
              <a:rPr lang="en-US" altLang="ja-JP" sz="2000" dirty="0"/>
              <a:t>4</a:t>
            </a:r>
            <a:r>
              <a:rPr lang="ja-JP" altLang="en-US" sz="2000" dirty="0"/>
              <a:t>分）→質疑（</a:t>
            </a:r>
            <a:r>
              <a:rPr lang="en-US" altLang="ja-JP" sz="2000" dirty="0"/>
              <a:t>2</a:t>
            </a:r>
            <a:r>
              <a:rPr lang="ja-JP" altLang="en-US" sz="2000" dirty="0"/>
              <a:t>分</a:t>
            </a:r>
            <a:r>
              <a:rPr lang="ja-JP" altLang="en-US" sz="2000" dirty="0" smtClean="0"/>
              <a:t>）</a:t>
            </a:r>
            <a:r>
              <a:rPr lang="en-US" altLang="ja-JP" sz="2000" dirty="0"/>
              <a:t>】</a:t>
            </a:r>
            <a:endParaRPr lang="ja-JP" altLang="en-US" sz="2000" dirty="0"/>
          </a:p>
          <a:p>
            <a:r>
              <a:rPr lang="ja-JP" altLang="en-US" sz="2000" dirty="0" smtClean="0"/>
              <a:t>・「</a:t>
            </a:r>
            <a:r>
              <a:rPr lang="ja-JP" altLang="en-US" sz="2000" dirty="0"/>
              <a:t>良いと思う取組み」を付箋にメモをとる。その際１枚の</a:t>
            </a:r>
            <a:r>
              <a:rPr lang="ja-JP" altLang="en-US" sz="2000" dirty="0" smtClean="0"/>
              <a:t>付箋</a:t>
            </a:r>
            <a:endParaRPr lang="en-US" altLang="ja-JP" sz="2000" dirty="0" smtClean="0"/>
          </a:p>
          <a:p>
            <a:r>
              <a:rPr lang="ja-JP" altLang="en-US" sz="2000" dirty="0"/>
              <a:t>　</a:t>
            </a:r>
            <a:r>
              <a:rPr lang="ja-JP" altLang="en-US" sz="2000" dirty="0" smtClean="0"/>
              <a:t>に</a:t>
            </a:r>
            <a:r>
              <a:rPr lang="ja-JP" altLang="en-US" sz="2000" dirty="0"/>
              <a:t>１つの事柄を記入するよう促す。</a:t>
            </a:r>
          </a:p>
          <a:p>
            <a:r>
              <a:rPr lang="ja-JP" altLang="en-US" sz="2000" dirty="0" smtClean="0"/>
              <a:t>③事前</a:t>
            </a:r>
            <a:r>
              <a:rPr lang="ja-JP" altLang="en-US" sz="2000" dirty="0"/>
              <a:t>課題報告での「良いと思う取組み」を共有</a:t>
            </a:r>
            <a:r>
              <a:rPr lang="ja-JP" altLang="en-US" sz="2000" dirty="0" smtClean="0"/>
              <a:t>する（</a:t>
            </a:r>
            <a:r>
              <a:rPr lang="en-US" altLang="ja-JP" sz="2000" dirty="0" smtClean="0"/>
              <a:t>25</a:t>
            </a:r>
            <a:r>
              <a:rPr lang="ja-JP" altLang="en-US" sz="2000" dirty="0" smtClean="0"/>
              <a:t>分）</a:t>
            </a:r>
            <a:endParaRPr lang="en-US" altLang="ja-JP" sz="2000" dirty="0"/>
          </a:p>
          <a:p>
            <a:r>
              <a:rPr lang="ja-JP" altLang="en-US" sz="2000" dirty="0" smtClean="0"/>
              <a:t>・付箋</a:t>
            </a:r>
            <a:r>
              <a:rPr lang="ja-JP" altLang="en-US" sz="2000" dirty="0"/>
              <a:t>にメモしたものを</a:t>
            </a:r>
            <a:r>
              <a:rPr lang="en-US" altLang="ja-JP" sz="2000" dirty="0"/>
              <a:t>KJ</a:t>
            </a:r>
            <a:r>
              <a:rPr lang="ja-JP" altLang="en-US" sz="2000" dirty="0"/>
              <a:t>法で整理し、模造紙にまとめる。</a:t>
            </a:r>
          </a:p>
          <a:p>
            <a:r>
              <a:rPr lang="ja-JP" altLang="en-US" sz="2000" dirty="0" smtClean="0"/>
              <a:t>④全体</a:t>
            </a:r>
            <a:r>
              <a:rPr lang="ja-JP" altLang="en-US" sz="2000" dirty="0"/>
              <a:t>共有（発表</a:t>
            </a:r>
            <a:r>
              <a:rPr lang="ja-JP" altLang="en-US" sz="2000" dirty="0" smtClean="0"/>
              <a:t>）（</a:t>
            </a:r>
            <a:r>
              <a:rPr lang="en-US" altLang="ja-JP" sz="2000" dirty="0" smtClean="0"/>
              <a:t>2G×2</a:t>
            </a:r>
            <a:r>
              <a:rPr lang="ja-JP" altLang="en-US" sz="2000" dirty="0" smtClean="0"/>
              <a:t>分＝</a:t>
            </a:r>
            <a:r>
              <a:rPr lang="en-US" altLang="ja-JP" sz="2000" smtClean="0"/>
              <a:t>4</a:t>
            </a:r>
            <a:r>
              <a:rPr lang="ja-JP" altLang="en-US" sz="2000" smtClean="0"/>
              <a:t>分</a:t>
            </a:r>
            <a:r>
              <a:rPr lang="en-US" altLang="ja-JP" sz="2000" smtClean="0"/>
              <a:t>)</a:t>
            </a:r>
            <a:endParaRPr lang="en-US" altLang="ja-JP" sz="2000" dirty="0"/>
          </a:p>
          <a:p>
            <a:r>
              <a:rPr lang="ja-JP" altLang="en-US" sz="2000" dirty="0" smtClean="0"/>
              <a:t>・発表</a:t>
            </a:r>
            <a:r>
              <a:rPr lang="en-US" altLang="ja-JP" sz="2000" dirty="0"/>
              <a:t>G</a:t>
            </a:r>
            <a:r>
              <a:rPr lang="ja-JP" altLang="en-US" sz="2000" dirty="0"/>
              <a:t>は演習統括が選出する。</a:t>
            </a:r>
            <a:endParaRPr kumimoji="1" lang="ja-JP" altLang="en-US" sz="2000" dirty="0"/>
          </a:p>
        </p:txBody>
      </p:sp>
      <p:sp>
        <p:nvSpPr>
          <p:cNvPr id="8" name="円/楕円 7"/>
          <p:cNvSpPr/>
          <p:nvPr/>
        </p:nvSpPr>
        <p:spPr>
          <a:xfrm>
            <a:off x="4722877" y="2421683"/>
            <a:ext cx="1120916" cy="1140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4662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EB309-227A-4857-B460-D6FA15C868DD}"/>
              </a:ext>
            </a:extLst>
          </p:cNvPr>
          <p:cNvSpPr>
            <a:spLocks noGrp="1"/>
          </p:cNvSpPr>
          <p:nvPr>
            <p:ph type="title"/>
          </p:nvPr>
        </p:nvSpPr>
        <p:spPr>
          <a:xfrm>
            <a:off x="216877" y="80284"/>
            <a:ext cx="8562425" cy="864095"/>
          </a:xfr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ja-JP" altLang="en-US" sz="2800" dirty="0">
                <a:solidFill>
                  <a:schemeClr val="lt1"/>
                </a:solidFill>
                <a:latin typeface="+mn-lt"/>
                <a:ea typeface="+mn-ea"/>
                <a:cs typeface="+mn-cs"/>
              </a:rPr>
              <a:t>演習１の</a:t>
            </a:r>
            <a:r>
              <a:rPr lang="ja-JP" altLang="en-US" sz="2800" dirty="0" smtClean="0">
                <a:solidFill>
                  <a:schemeClr val="lt1"/>
                </a:solidFill>
                <a:latin typeface="+mn-lt"/>
                <a:ea typeface="+mn-ea"/>
                <a:cs typeface="+mn-cs"/>
              </a:rPr>
              <a:t>手順</a:t>
            </a:r>
            <a:r>
              <a:rPr lang="en-US" altLang="ja-JP" sz="2800" dirty="0" smtClean="0">
                <a:solidFill>
                  <a:schemeClr val="lt1"/>
                </a:solidFill>
                <a:latin typeface="+mn-lt"/>
                <a:ea typeface="+mn-ea"/>
                <a:cs typeface="+mn-cs"/>
              </a:rPr>
              <a:t/>
            </a:r>
            <a:br>
              <a:rPr lang="en-US" altLang="ja-JP" sz="2800" dirty="0" smtClean="0">
                <a:solidFill>
                  <a:schemeClr val="lt1"/>
                </a:solidFill>
                <a:latin typeface="+mn-lt"/>
                <a:ea typeface="+mn-ea"/>
                <a:cs typeface="+mn-cs"/>
              </a:rPr>
            </a:br>
            <a:r>
              <a:rPr lang="ja-JP" altLang="en-US" sz="2800" dirty="0" smtClean="0"/>
              <a:t>１０：３５～１１：４５　事業所としての自己検証</a:t>
            </a:r>
            <a:endParaRPr lang="ja-JP" altLang="en-US" sz="2800" dirty="0">
              <a:solidFill>
                <a:schemeClr val="lt1"/>
              </a:solidFill>
              <a:latin typeface="+mn-lt"/>
              <a:ea typeface="+mn-ea"/>
              <a:cs typeface="+mn-cs"/>
            </a:endParaRPr>
          </a:p>
        </p:txBody>
      </p:sp>
      <p:sp>
        <p:nvSpPr>
          <p:cNvPr id="3" name="テキスト プレースホルダー 2">
            <a:extLst>
              <a:ext uri="{FF2B5EF4-FFF2-40B4-BE49-F238E27FC236}">
                <a16:creationId xmlns:a16="http://schemas.microsoft.com/office/drawing/2014/main" id="{5615CA36-2A28-4089-B478-ED319F255945}"/>
              </a:ext>
            </a:extLst>
          </p:cNvPr>
          <p:cNvSpPr>
            <a:spLocks noGrp="1"/>
          </p:cNvSpPr>
          <p:nvPr>
            <p:ph type="body" idx="1"/>
          </p:nvPr>
        </p:nvSpPr>
        <p:spPr>
          <a:xfrm>
            <a:off x="216877" y="1191586"/>
            <a:ext cx="8669216" cy="5239194"/>
          </a:xfrm>
          <a:ln>
            <a:solidFill>
              <a:schemeClr val="accent1"/>
            </a:solidFill>
          </a:ln>
        </p:spPr>
        <p:txBody>
          <a:bodyPr>
            <a:noAutofit/>
          </a:bodyPr>
          <a:lstStyle/>
          <a:p>
            <a:r>
              <a:rPr lang="ja-JP" altLang="en-US" sz="2800" dirty="0"/>
              <a:t> ①</a:t>
            </a:r>
            <a:r>
              <a:rPr lang="ja-JP" altLang="en-US" sz="2800" dirty="0" smtClean="0"/>
              <a:t>事前</a:t>
            </a:r>
            <a:r>
              <a:rPr lang="ja-JP" altLang="en-US" sz="2800" dirty="0"/>
              <a:t>課題</a:t>
            </a:r>
            <a:r>
              <a:rPr lang="en-US" altLang="ja-JP" sz="2800" dirty="0"/>
              <a:t>1</a:t>
            </a:r>
            <a:r>
              <a:rPr lang="ja-JP" altLang="en-US" sz="2800" dirty="0"/>
              <a:t>の報告</a:t>
            </a:r>
            <a:r>
              <a:rPr lang="en-US" altLang="ja-JP" sz="2800" dirty="0"/>
              <a:t>【</a:t>
            </a:r>
            <a:r>
              <a:rPr lang="ja-JP" altLang="en-US" sz="2800" dirty="0"/>
              <a:t>発表時間</a:t>
            </a:r>
            <a:r>
              <a:rPr lang="en-US" altLang="ja-JP" sz="2800" dirty="0"/>
              <a:t>1</a:t>
            </a:r>
            <a:r>
              <a:rPr lang="ja-JP" altLang="en-US" sz="2800" dirty="0"/>
              <a:t>名</a:t>
            </a:r>
            <a:r>
              <a:rPr lang="en-US" altLang="ja-JP" sz="2800" dirty="0"/>
              <a:t>6</a:t>
            </a:r>
            <a:r>
              <a:rPr lang="ja-JP" altLang="en-US" sz="2800" dirty="0"/>
              <a:t>分</a:t>
            </a:r>
            <a:r>
              <a:rPr lang="en-US" altLang="ja-JP" sz="2800" dirty="0"/>
              <a:t>×6</a:t>
            </a:r>
            <a:r>
              <a:rPr lang="ja-JP" altLang="en-US" sz="2800" dirty="0"/>
              <a:t>名＝</a:t>
            </a:r>
            <a:r>
              <a:rPr lang="en-US" altLang="ja-JP" sz="2800" dirty="0"/>
              <a:t>36</a:t>
            </a:r>
            <a:r>
              <a:rPr lang="ja-JP" altLang="en-US" sz="2800" dirty="0"/>
              <a:t>分</a:t>
            </a:r>
            <a:r>
              <a:rPr lang="en-US" altLang="ja-JP" sz="2800" dirty="0"/>
              <a:t>】</a:t>
            </a:r>
          </a:p>
          <a:p>
            <a:r>
              <a:rPr lang="ja-JP" altLang="en-US" sz="2800" dirty="0"/>
              <a:t>　　・発表（</a:t>
            </a:r>
            <a:r>
              <a:rPr lang="en-US" altLang="ja-JP" sz="2800" dirty="0"/>
              <a:t>4</a:t>
            </a:r>
            <a:r>
              <a:rPr lang="ja-JP" altLang="en-US" sz="2800" dirty="0"/>
              <a:t>分）→質疑（</a:t>
            </a:r>
            <a:r>
              <a:rPr lang="en-US" altLang="ja-JP" sz="2800" dirty="0"/>
              <a:t>2</a:t>
            </a:r>
            <a:r>
              <a:rPr lang="ja-JP" altLang="en-US" sz="2800" dirty="0"/>
              <a:t>分）を行う。</a:t>
            </a:r>
          </a:p>
          <a:p>
            <a:r>
              <a:rPr lang="ja-JP" altLang="en-US" sz="2800" dirty="0"/>
              <a:t>　　・「良いと思う取組み」を付箋にメモをとる。その際</a:t>
            </a:r>
            <a:r>
              <a:rPr lang="ja-JP" altLang="en-US" sz="2800" dirty="0" smtClean="0"/>
              <a:t>１枚　の</a:t>
            </a:r>
            <a:r>
              <a:rPr lang="ja-JP" altLang="en-US" sz="2800" dirty="0"/>
              <a:t>付箋に１つの事柄を記入するよう促す。</a:t>
            </a:r>
          </a:p>
          <a:p>
            <a:endParaRPr lang="en-US" altLang="ja-JP" sz="2800" dirty="0" smtClean="0"/>
          </a:p>
          <a:p>
            <a:r>
              <a:rPr lang="ja-JP" altLang="en-US" sz="2800" dirty="0" smtClean="0"/>
              <a:t>②報告の</a:t>
            </a:r>
            <a:r>
              <a:rPr lang="ja-JP" altLang="en-US" sz="2800" dirty="0"/>
              <a:t>「良いと思う取組み」を共有する</a:t>
            </a:r>
            <a:r>
              <a:rPr lang="en-US" altLang="ja-JP" sz="2800" dirty="0"/>
              <a:t>【25</a:t>
            </a:r>
            <a:r>
              <a:rPr lang="ja-JP" altLang="en-US" sz="2800" dirty="0"/>
              <a:t>分</a:t>
            </a:r>
            <a:r>
              <a:rPr lang="en-US" altLang="ja-JP" sz="2800" dirty="0"/>
              <a:t>】</a:t>
            </a:r>
          </a:p>
          <a:p>
            <a:r>
              <a:rPr lang="ja-JP" altLang="en-US" sz="2800" dirty="0"/>
              <a:t>　　・付箋にメモしたものを</a:t>
            </a:r>
            <a:r>
              <a:rPr lang="en-US" altLang="ja-JP" sz="2800" dirty="0"/>
              <a:t>KJ</a:t>
            </a:r>
            <a:r>
              <a:rPr lang="ja-JP" altLang="en-US" sz="2800" dirty="0"/>
              <a:t>法で整理</a:t>
            </a:r>
            <a:r>
              <a:rPr lang="ja-JP" altLang="en-US" sz="2800" dirty="0" smtClean="0"/>
              <a:t>し模造紙</a:t>
            </a:r>
            <a:r>
              <a:rPr lang="ja-JP" altLang="en-US" sz="2800" dirty="0"/>
              <a:t>にまとめる。</a:t>
            </a:r>
          </a:p>
          <a:p>
            <a:endParaRPr lang="en-US" altLang="ja-JP" sz="2800" dirty="0" smtClean="0"/>
          </a:p>
          <a:p>
            <a:r>
              <a:rPr lang="ja-JP" altLang="en-US" sz="2800" dirty="0"/>
              <a:t>③</a:t>
            </a:r>
            <a:r>
              <a:rPr lang="ja-JP" altLang="en-US" sz="2800" dirty="0" smtClean="0"/>
              <a:t>全体</a:t>
            </a:r>
            <a:r>
              <a:rPr lang="ja-JP" altLang="en-US" sz="2800" dirty="0"/>
              <a:t>共有（発表</a:t>
            </a:r>
            <a:r>
              <a:rPr lang="ja-JP" altLang="en-US" sz="2800" dirty="0" smtClean="0"/>
              <a:t>）</a:t>
            </a:r>
            <a:r>
              <a:rPr lang="en-US" altLang="ja-JP" sz="2800" dirty="0" smtClean="0"/>
              <a:t>【2G×2</a:t>
            </a:r>
            <a:r>
              <a:rPr lang="ja-JP" altLang="en-US" sz="2800" dirty="0" smtClean="0"/>
              <a:t>分＝</a:t>
            </a:r>
            <a:r>
              <a:rPr lang="en-US" altLang="ja-JP" sz="2800" dirty="0" smtClean="0"/>
              <a:t>4</a:t>
            </a:r>
            <a:r>
              <a:rPr lang="ja-JP" altLang="en-US" sz="2800" dirty="0" smtClean="0"/>
              <a:t>分</a:t>
            </a:r>
            <a:r>
              <a:rPr lang="en-US" altLang="ja-JP" sz="2800" dirty="0" smtClean="0"/>
              <a:t>】</a:t>
            </a:r>
            <a:endParaRPr lang="en-US" altLang="ja-JP" sz="2800" dirty="0"/>
          </a:p>
          <a:p>
            <a:r>
              <a:rPr lang="ja-JP" altLang="en-US" sz="2800" dirty="0"/>
              <a:t>　　・発表</a:t>
            </a:r>
            <a:r>
              <a:rPr lang="en-US" altLang="ja-JP" sz="2800" dirty="0"/>
              <a:t>G</a:t>
            </a:r>
            <a:r>
              <a:rPr lang="ja-JP" altLang="en-US" sz="2800" dirty="0"/>
              <a:t>は演習統括が選出する。</a:t>
            </a:r>
            <a:endParaRPr lang="en-US" altLang="ja-JP" sz="2800" dirty="0"/>
          </a:p>
          <a:p>
            <a:endParaRPr kumimoji="1" lang="ja-JP" altLang="en-US" sz="2800" dirty="0"/>
          </a:p>
        </p:txBody>
      </p:sp>
      <p:sp>
        <p:nvSpPr>
          <p:cNvPr id="4" name="テキスト ボックス 3"/>
          <p:cNvSpPr txBox="1"/>
          <p:nvPr/>
        </p:nvSpPr>
        <p:spPr>
          <a:xfrm>
            <a:off x="6918264" y="5819389"/>
            <a:ext cx="1861038" cy="369332"/>
          </a:xfrm>
          <a:prstGeom prst="rect">
            <a:avLst/>
          </a:prstGeom>
          <a:noFill/>
        </p:spPr>
        <p:txBody>
          <a:bodyPr wrap="square" rtlCol="0">
            <a:spAutoFit/>
          </a:bodyPr>
          <a:lstStyle/>
          <a:p>
            <a:pPr algn="ctr"/>
            <a:r>
              <a:rPr kumimoji="1" lang="ja-JP" altLang="en-US" b="1" dirty="0" smtClean="0"/>
              <a:t>合計</a:t>
            </a:r>
            <a:r>
              <a:rPr kumimoji="1" lang="en-US" altLang="ja-JP" b="1" dirty="0" smtClean="0"/>
              <a:t>65</a:t>
            </a:r>
            <a:r>
              <a:rPr kumimoji="1" lang="ja-JP" altLang="en-US" b="1" dirty="0" smtClean="0"/>
              <a:t>分＋</a:t>
            </a:r>
            <a:r>
              <a:rPr kumimoji="1" lang="en-US" altLang="ja-JP" b="1" dirty="0" smtClean="0"/>
              <a:t>α</a:t>
            </a:r>
            <a:endParaRPr kumimoji="1" lang="ja-JP" altLang="en-US" b="1" dirty="0"/>
          </a:p>
        </p:txBody>
      </p:sp>
    </p:spTree>
    <p:extLst>
      <p:ext uri="{BB962C8B-B14F-4D97-AF65-F5344CB8AC3E}">
        <p14:creationId xmlns:p14="http://schemas.microsoft.com/office/powerpoint/2010/main" val="2926046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0760" y="208719"/>
            <a:ext cx="7886700" cy="883085"/>
          </a:xfrm>
        </p:spPr>
        <p:txBody>
          <a:bodyPr/>
          <a:lstStyle/>
          <a:p>
            <a:pPr algn="ctr"/>
            <a:r>
              <a:rPr kumimoji="1" lang="ja-JP" altLang="en-US" dirty="0"/>
              <a:t>演習１の</a:t>
            </a:r>
            <a:r>
              <a:rPr kumimoji="1" lang="ja-JP" altLang="en-US" dirty="0" smtClean="0"/>
              <a:t>留意点</a:t>
            </a:r>
            <a:endParaRPr kumimoji="1" lang="ja-JP" altLang="en-US" dirty="0"/>
          </a:p>
        </p:txBody>
      </p:sp>
      <p:sp>
        <p:nvSpPr>
          <p:cNvPr id="3" name="コンテンツ プレースホルダー 2"/>
          <p:cNvSpPr>
            <a:spLocks noGrp="1"/>
          </p:cNvSpPr>
          <p:nvPr>
            <p:ph idx="1"/>
          </p:nvPr>
        </p:nvSpPr>
        <p:spPr>
          <a:xfrm>
            <a:off x="306887" y="1171184"/>
            <a:ext cx="8461331" cy="5141934"/>
          </a:xfrm>
        </p:spPr>
        <p:txBody>
          <a:bodyPr>
            <a:noAutofit/>
          </a:bodyPr>
          <a:lstStyle/>
          <a:p>
            <a:pPr marL="0" indent="0">
              <a:buNone/>
            </a:pPr>
            <a:r>
              <a:rPr lang="ja-JP" altLang="en-US" sz="2400" dirty="0"/>
              <a:t>１．事前課題の内容整理は、批判的なことは避け、良い取組みと思われた内容について意見交換し、自身の事業所でも参考にして取り組んでみたいことを整理する。</a:t>
            </a:r>
            <a:endParaRPr lang="en-US" altLang="ja-JP" sz="2400" dirty="0"/>
          </a:p>
          <a:p>
            <a:pPr marL="0" indent="0">
              <a:buNone/>
            </a:pPr>
            <a:endParaRPr lang="ja-JP" altLang="en-US" sz="2400" dirty="0"/>
          </a:p>
          <a:p>
            <a:pPr marL="0" indent="0">
              <a:buNone/>
            </a:pPr>
            <a:r>
              <a:rPr lang="ja-JP" altLang="en-US" sz="2400" dirty="0"/>
              <a:t>２．報告時の「良い取り組み」として見る視点として、組織の工夫として、①情報伝達や共有方法（日常の業務的コミュニケーション、会議等）、②サビ児管のフォローアップ体制（サビ児管が困ったときの相談できる体制）、③チームアプローチ（管理者や看護師、支援員など事業所内の連携の工夫）など。</a:t>
            </a:r>
            <a:endParaRPr lang="en-US" altLang="ja-JP" sz="2400" dirty="0"/>
          </a:p>
          <a:p>
            <a:pPr marL="0" indent="0">
              <a:buNone/>
            </a:pPr>
            <a:endParaRPr lang="ja-JP" altLang="en-US" sz="2400" dirty="0"/>
          </a:p>
          <a:p>
            <a:pPr marL="0" indent="0">
              <a:buNone/>
            </a:pPr>
            <a:r>
              <a:rPr lang="ja-JP" altLang="en-US" sz="2400" dirty="0"/>
              <a:t>３．まとめとして、利用者支援に当たって、サビ児管として個人のスキルを高めていくことの他に、支援を行う環境・仕組みを組織として整えることも必要なことから、サビ児管と管理者とで課題を共有し、改善に向けて協議することも必要であることを伝える。</a:t>
            </a:r>
            <a:endParaRPr kumimoji="1" lang="ja-JP" altLang="en-US" sz="2400" dirty="0"/>
          </a:p>
        </p:txBody>
      </p:sp>
    </p:spTree>
    <p:extLst>
      <p:ext uri="{BB962C8B-B14F-4D97-AF65-F5344CB8AC3E}">
        <p14:creationId xmlns:p14="http://schemas.microsoft.com/office/powerpoint/2010/main" val="3356234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演習１：</a:t>
            </a:r>
            <a:r>
              <a:rPr kumimoji="1" lang="ja-JP" altLang="en-US" dirty="0" smtClean="0"/>
              <a:t>発表</a:t>
            </a:r>
            <a:endParaRPr kumimoji="1" lang="ja-JP" altLang="en-US" dirty="0"/>
          </a:p>
        </p:txBody>
      </p:sp>
      <p:sp>
        <p:nvSpPr>
          <p:cNvPr id="3" name="コンテンツ プレースホルダー 2"/>
          <p:cNvSpPr>
            <a:spLocks noGrp="1"/>
          </p:cNvSpPr>
          <p:nvPr>
            <p:ph idx="1"/>
          </p:nvPr>
        </p:nvSpPr>
        <p:spPr>
          <a:xfrm>
            <a:off x="628650" y="1512474"/>
            <a:ext cx="7886700" cy="4351338"/>
          </a:xfrm>
        </p:spPr>
        <p:txBody>
          <a:bodyPr>
            <a:noAutofit/>
          </a:bodyPr>
          <a:lstStyle/>
          <a:p>
            <a:pPr marL="0" indent="0">
              <a:buNone/>
            </a:pPr>
            <a:endParaRPr kumimoji="1" lang="ja-JP" altLang="en-US" sz="2000" b="1" dirty="0"/>
          </a:p>
        </p:txBody>
      </p:sp>
    </p:spTree>
    <p:extLst>
      <p:ext uri="{BB962C8B-B14F-4D97-AF65-F5344CB8AC3E}">
        <p14:creationId xmlns:p14="http://schemas.microsoft.com/office/powerpoint/2010/main" val="1014340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561" y="211871"/>
            <a:ext cx="8598877" cy="702529"/>
          </a:xfr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ja-JP" altLang="en-US" sz="4000" dirty="0" smtClean="0">
                <a:solidFill>
                  <a:schemeClr val="lt1"/>
                </a:solidFill>
                <a:latin typeface="+mn-lt"/>
                <a:ea typeface="+mn-ea"/>
                <a:cs typeface="+mn-cs"/>
              </a:rPr>
              <a:t>演習</a:t>
            </a:r>
            <a:r>
              <a:rPr lang="en-US" altLang="ja-JP" sz="4000" dirty="0" smtClean="0">
                <a:solidFill>
                  <a:schemeClr val="lt1"/>
                </a:solidFill>
                <a:latin typeface="+mn-lt"/>
                <a:ea typeface="+mn-ea"/>
                <a:cs typeface="+mn-cs"/>
              </a:rPr>
              <a:t>2</a:t>
            </a:r>
            <a:r>
              <a:rPr lang="ja-JP" altLang="en-US" sz="4000" dirty="0" smtClean="0"/>
              <a:t>スケジュール</a:t>
            </a:r>
            <a:endParaRPr lang="ja-JP" altLang="en-US" sz="4000" dirty="0">
              <a:solidFill>
                <a:schemeClr val="lt1"/>
              </a:solidFill>
              <a:latin typeface="+mn-lt"/>
              <a:ea typeface="+mn-ea"/>
              <a:cs typeface="+mn-cs"/>
            </a:endParaRPr>
          </a:p>
        </p:txBody>
      </p:sp>
      <p:sp>
        <p:nvSpPr>
          <p:cNvPr id="3" name="コンテンツ プレースホルダー 2"/>
          <p:cNvSpPr>
            <a:spLocks noGrp="1"/>
          </p:cNvSpPr>
          <p:nvPr>
            <p:ph idx="1"/>
          </p:nvPr>
        </p:nvSpPr>
        <p:spPr>
          <a:xfrm>
            <a:off x="272561" y="1027902"/>
            <a:ext cx="9053944" cy="5435244"/>
          </a:xfrm>
        </p:spPr>
        <p:txBody>
          <a:bodyPr>
            <a:normAutofit/>
          </a:bodyPr>
          <a:lstStyle/>
          <a:p>
            <a:pPr marL="0" indent="0">
              <a:buNone/>
            </a:pPr>
            <a:r>
              <a:rPr kumimoji="1" lang="ja-JP" altLang="en-US" sz="3600" dirty="0"/>
              <a:t>　</a:t>
            </a:r>
            <a:endParaRPr kumimoji="1" lang="en-US" altLang="ja-JP" sz="3600" dirty="0" smtClean="0"/>
          </a:p>
          <a:p>
            <a:pPr marL="0" indent="0">
              <a:buNone/>
            </a:pPr>
            <a:endParaRPr lang="en-US" altLang="ja-JP" sz="3600" dirty="0"/>
          </a:p>
          <a:p>
            <a:pPr marL="0" indent="0">
              <a:buNone/>
            </a:pPr>
            <a:r>
              <a:rPr lang="ja-JP" altLang="en-US" sz="3600" dirty="0"/>
              <a:t>　 １２：５０～１４：３０</a:t>
            </a:r>
            <a:endParaRPr lang="en-US" altLang="ja-JP" sz="3600" dirty="0"/>
          </a:p>
          <a:p>
            <a:pPr marL="0" indent="0">
              <a:buNone/>
            </a:pPr>
            <a:r>
              <a:rPr lang="ja-JP" altLang="en-US" sz="3600" dirty="0"/>
              <a:t>　</a:t>
            </a:r>
            <a:r>
              <a:rPr lang="ja-JP" altLang="en-US" sz="3600" dirty="0" smtClean="0"/>
              <a:t>〇演習２　サビ児管としての自己検証</a:t>
            </a:r>
            <a:endParaRPr lang="en-US" altLang="ja-JP" sz="3600" dirty="0" smtClean="0"/>
          </a:p>
          <a:p>
            <a:pPr marL="0" indent="0">
              <a:buNone/>
            </a:pPr>
            <a:endParaRPr lang="en-US" altLang="ja-JP" sz="3600" dirty="0" smtClean="0"/>
          </a:p>
          <a:p>
            <a:pPr marL="0" indent="0">
              <a:buNone/>
            </a:pPr>
            <a:r>
              <a:rPr lang="ja-JP" altLang="en-US" sz="3600" dirty="0"/>
              <a:t>　 １４：３０～１４：３５</a:t>
            </a:r>
            <a:endParaRPr lang="en-US" altLang="ja-JP" sz="3600" dirty="0" smtClean="0"/>
          </a:p>
          <a:p>
            <a:pPr marL="0" indent="0">
              <a:buNone/>
            </a:pPr>
            <a:r>
              <a:rPr lang="ja-JP" altLang="en-US" sz="3600" dirty="0" smtClean="0"/>
              <a:t>　〇演習２</a:t>
            </a:r>
            <a:r>
              <a:rPr lang="ja-JP" altLang="en-US" sz="3600" dirty="0"/>
              <a:t>　全体討議と振り返り</a:t>
            </a:r>
            <a:endParaRPr lang="en-US" altLang="ja-JP" sz="3600" dirty="0"/>
          </a:p>
          <a:p>
            <a:pPr marL="0" indent="0">
              <a:buNone/>
            </a:pPr>
            <a:endParaRPr lang="ja-JP" altLang="en-US" sz="3600" dirty="0"/>
          </a:p>
        </p:txBody>
      </p:sp>
      <p:sp>
        <p:nvSpPr>
          <p:cNvPr id="4" name="テキスト ボックス 3"/>
          <p:cNvSpPr txBox="1"/>
          <p:nvPr/>
        </p:nvSpPr>
        <p:spPr>
          <a:xfrm>
            <a:off x="7010400" y="6207316"/>
            <a:ext cx="1861038" cy="369332"/>
          </a:xfrm>
          <a:prstGeom prst="rect">
            <a:avLst/>
          </a:prstGeom>
          <a:noFill/>
        </p:spPr>
        <p:txBody>
          <a:bodyPr wrap="square" rtlCol="0">
            <a:spAutoFit/>
          </a:bodyPr>
          <a:lstStyle/>
          <a:p>
            <a:pPr algn="ctr"/>
            <a:r>
              <a:rPr kumimoji="1" lang="ja-JP" altLang="en-US" b="1" dirty="0" smtClean="0"/>
              <a:t>合計</a:t>
            </a:r>
            <a:r>
              <a:rPr lang="en-US" altLang="ja-JP" b="1" dirty="0" smtClean="0"/>
              <a:t>11</a:t>
            </a:r>
            <a:r>
              <a:rPr lang="en-US" altLang="ja-JP" b="1" dirty="0"/>
              <a:t>5</a:t>
            </a:r>
            <a:r>
              <a:rPr kumimoji="1" lang="ja-JP" altLang="en-US" b="1" dirty="0" smtClean="0"/>
              <a:t>分以内</a:t>
            </a:r>
            <a:endParaRPr kumimoji="1" lang="ja-JP" altLang="en-US" b="1" dirty="0"/>
          </a:p>
        </p:txBody>
      </p:sp>
    </p:spTree>
    <p:extLst>
      <p:ext uri="{BB962C8B-B14F-4D97-AF65-F5344CB8AC3E}">
        <p14:creationId xmlns:p14="http://schemas.microsoft.com/office/powerpoint/2010/main" val="2275278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74289" y="2530636"/>
            <a:ext cx="511233" cy="296136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t>研修受講ガイダンス</a:t>
            </a:r>
          </a:p>
        </p:txBody>
      </p:sp>
      <p:sp>
        <p:nvSpPr>
          <p:cNvPr id="8" name="正方形/長方形 7"/>
          <p:cNvSpPr/>
          <p:nvPr/>
        </p:nvSpPr>
        <p:spPr>
          <a:xfrm>
            <a:off x="1510798" y="2551727"/>
            <a:ext cx="1156708"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サビ児管</a:t>
            </a:r>
            <a:r>
              <a:rPr lang="ja-JP" altLang="en-US" sz="1350" dirty="0">
                <a:solidFill>
                  <a:schemeClr val="tx1"/>
                </a:solidFill>
              </a:rPr>
              <a:t>としての自己検証</a:t>
            </a:r>
          </a:p>
        </p:txBody>
      </p:sp>
      <p:sp>
        <p:nvSpPr>
          <p:cNvPr id="19" name="正方形/長方形 18"/>
          <p:cNvSpPr/>
          <p:nvPr/>
        </p:nvSpPr>
        <p:spPr>
          <a:xfrm>
            <a:off x="2944505" y="2530636"/>
            <a:ext cx="1349333" cy="712297"/>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21" name="テキスト ボックス 20"/>
          <p:cNvSpPr txBox="1"/>
          <p:nvPr/>
        </p:nvSpPr>
        <p:spPr>
          <a:xfrm>
            <a:off x="4611358" y="2551727"/>
            <a:ext cx="323165" cy="712298"/>
          </a:xfrm>
          <a:prstGeom prst="rect">
            <a:avLst/>
          </a:prstGeom>
          <a:noFill/>
          <a:ln>
            <a:solidFill>
              <a:schemeClr val="tx1"/>
            </a:solidFill>
          </a:ln>
        </p:spPr>
        <p:txBody>
          <a:bodyPr vert="eaVert" wrap="square" rtlCol="0">
            <a:spAutoFit/>
          </a:bodyPr>
          <a:lstStyle/>
          <a:p>
            <a:pPr algn="ctr"/>
            <a:r>
              <a:rPr lang="ja-JP" altLang="en-US" sz="900" dirty="0"/>
              <a:t>事前課題２</a:t>
            </a:r>
          </a:p>
        </p:txBody>
      </p:sp>
      <p:graphicFrame>
        <p:nvGraphicFramePr>
          <p:cNvPr id="22" name="表 21"/>
          <p:cNvGraphicFramePr>
            <a:graphicFrameLocks noGrp="1"/>
          </p:cNvGraphicFramePr>
          <p:nvPr>
            <p:extLst>
              <p:ext uri="{D42A27DB-BD31-4B8C-83A1-F6EECF244321}">
                <p14:modId xmlns:p14="http://schemas.microsoft.com/office/powerpoint/2010/main" val="1842472387"/>
              </p:ext>
            </p:extLst>
          </p:nvPr>
        </p:nvGraphicFramePr>
        <p:xfrm>
          <a:off x="4934523" y="2551727"/>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23" name="正方形/長方形 22"/>
          <p:cNvSpPr/>
          <p:nvPr/>
        </p:nvSpPr>
        <p:spPr>
          <a:xfrm>
            <a:off x="6844965" y="2551727"/>
            <a:ext cx="131299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全体共有</a:t>
            </a:r>
            <a:endParaRPr lang="ja-JP" altLang="en-US" sz="1350" dirty="0">
              <a:solidFill>
                <a:schemeClr val="tx1"/>
              </a:solidFill>
            </a:endParaRPr>
          </a:p>
        </p:txBody>
      </p:sp>
      <p:sp>
        <p:nvSpPr>
          <p:cNvPr id="41" name="正方形/長方形 40"/>
          <p:cNvSpPr/>
          <p:nvPr/>
        </p:nvSpPr>
        <p:spPr>
          <a:xfrm>
            <a:off x="523794" y="2316791"/>
            <a:ext cx="7959437" cy="442510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2" name="正方形/長方形 31"/>
          <p:cNvSpPr/>
          <p:nvPr/>
        </p:nvSpPr>
        <p:spPr>
          <a:xfrm>
            <a:off x="5485910" y="2551727"/>
            <a:ext cx="492330" cy="69120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23794" y="979705"/>
            <a:ext cx="7959437" cy="1077218"/>
          </a:xfrm>
          <a:prstGeom prst="rect">
            <a:avLst/>
          </a:prstGeom>
          <a:noFill/>
          <a:ln>
            <a:solidFill>
              <a:srgbClr val="002060"/>
            </a:solidFill>
          </a:ln>
        </p:spPr>
        <p:txBody>
          <a:bodyPr wrap="square" rtlCol="0">
            <a:spAutoFit/>
          </a:bodyPr>
          <a:lstStyle/>
          <a:p>
            <a:r>
              <a:rPr lang="ja-JP" altLang="en-US" sz="1600" dirty="0"/>
              <a:t>サビ児管の業務内容は多岐にわたりますが、ここでは、</a:t>
            </a:r>
            <a:r>
              <a:rPr lang="ja-JP" altLang="en-US" sz="1600" u="sng" dirty="0"/>
              <a:t>①個別支援計画の作成（意思決定支援の展開）、②支援記録、③会議の実施、④支援員への技術指導及び助言、⑤苦情解決、⑥虐待防止（権利擁護）、⑦機密の保持</a:t>
            </a:r>
            <a:r>
              <a:rPr lang="ja-JP" altLang="en-US" sz="1600" dirty="0"/>
              <a:t>について自己の業務を振り返ります。そして、サビ管として行うべき業務を整理します</a:t>
            </a:r>
            <a:endParaRPr lang="en-US" altLang="ja-JP" sz="1600" dirty="0"/>
          </a:p>
        </p:txBody>
      </p:sp>
      <p:sp>
        <p:nvSpPr>
          <p:cNvPr id="25" name="角丸四角形 24"/>
          <p:cNvSpPr/>
          <p:nvPr/>
        </p:nvSpPr>
        <p:spPr>
          <a:xfrm>
            <a:off x="480616" y="308757"/>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サビ児管としての自己</a:t>
            </a:r>
            <a:r>
              <a:rPr lang="ja-JP" altLang="en-US" sz="2400" dirty="0" smtClean="0"/>
              <a:t>検証</a:t>
            </a:r>
            <a:endParaRPr lang="ja-JP" altLang="en-US" sz="2400" dirty="0"/>
          </a:p>
        </p:txBody>
      </p:sp>
      <p:sp>
        <p:nvSpPr>
          <p:cNvPr id="6" name="テキスト ボックス 5"/>
          <p:cNvSpPr txBox="1"/>
          <p:nvPr/>
        </p:nvSpPr>
        <p:spPr>
          <a:xfrm>
            <a:off x="1349115" y="3264024"/>
            <a:ext cx="6970426" cy="3477875"/>
          </a:xfrm>
          <a:prstGeom prst="rect">
            <a:avLst/>
          </a:prstGeom>
          <a:noFill/>
        </p:spPr>
        <p:txBody>
          <a:bodyPr wrap="square" rtlCol="0">
            <a:spAutoFit/>
          </a:bodyPr>
          <a:lstStyle/>
          <a:p>
            <a:r>
              <a:rPr lang="ja-JP" altLang="en-US" sz="2000" dirty="0"/>
              <a:t>①</a:t>
            </a:r>
            <a:r>
              <a:rPr lang="ja-JP" altLang="en-US" sz="2000" dirty="0" smtClean="0"/>
              <a:t>演習</a:t>
            </a:r>
            <a:r>
              <a:rPr lang="ja-JP" altLang="en-US" sz="2000" dirty="0"/>
              <a:t>ガイダンスで説明された演習のポイントや進め方、</a:t>
            </a:r>
            <a:r>
              <a:rPr lang="ja-JP" altLang="en-US" sz="2000" dirty="0" smtClean="0"/>
              <a:t>グラン</a:t>
            </a:r>
            <a:endParaRPr lang="en-US" altLang="ja-JP" sz="2000" dirty="0" smtClean="0"/>
          </a:p>
          <a:p>
            <a:r>
              <a:rPr lang="ja-JP" altLang="en-US" sz="2000" dirty="0"/>
              <a:t>　</a:t>
            </a:r>
            <a:r>
              <a:rPr lang="ja-JP" altLang="en-US" sz="2000" dirty="0" smtClean="0"/>
              <a:t>ドルール</a:t>
            </a:r>
            <a:r>
              <a:rPr lang="ja-JP" altLang="en-US" sz="2000" dirty="0"/>
              <a:t>について</a:t>
            </a:r>
            <a:r>
              <a:rPr lang="ja-JP" altLang="en-US" sz="2000" dirty="0" smtClean="0"/>
              <a:t>共有</a:t>
            </a:r>
            <a:endParaRPr lang="en-US" altLang="ja-JP" sz="2000" dirty="0"/>
          </a:p>
          <a:p>
            <a:r>
              <a:rPr lang="ja-JP" altLang="en-US" sz="2000" dirty="0" smtClean="0"/>
              <a:t>②事前</a:t>
            </a:r>
            <a:r>
              <a:rPr lang="ja-JP" altLang="en-US" sz="2000" dirty="0"/>
              <a:t>課題</a:t>
            </a:r>
            <a:r>
              <a:rPr lang="en-US" altLang="ja-JP" sz="2000" dirty="0"/>
              <a:t>2</a:t>
            </a:r>
            <a:r>
              <a:rPr lang="ja-JP" altLang="en-US" sz="2000" dirty="0"/>
              <a:t>を読み込む（演習</a:t>
            </a:r>
            <a:r>
              <a:rPr lang="en-US" altLang="ja-JP" sz="2000" dirty="0"/>
              <a:t>2</a:t>
            </a:r>
            <a:r>
              <a:rPr lang="ja-JP" altLang="en-US" sz="2000" dirty="0"/>
              <a:t>で報告する事前課題</a:t>
            </a:r>
            <a:r>
              <a:rPr lang="ja-JP" altLang="en-US" sz="2000" dirty="0" smtClean="0"/>
              <a:t>のみ（</a:t>
            </a:r>
            <a:r>
              <a:rPr lang="en-US" altLang="ja-JP" sz="2000" dirty="0" smtClean="0"/>
              <a:t>6</a:t>
            </a:r>
            <a:r>
              <a:rPr lang="ja-JP" altLang="en-US" sz="2000" dirty="0" smtClean="0"/>
              <a:t>分）</a:t>
            </a:r>
            <a:endParaRPr lang="en-US" altLang="ja-JP" sz="2000" dirty="0"/>
          </a:p>
          <a:p>
            <a:r>
              <a:rPr lang="ja-JP" altLang="en-US" sz="2000" dirty="0" smtClean="0"/>
              <a:t>③</a:t>
            </a:r>
            <a:r>
              <a:rPr lang="en-US" altLang="ja-JP" sz="2000" dirty="0" smtClean="0"/>
              <a:t> </a:t>
            </a:r>
            <a:r>
              <a:rPr lang="ja-JP" altLang="en-US" sz="2000" dirty="0"/>
              <a:t>事前課題</a:t>
            </a:r>
            <a:r>
              <a:rPr lang="en-US" altLang="ja-JP" sz="2000" dirty="0"/>
              <a:t>2</a:t>
            </a:r>
            <a:r>
              <a:rPr lang="ja-JP" altLang="en-US" sz="2000" dirty="0"/>
              <a:t>の報告</a:t>
            </a:r>
            <a:r>
              <a:rPr lang="en-US" altLang="ja-JP" sz="2000" dirty="0" smtClean="0"/>
              <a:t>【</a:t>
            </a:r>
            <a:r>
              <a:rPr lang="ja-JP" altLang="en-US" sz="2000" dirty="0" smtClean="0"/>
              <a:t>報告（</a:t>
            </a:r>
            <a:r>
              <a:rPr lang="en-US" altLang="ja-JP" sz="2000" dirty="0"/>
              <a:t>8</a:t>
            </a:r>
            <a:r>
              <a:rPr lang="ja-JP" altLang="en-US" sz="2000" dirty="0"/>
              <a:t>分）→質疑（</a:t>
            </a:r>
            <a:r>
              <a:rPr lang="en-US" altLang="ja-JP" sz="2000" dirty="0"/>
              <a:t>2</a:t>
            </a:r>
            <a:r>
              <a:rPr lang="ja-JP" altLang="en-US" sz="2000" dirty="0"/>
              <a:t>分）を</a:t>
            </a:r>
            <a:r>
              <a:rPr lang="ja-JP" altLang="en-US" sz="2000" dirty="0" smtClean="0"/>
              <a:t>行う</a:t>
            </a:r>
            <a:r>
              <a:rPr lang="en-US" altLang="ja-JP" sz="2000" dirty="0" smtClean="0"/>
              <a:t>】</a:t>
            </a:r>
            <a:endParaRPr lang="ja-JP" altLang="en-US" sz="2000" dirty="0"/>
          </a:p>
          <a:p>
            <a:r>
              <a:rPr lang="ja-JP" altLang="en-US" sz="2000" dirty="0"/>
              <a:t>　・報告を通して「どのようにすれば</a:t>
            </a:r>
            <a:r>
              <a:rPr lang="en-US" altLang="ja-JP" sz="2000" dirty="0"/>
              <a:t>10</a:t>
            </a:r>
            <a:r>
              <a:rPr lang="ja-JP" altLang="en-US" sz="2000" dirty="0"/>
              <a:t>点に近づけるか」について</a:t>
            </a:r>
            <a:r>
              <a:rPr lang="ja-JP" altLang="en-US" sz="2000" dirty="0" smtClean="0"/>
              <a:t>、</a:t>
            </a:r>
            <a:endParaRPr lang="en-US" altLang="ja-JP" sz="2000" dirty="0" smtClean="0"/>
          </a:p>
          <a:p>
            <a:r>
              <a:rPr lang="ja-JP" altLang="en-US" sz="2000" dirty="0"/>
              <a:t>　</a:t>
            </a:r>
            <a:r>
              <a:rPr lang="ja-JP" altLang="en-US" sz="2000" dirty="0" smtClean="0"/>
              <a:t>　改善策</a:t>
            </a:r>
            <a:r>
              <a:rPr lang="ja-JP" altLang="en-US" sz="2000" dirty="0"/>
              <a:t>やアイディアを付箋にメモをとる。</a:t>
            </a:r>
          </a:p>
          <a:p>
            <a:r>
              <a:rPr lang="ja-JP" altLang="en-US" sz="2000" dirty="0" smtClean="0"/>
              <a:t>④報告</a:t>
            </a:r>
            <a:r>
              <a:rPr lang="ja-JP" altLang="en-US" sz="2000" dirty="0"/>
              <a:t>に対して改善策やアイディアを共有</a:t>
            </a:r>
            <a:r>
              <a:rPr lang="ja-JP" altLang="en-US" sz="2000" dirty="0" smtClean="0"/>
              <a:t>する</a:t>
            </a:r>
            <a:r>
              <a:rPr lang="ja-JP" altLang="en-US" sz="2000" dirty="0"/>
              <a:t>（</a:t>
            </a:r>
            <a:r>
              <a:rPr lang="en-US" altLang="ja-JP" sz="2000" dirty="0"/>
              <a:t>25</a:t>
            </a:r>
            <a:r>
              <a:rPr lang="ja-JP" altLang="en-US" sz="2000" dirty="0"/>
              <a:t>分</a:t>
            </a:r>
            <a:r>
              <a:rPr lang="ja-JP" altLang="en-US" sz="2000" dirty="0" smtClean="0"/>
              <a:t>）</a:t>
            </a:r>
            <a:endParaRPr lang="en-US" altLang="ja-JP" sz="2000" dirty="0"/>
          </a:p>
          <a:p>
            <a:r>
              <a:rPr lang="ja-JP" altLang="en-US" sz="2000" dirty="0"/>
              <a:t>　　・共有の仕方は、 それぞれがアイディアを出し合い、</a:t>
            </a:r>
            <a:r>
              <a:rPr lang="ja-JP" altLang="en-US" sz="2000" dirty="0" smtClean="0"/>
              <a:t>模造紙</a:t>
            </a:r>
            <a:endParaRPr lang="en-US" altLang="ja-JP" sz="2000" dirty="0" smtClean="0"/>
          </a:p>
          <a:p>
            <a:r>
              <a:rPr lang="ja-JP" altLang="en-US" sz="2000" dirty="0"/>
              <a:t>　</a:t>
            </a:r>
            <a:r>
              <a:rPr lang="ja-JP" altLang="en-US" sz="2000" dirty="0" smtClean="0"/>
              <a:t>　　に整理する </a:t>
            </a:r>
            <a:r>
              <a:rPr lang="ja-JP" altLang="en-US" sz="2000" dirty="0"/>
              <a:t>。                   </a:t>
            </a:r>
          </a:p>
          <a:p>
            <a:r>
              <a:rPr lang="ja-JP" altLang="en-US" sz="2000" dirty="0" smtClean="0"/>
              <a:t>⑤全体</a:t>
            </a:r>
            <a:r>
              <a:rPr lang="ja-JP" altLang="en-US" sz="2000" dirty="0"/>
              <a:t>共有（発表</a:t>
            </a:r>
            <a:r>
              <a:rPr lang="ja-JP" altLang="en-US" sz="2000" dirty="0" smtClean="0"/>
              <a:t>）</a:t>
            </a:r>
            <a:r>
              <a:rPr lang="ja-JP" altLang="en-US" sz="2000" dirty="0"/>
              <a:t>（</a:t>
            </a:r>
            <a:r>
              <a:rPr lang="en-US" altLang="ja-JP" sz="2000" dirty="0"/>
              <a:t>2G×2</a:t>
            </a:r>
            <a:r>
              <a:rPr lang="ja-JP" altLang="en-US" sz="2000" dirty="0"/>
              <a:t>分＝</a:t>
            </a:r>
            <a:r>
              <a:rPr lang="en-US" altLang="ja-JP" sz="2000"/>
              <a:t>4</a:t>
            </a:r>
            <a:r>
              <a:rPr lang="ja-JP" altLang="en-US" sz="2000" smtClean="0"/>
              <a:t>分</a:t>
            </a:r>
            <a:r>
              <a:rPr lang="en-US" altLang="ja-JP" sz="2000"/>
              <a:t>)</a:t>
            </a:r>
            <a:endParaRPr lang="en-US" altLang="ja-JP" sz="2000" dirty="0"/>
          </a:p>
          <a:p>
            <a:r>
              <a:rPr lang="ja-JP" altLang="en-US" sz="2000" dirty="0"/>
              <a:t>　　・発表</a:t>
            </a:r>
            <a:r>
              <a:rPr lang="en-US" altLang="ja-JP" sz="2000" dirty="0"/>
              <a:t>G</a:t>
            </a:r>
            <a:r>
              <a:rPr lang="ja-JP" altLang="en-US" sz="2000" dirty="0"/>
              <a:t>は演習統括が選出する。</a:t>
            </a:r>
            <a:endParaRPr kumimoji="1" lang="ja-JP" altLang="en-US" sz="2000" dirty="0"/>
          </a:p>
        </p:txBody>
      </p:sp>
      <p:sp>
        <p:nvSpPr>
          <p:cNvPr id="13" name="円/楕円 12"/>
          <p:cNvSpPr/>
          <p:nvPr/>
        </p:nvSpPr>
        <p:spPr>
          <a:xfrm>
            <a:off x="5171617" y="2337838"/>
            <a:ext cx="1120916" cy="1140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166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EB309-227A-4857-B460-D6FA15C868DD}"/>
              </a:ext>
            </a:extLst>
          </p:cNvPr>
          <p:cNvSpPr>
            <a:spLocks noGrp="1"/>
          </p:cNvSpPr>
          <p:nvPr>
            <p:ph type="title"/>
          </p:nvPr>
        </p:nvSpPr>
        <p:spPr>
          <a:xfrm>
            <a:off x="250373" y="284217"/>
            <a:ext cx="8562425" cy="774582"/>
          </a:xfr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ja-JP" altLang="en-US" sz="2800" dirty="0">
                <a:solidFill>
                  <a:schemeClr val="lt1"/>
                </a:solidFill>
                <a:latin typeface="+mn-lt"/>
                <a:ea typeface="+mn-ea"/>
                <a:cs typeface="+mn-cs"/>
              </a:rPr>
              <a:t>演習２の</a:t>
            </a:r>
            <a:r>
              <a:rPr lang="ja-JP" altLang="en-US" sz="2800" dirty="0" smtClean="0">
                <a:solidFill>
                  <a:schemeClr val="lt1"/>
                </a:solidFill>
                <a:latin typeface="+mn-lt"/>
                <a:ea typeface="+mn-ea"/>
                <a:cs typeface="+mn-cs"/>
              </a:rPr>
              <a:t>手順</a:t>
            </a:r>
            <a:r>
              <a:rPr lang="en-US" altLang="ja-JP" sz="2800" dirty="0" smtClean="0">
                <a:solidFill>
                  <a:schemeClr val="lt1"/>
                </a:solidFill>
                <a:latin typeface="+mn-lt"/>
                <a:ea typeface="+mn-ea"/>
                <a:cs typeface="+mn-cs"/>
              </a:rPr>
              <a:t/>
            </a:r>
            <a:br>
              <a:rPr lang="en-US" altLang="ja-JP" sz="2800" dirty="0" smtClean="0">
                <a:solidFill>
                  <a:schemeClr val="lt1"/>
                </a:solidFill>
                <a:latin typeface="+mn-lt"/>
                <a:ea typeface="+mn-ea"/>
                <a:cs typeface="+mn-cs"/>
              </a:rPr>
            </a:br>
            <a:r>
              <a:rPr lang="ja-JP" altLang="en-US" sz="2400" b="1" dirty="0" smtClean="0"/>
              <a:t>１２：５０</a:t>
            </a:r>
            <a:r>
              <a:rPr lang="ja-JP" altLang="en-US" sz="2400" b="1" dirty="0"/>
              <a:t>～</a:t>
            </a:r>
            <a:r>
              <a:rPr lang="ja-JP" altLang="en-US" sz="2400" b="1" dirty="0" smtClean="0"/>
              <a:t>１４：３５</a:t>
            </a:r>
            <a:r>
              <a:rPr lang="ja-JP" altLang="en-US" sz="2400" b="1" dirty="0"/>
              <a:t>　サビ児管としての自己</a:t>
            </a:r>
            <a:r>
              <a:rPr lang="ja-JP" altLang="en-US" sz="2400" b="1" dirty="0" smtClean="0"/>
              <a:t>検証</a:t>
            </a:r>
            <a:endParaRPr lang="ja-JP" altLang="en-US" sz="2800" dirty="0">
              <a:solidFill>
                <a:schemeClr val="lt1"/>
              </a:solidFill>
              <a:latin typeface="+mn-lt"/>
              <a:ea typeface="+mn-ea"/>
              <a:cs typeface="+mn-cs"/>
            </a:endParaRPr>
          </a:p>
        </p:txBody>
      </p:sp>
      <p:sp>
        <p:nvSpPr>
          <p:cNvPr id="3" name="テキスト プレースホルダー 2">
            <a:extLst>
              <a:ext uri="{FF2B5EF4-FFF2-40B4-BE49-F238E27FC236}">
                <a16:creationId xmlns:a16="http://schemas.microsoft.com/office/drawing/2014/main" id="{5615CA36-2A28-4089-B478-ED319F255945}"/>
              </a:ext>
            </a:extLst>
          </p:cNvPr>
          <p:cNvSpPr>
            <a:spLocks noGrp="1"/>
          </p:cNvSpPr>
          <p:nvPr>
            <p:ph type="body" idx="1"/>
          </p:nvPr>
        </p:nvSpPr>
        <p:spPr>
          <a:xfrm>
            <a:off x="250373" y="1230309"/>
            <a:ext cx="8562425" cy="5472026"/>
          </a:xfrm>
          <a:ln>
            <a:solidFill>
              <a:schemeClr val="accent1"/>
            </a:solidFill>
          </a:ln>
        </p:spPr>
        <p:txBody>
          <a:bodyPr>
            <a:noAutofit/>
          </a:bodyPr>
          <a:lstStyle/>
          <a:p>
            <a:r>
              <a:rPr lang="ja-JP" altLang="en-US" sz="2800" dirty="0"/>
              <a:t>①</a:t>
            </a:r>
            <a:r>
              <a:rPr lang="ja-JP" altLang="en-US" sz="2800" dirty="0" smtClean="0"/>
              <a:t>事前</a:t>
            </a:r>
            <a:r>
              <a:rPr lang="ja-JP" altLang="en-US" sz="2800" dirty="0"/>
              <a:t>課題</a:t>
            </a:r>
            <a:r>
              <a:rPr lang="en-US" altLang="ja-JP" sz="2800" dirty="0"/>
              <a:t>2</a:t>
            </a:r>
            <a:r>
              <a:rPr lang="ja-JP" altLang="en-US" sz="2800" dirty="0"/>
              <a:t>を</a:t>
            </a:r>
            <a:r>
              <a:rPr lang="ja-JP" altLang="en-US" sz="2800" dirty="0" smtClean="0"/>
              <a:t>読み込みについて</a:t>
            </a:r>
            <a:r>
              <a:rPr lang="en-US" altLang="ja-JP" sz="2800" dirty="0" smtClean="0"/>
              <a:t>【6</a:t>
            </a:r>
            <a:r>
              <a:rPr lang="ja-JP" altLang="en-US" sz="2800" dirty="0" smtClean="0"/>
              <a:t>分</a:t>
            </a:r>
            <a:r>
              <a:rPr lang="en-US" altLang="ja-JP" sz="2800" dirty="0" smtClean="0"/>
              <a:t>】</a:t>
            </a:r>
            <a:endParaRPr lang="en-US" altLang="ja-JP" sz="2800" dirty="0"/>
          </a:p>
          <a:p>
            <a:r>
              <a:rPr lang="ja-JP" altLang="en-US" sz="2800" dirty="0" smtClean="0"/>
              <a:t>　・発表の時間は限られていることから、事前にイメージを持つため発表前に読み込む。この時間に報告者は発表内容の整理を行う。</a:t>
            </a:r>
            <a:endParaRPr lang="en-US" altLang="ja-JP" sz="2800" dirty="0"/>
          </a:p>
          <a:p>
            <a:r>
              <a:rPr lang="ja-JP" altLang="en-US" sz="2800" dirty="0"/>
              <a:t>②</a:t>
            </a:r>
            <a:r>
              <a:rPr lang="ja-JP" altLang="en-US" sz="2800" dirty="0" smtClean="0"/>
              <a:t>事前</a:t>
            </a:r>
            <a:r>
              <a:rPr lang="ja-JP" altLang="en-US" sz="2800" dirty="0"/>
              <a:t>課題</a:t>
            </a:r>
            <a:r>
              <a:rPr lang="en-US" altLang="ja-JP" sz="2800" dirty="0"/>
              <a:t>2</a:t>
            </a:r>
            <a:r>
              <a:rPr lang="ja-JP" altLang="en-US" sz="2800" dirty="0"/>
              <a:t>の報告</a:t>
            </a:r>
            <a:r>
              <a:rPr lang="en-US" altLang="ja-JP" sz="2800" dirty="0" smtClean="0"/>
              <a:t>【</a:t>
            </a:r>
            <a:r>
              <a:rPr lang="ja-JP" altLang="en-US" sz="2800" dirty="0" smtClean="0"/>
              <a:t>発表</a:t>
            </a:r>
            <a:r>
              <a:rPr lang="ja-JP" altLang="en-US" sz="2800" dirty="0"/>
              <a:t>（</a:t>
            </a:r>
            <a:r>
              <a:rPr lang="en-US" altLang="ja-JP" sz="2800" dirty="0"/>
              <a:t>8</a:t>
            </a:r>
            <a:r>
              <a:rPr lang="ja-JP" altLang="en-US" sz="2800" dirty="0"/>
              <a:t>分）→質疑（</a:t>
            </a:r>
            <a:r>
              <a:rPr lang="en-US" altLang="ja-JP" sz="2800" dirty="0"/>
              <a:t>2</a:t>
            </a:r>
            <a:r>
              <a:rPr lang="ja-JP" altLang="en-US" sz="2800" dirty="0"/>
              <a:t>分</a:t>
            </a:r>
            <a:r>
              <a:rPr lang="ja-JP" altLang="en-US" sz="2800" dirty="0" smtClean="0"/>
              <a:t>）＝</a:t>
            </a:r>
            <a:r>
              <a:rPr lang="en-US" altLang="ja-JP" sz="2800" dirty="0" smtClean="0"/>
              <a:t>60</a:t>
            </a:r>
            <a:r>
              <a:rPr lang="ja-JP" altLang="en-US" sz="2800" dirty="0" smtClean="0"/>
              <a:t>分</a:t>
            </a:r>
            <a:r>
              <a:rPr lang="en-US" altLang="ja-JP" sz="2800" dirty="0" smtClean="0"/>
              <a:t>】</a:t>
            </a:r>
            <a:endParaRPr lang="ja-JP" altLang="en-US" sz="2800" dirty="0"/>
          </a:p>
          <a:p>
            <a:r>
              <a:rPr lang="ja-JP" altLang="en-US" sz="2800" dirty="0"/>
              <a:t>　</a:t>
            </a:r>
            <a:r>
              <a:rPr lang="ja-JP" altLang="en-US" sz="2800" dirty="0" smtClean="0"/>
              <a:t>・「</a:t>
            </a:r>
            <a:r>
              <a:rPr lang="ja-JP" altLang="en-US" sz="2800" dirty="0"/>
              <a:t>どのようにすれば</a:t>
            </a:r>
            <a:r>
              <a:rPr lang="en-US" altLang="ja-JP" sz="2800" dirty="0"/>
              <a:t>10</a:t>
            </a:r>
            <a:r>
              <a:rPr lang="ja-JP" altLang="en-US" sz="2800" dirty="0"/>
              <a:t>点に近づけるか」について、改善策やアイディア</a:t>
            </a:r>
            <a:r>
              <a:rPr lang="ja-JP" altLang="en-US" sz="2800" dirty="0" smtClean="0"/>
              <a:t>を考える</a:t>
            </a:r>
            <a:endParaRPr lang="en-US" altLang="ja-JP" sz="2800" dirty="0" smtClean="0"/>
          </a:p>
          <a:p>
            <a:r>
              <a:rPr lang="ja-JP" altLang="en-US" sz="2800" dirty="0" smtClean="0"/>
              <a:t>③報告</a:t>
            </a:r>
            <a:r>
              <a:rPr lang="ja-JP" altLang="en-US" sz="2800" dirty="0"/>
              <a:t>に対して改善策やアイディアを共有</a:t>
            </a:r>
            <a:r>
              <a:rPr lang="ja-JP" altLang="en-US" sz="2800" dirty="0" smtClean="0"/>
              <a:t>する</a:t>
            </a:r>
            <a:r>
              <a:rPr lang="en-US" altLang="ja-JP" sz="2800" dirty="0" smtClean="0"/>
              <a:t>【25</a:t>
            </a:r>
            <a:r>
              <a:rPr lang="ja-JP" altLang="en-US" sz="2800" dirty="0" smtClean="0"/>
              <a:t>分</a:t>
            </a:r>
            <a:r>
              <a:rPr lang="en-US" altLang="ja-JP" sz="2800" dirty="0" smtClean="0"/>
              <a:t>】</a:t>
            </a:r>
            <a:endParaRPr lang="en-US" altLang="ja-JP" sz="2800" dirty="0"/>
          </a:p>
          <a:p>
            <a:r>
              <a:rPr lang="ja-JP" altLang="en-US" sz="2800" dirty="0"/>
              <a:t>　</a:t>
            </a:r>
            <a:r>
              <a:rPr lang="ja-JP" altLang="en-US" sz="2800" dirty="0" smtClean="0"/>
              <a:t>・それぞれ</a:t>
            </a:r>
            <a:r>
              <a:rPr lang="ja-JP" altLang="en-US" sz="2800" dirty="0"/>
              <a:t>がアイディアを出し合い、模造紙に整理する 。                   </a:t>
            </a:r>
          </a:p>
          <a:p>
            <a:r>
              <a:rPr lang="ja-JP" altLang="en-US" sz="2800" dirty="0"/>
              <a:t>④</a:t>
            </a:r>
            <a:r>
              <a:rPr lang="ja-JP" altLang="en-US" sz="2800" dirty="0" smtClean="0"/>
              <a:t>全体</a:t>
            </a:r>
            <a:r>
              <a:rPr lang="ja-JP" altLang="en-US" sz="2800" dirty="0"/>
              <a:t>共有（発表</a:t>
            </a:r>
            <a:r>
              <a:rPr lang="ja-JP" altLang="en-US" sz="2800" dirty="0" smtClean="0"/>
              <a:t>）</a:t>
            </a:r>
            <a:r>
              <a:rPr lang="en-US" altLang="ja-JP" sz="2800" dirty="0"/>
              <a:t>【2G×2</a:t>
            </a:r>
            <a:r>
              <a:rPr lang="ja-JP" altLang="en-US" sz="2800" dirty="0"/>
              <a:t>分＝</a:t>
            </a:r>
            <a:r>
              <a:rPr lang="en-US" altLang="ja-JP" sz="2800" dirty="0"/>
              <a:t>4</a:t>
            </a:r>
            <a:r>
              <a:rPr lang="ja-JP" altLang="en-US" sz="2800" dirty="0"/>
              <a:t>分</a:t>
            </a:r>
            <a:r>
              <a:rPr lang="en-US" altLang="ja-JP" sz="2800" dirty="0" smtClean="0"/>
              <a:t>】</a:t>
            </a:r>
            <a:endParaRPr lang="en-US" altLang="ja-JP" sz="2800" dirty="0"/>
          </a:p>
          <a:p>
            <a:r>
              <a:rPr lang="ja-JP" altLang="en-US" sz="2800" dirty="0"/>
              <a:t>　　・発表</a:t>
            </a:r>
            <a:r>
              <a:rPr lang="en-US" altLang="ja-JP" sz="2800" dirty="0"/>
              <a:t>G</a:t>
            </a:r>
            <a:r>
              <a:rPr lang="ja-JP" altLang="en-US" sz="2800" dirty="0"/>
              <a:t>は演習統括が選出する。</a:t>
            </a:r>
            <a:endParaRPr kumimoji="1" lang="ja-JP" altLang="en-US" sz="2800" dirty="0"/>
          </a:p>
        </p:txBody>
      </p:sp>
      <p:sp>
        <p:nvSpPr>
          <p:cNvPr id="4" name="コンテンツ プレースホルダー 2">
            <a:extLst>
              <a:ext uri="{FF2B5EF4-FFF2-40B4-BE49-F238E27FC236}">
                <a16:creationId xmlns:a16="http://schemas.microsoft.com/office/drawing/2014/main" id="{94F6882C-9328-46DD-BD55-368BC5B7551B}"/>
              </a:ext>
            </a:extLst>
          </p:cNvPr>
          <p:cNvSpPr txBox="1">
            <a:spLocks/>
          </p:cNvSpPr>
          <p:nvPr/>
        </p:nvSpPr>
        <p:spPr>
          <a:xfrm>
            <a:off x="108522" y="605629"/>
            <a:ext cx="8846126" cy="45317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9pPr>
          </a:lstStyle>
          <a:p>
            <a:endParaRPr lang="ja-JP" altLang="en-US" b="1" dirty="0"/>
          </a:p>
        </p:txBody>
      </p:sp>
      <p:sp>
        <p:nvSpPr>
          <p:cNvPr id="5" name="テキスト ボックス 4"/>
          <p:cNvSpPr txBox="1"/>
          <p:nvPr/>
        </p:nvSpPr>
        <p:spPr>
          <a:xfrm>
            <a:off x="7010400" y="6207316"/>
            <a:ext cx="1861038" cy="369332"/>
          </a:xfrm>
          <a:prstGeom prst="rect">
            <a:avLst/>
          </a:prstGeom>
          <a:noFill/>
        </p:spPr>
        <p:txBody>
          <a:bodyPr wrap="square" rtlCol="0">
            <a:spAutoFit/>
          </a:bodyPr>
          <a:lstStyle/>
          <a:p>
            <a:pPr algn="ctr"/>
            <a:r>
              <a:rPr kumimoji="1" lang="ja-JP" altLang="en-US" b="1" dirty="0" smtClean="0"/>
              <a:t>合計</a:t>
            </a:r>
            <a:r>
              <a:rPr lang="en-US" altLang="ja-JP" b="1" dirty="0" smtClean="0"/>
              <a:t>95</a:t>
            </a:r>
            <a:r>
              <a:rPr lang="ja-JP" altLang="en-US" b="1" dirty="0" smtClean="0"/>
              <a:t>＋</a:t>
            </a:r>
            <a:r>
              <a:rPr lang="en-US" altLang="ja-JP" b="1" dirty="0" smtClean="0"/>
              <a:t>α</a:t>
            </a:r>
            <a:r>
              <a:rPr kumimoji="1" lang="ja-JP" altLang="en-US" b="1" dirty="0" smtClean="0"/>
              <a:t>分</a:t>
            </a:r>
            <a:endParaRPr kumimoji="1" lang="ja-JP" altLang="en-US" b="1" dirty="0"/>
          </a:p>
        </p:txBody>
      </p:sp>
    </p:spTree>
    <p:extLst>
      <p:ext uri="{BB962C8B-B14F-4D97-AF65-F5344CB8AC3E}">
        <p14:creationId xmlns:p14="http://schemas.microsoft.com/office/powerpoint/2010/main" val="47355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0759" y="108342"/>
            <a:ext cx="7886700" cy="975159"/>
          </a:xfrm>
        </p:spPr>
        <p:txBody>
          <a:bodyPr>
            <a:normAutofit/>
          </a:bodyPr>
          <a:lstStyle/>
          <a:p>
            <a:pPr algn="ctr"/>
            <a:r>
              <a:rPr kumimoji="1" lang="ja-JP" altLang="en-US" sz="4000" dirty="0"/>
              <a:t>演習２の</a:t>
            </a:r>
            <a:r>
              <a:rPr kumimoji="1" lang="ja-JP" altLang="en-US" sz="4000" dirty="0" smtClean="0"/>
              <a:t>留意点</a:t>
            </a:r>
            <a:endParaRPr kumimoji="1" lang="ja-JP" altLang="en-US" sz="4000" dirty="0"/>
          </a:p>
        </p:txBody>
      </p:sp>
      <p:sp>
        <p:nvSpPr>
          <p:cNvPr id="3" name="コンテンツ プレースホルダー 2"/>
          <p:cNvSpPr>
            <a:spLocks noGrp="1"/>
          </p:cNvSpPr>
          <p:nvPr>
            <p:ph idx="1"/>
          </p:nvPr>
        </p:nvSpPr>
        <p:spPr>
          <a:xfrm>
            <a:off x="440759" y="1002082"/>
            <a:ext cx="8346249" cy="5586608"/>
          </a:xfrm>
        </p:spPr>
        <p:txBody>
          <a:bodyPr>
            <a:noAutofit/>
          </a:bodyPr>
          <a:lstStyle/>
          <a:p>
            <a:pPr marL="0" indent="0">
              <a:buNone/>
            </a:pPr>
            <a:r>
              <a:rPr lang="ja-JP" altLang="en-US" sz="2400" dirty="0"/>
              <a:t>１．「改善策・アイディア」は、どのようにしたら１０点に近づけるかに</a:t>
            </a:r>
            <a:r>
              <a:rPr lang="ja-JP" altLang="en-US" sz="2400" dirty="0" smtClean="0"/>
              <a:t>ついて</a:t>
            </a:r>
            <a:r>
              <a:rPr lang="ja-JP" altLang="en-US" sz="2400" dirty="0"/>
              <a:t>、自分はこのようにしたら改善したなどの工夫、または周囲の協力によってできていることを付箋にメモする。</a:t>
            </a:r>
            <a:endParaRPr lang="en-US" altLang="ja-JP" sz="2400" dirty="0"/>
          </a:p>
          <a:p>
            <a:pPr marL="0" indent="0">
              <a:buNone/>
            </a:pPr>
            <a:endParaRPr lang="ja-JP" altLang="en-US" sz="2400" dirty="0"/>
          </a:p>
          <a:p>
            <a:pPr marL="0" indent="0">
              <a:buNone/>
            </a:pPr>
            <a:r>
              <a:rPr lang="ja-JP" altLang="en-US" sz="2400" dirty="0"/>
              <a:t>２</a:t>
            </a:r>
            <a:r>
              <a:rPr lang="ja-JP" altLang="en-US" sz="2400" dirty="0" smtClean="0"/>
              <a:t>．</a:t>
            </a:r>
            <a:r>
              <a:rPr lang="ja-JP" altLang="en-US" sz="2400" dirty="0"/>
              <a:t>事例選出は演習</a:t>
            </a:r>
            <a:r>
              <a:rPr lang="en-US" altLang="ja-JP" sz="2400" dirty="0"/>
              <a:t>1</a:t>
            </a:r>
            <a:r>
              <a:rPr lang="ja-JP" altLang="en-US" sz="2400" dirty="0"/>
              <a:t>で報告した以外の受講者とする。進行・記録等は同一の人でもかまわない。</a:t>
            </a:r>
            <a:endParaRPr lang="en-US" altLang="ja-JP" sz="2400" dirty="0"/>
          </a:p>
          <a:p>
            <a:pPr marL="0" indent="0">
              <a:buNone/>
            </a:pPr>
            <a:endParaRPr lang="ja-JP" altLang="en-US" sz="2400" dirty="0"/>
          </a:p>
          <a:p>
            <a:pPr marL="0" indent="0">
              <a:buNone/>
            </a:pPr>
            <a:r>
              <a:rPr lang="ja-JP" altLang="en-US" sz="2400" dirty="0"/>
              <a:t>３</a:t>
            </a:r>
            <a:r>
              <a:rPr lang="ja-JP" altLang="en-US" sz="2400" dirty="0" smtClean="0"/>
              <a:t>．</a:t>
            </a:r>
            <a:r>
              <a:rPr lang="ja-JP" altLang="en-US" sz="2400" dirty="0"/>
              <a:t>まとめとして、サビ児管として必要な業務ができていないことあるかもしれないが、落胆するのではなく、まずは役割業務を理解し、スキルアップしていくことが大事であることを伝える。</a:t>
            </a:r>
            <a:endParaRPr kumimoji="1" lang="ja-JP" altLang="en-US" sz="2400" dirty="0"/>
          </a:p>
        </p:txBody>
      </p:sp>
    </p:spTree>
    <p:extLst>
      <p:ext uri="{BB962C8B-B14F-4D97-AF65-F5344CB8AC3E}">
        <p14:creationId xmlns:p14="http://schemas.microsoft.com/office/powerpoint/2010/main" val="1356658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lang="ja-JP" altLang="en-US" dirty="0"/>
              <a:t>２</a:t>
            </a:r>
            <a:r>
              <a:rPr kumimoji="1" lang="ja-JP" altLang="en-US"/>
              <a:t>：</a:t>
            </a:r>
            <a:r>
              <a:rPr kumimoji="1" lang="ja-JP" altLang="en-US" smtClean="0"/>
              <a:t>発表</a:t>
            </a:r>
            <a:endParaRPr kumimoji="1" lang="ja-JP" altLang="en-US" dirty="0"/>
          </a:p>
        </p:txBody>
      </p:sp>
      <p:sp>
        <p:nvSpPr>
          <p:cNvPr id="3" name="コンテンツ プレースホルダー 2"/>
          <p:cNvSpPr>
            <a:spLocks noGrp="1"/>
          </p:cNvSpPr>
          <p:nvPr>
            <p:ph idx="1"/>
          </p:nvPr>
        </p:nvSpPr>
        <p:spPr>
          <a:xfrm>
            <a:off x="628650" y="1512474"/>
            <a:ext cx="7886700" cy="4351338"/>
          </a:xfrm>
        </p:spPr>
        <p:txBody>
          <a:bodyPr>
            <a:noAutofit/>
          </a:bodyPr>
          <a:lstStyle/>
          <a:p>
            <a:pPr marL="0" indent="0">
              <a:buNone/>
            </a:pPr>
            <a:endParaRPr kumimoji="1" lang="ja-JP" altLang="en-US" sz="2000" b="1" dirty="0"/>
          </a:p>
        </p:txBody>
      </p:sp>
    </p:spTree>
    <p:extLst>
      <p:ext uri="{BB962C8B-B14F-4D97-AF65-F5344CB8AC3E}">
        <p14:creationId xmlns:p14="http://schemas.microsoft.com/office/powerpoint/2010/main" val="3338093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561" y="211871"/>
            <a:ext cx="8598877" cy="702529"/>
          </a:xfr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ja-JP" altLang="en-US" sz="4000" dirty="0" smtClean="0">
                <a:solidFill>
                  <a:schemeClr val="lt1"/>
                </a:solidFill>
                <a:latin typeface="+mn-lt"/>
                <a:ea typeface="+mn-ea"/>
                <a:cs typeface="+mn-cs"/>
              </a:rPr>
              <a:t>演習</a:t>
            </a:r>
            <a:r>
              <a:rPr lang="en-US" altLang="ja-JP" sz="4000" dirty="0" smtClean="0">
                <a:solidFill>
                  <a:schemeClr val="lt1"/>
                </a:solidFill>
                <a:latin typeface="+mn-lt"/>
                <a:ea typeface="+mn-ea"/>
                <a:cs typeface="+mn-cs"/>
              </a:rPr>
              <a:t>3</a:t>
            </a:r>
            <a:r>
              <a:rPr lang="ja-JP" altLang="en-US" sz="4000" dirty="0" smtClean="0"/>
              <a:t>スケジュール</a:t>
            </a:r>
            <a:endParaRPr lang="ja-JP" altLang="en-US" sz="4000" dirty="0">
              <a:solidFill>
                <a:schemeClr val="lt1"/>
              </a:solidFill>
              <a:latin typeface="+mn-lt"/>
              <a:ea typeface="+mn-ea"/>
              <a:cs typeface="+mn-cs"/>
            </a:endParaRPr>
          </a:p>
        </p:txBody>
      </p:sp>
      <p:sp>
        <p:nvSpPr>
          <p:cNvPr id="3" name="コンテンツ プレースホルダー 2"/>
          <p:cNvSpPr>
            <a:spLocks noGrp="1"/>
          </p:cNvSpPr>
          <p:nvPr>
            <p:ph idx="1"/>
          </p:nvPr>
        </p:nvSpPr>
        <p:spPr>
          <a:xfrm>
            <a:off x="272561" y="1027902"/>
            <a:ext cx="9053944" cy="5435244"/>
          </a:xfrm>
        </p:spPr>
        <p:txBody>
          <a:bodyPr>
            <a:normAutofit/>
          </a:bodyPr>
          <a:lstStyle/>
          <a:p>
            <a:pPr marL="0" indent="0">
              <a:buNone/>
            </a:pPr>
            <a:r>
              <a:rPr kumimoji="1" lang="ja-JP" altLang="en-US" sz="3600" dirty="0"/>
              <a:t>　</a:t>
            </a:r>
            <a:endParaRPr lang="en-US" altLang="ja-JP" sz="3600" dirty="0" smtClean="0"/>
          </a:p>
          <a:p>
            <a:pPr marL="0" indent="0">
              <a:buNone/>
            </a:pPr>
            <a:r>
              <a:rPr lang="ja-JP" altLang="en-US" sz="3600" dirty="0"/>
              <a:t>１４：４５～１６：０５ 　</a:t>
            </a:r>
            <a:endParaRPr lang="en-US" altLang="ja-JP" sz="3600" dirty="0"/>
          </a:p>
          <a:p>
            <a:pPr marL="0" indent="0">
              <a:buNone/>
            </a:pPr>
            <a:r>
              <a:rPr lang="ja-JP" altLang="en-US" sz="3600" dirty="0" smtClean="0"/>
              <a:t>〇演習</a:t>
            </a:r>
            <a:r>
              <a:rPr lang="ja-JP" altLang="en-US" sz="3600" dirty="0"/>
              <a:t>３　関係機関との連携等に</a:t>
            </a:r>
            <a:r>
              <a:rPr lang="ja-JP" altLang="en-US" sz="3600" dirty="0" smtClean="0"/>
              <a:t>ついての</a:t>
            </a:r>
            <a:endParaRPr lang="en-US" altLang="ja-JP" sz="3600" dirty="0" smtClean="0"/>
          </a:p>
          <a:p>
            <a:pPr marL="0" indent="0">
              <a:buNone/>
            </a:pPr>
            <a:r>
              <a:rPr lang="ja-JP" altLang="en-US" sz="3600" dirty="0"/>
              <a:t>　</a:t>
            </a:r>
            <a:r>
              <a:rPr lang="ja-JP" altLang="en-US" sz="3600" dirty="0" smtClean="0"/>
              <a:t>　　　　　自己</a:t>
            </a:r>
            <a:r>
              <a:rPr lang="ja-JP" altLang="en-US" sz="3600" dirty="0"/>
              <a:t>検証</a:t>
            </a:r>
            <a:endParaRPr lang="en-US" altLang="ja-JP" sz="3600" dirty="0"/>
          </a:p>
          <a:p>
            <a:pPr marL="0" indent="0">
              <a:buNone/>
            </a:pPr>
            <a:endParaRPr lang="en-US" altLang="ja-JP" sz="3600" dirty="0"/>
          </a:p>
          <a:p>
            <a:pPr marL="0" indent="0">
              <a:buNone/>
            </a:pPr>
            <a:r>
              <a:rPr lang="ja-JP" altLang="en-US" sz="3600" dirty="0" smtClean="0"/>
              <a:t>１６：０５</a:t>
            </a:r>
            <a:r>
              <a:rPr lang="ja-JP" altLang="en-US" sz="3600" dirty="0"/>
              <a:t>～１６：１０</a:t>
            </a:r>
            <a:endParaRPr lang="en-US" altLang="ja-JP" sz="3600" dirty="0" smtClean="0"/>
          </a:p>
          <a:p>
            <a:pPr marL="0" indent="0">
              <a:buNone/>
            </a:pPr>
            <a:r>
              <a:rPr lang="ja-JP" altLang="en-US" sz="3600" dirty="0" smtClean="0"/>
              <a:t>　〇演習３　全体</a:t>
            </a:r>
            <a:r>
              <a:rPr lang="ja-JP" altLang="en-US" sz="3600" dirty="0"/>
              <a:t>討議と振り返り</a:t>
            </a:r>
            <a:endParaRPr lang="en-US" altLang="ja-JP" sz="3600" dirty="0"/>
          </a:p>
          <a:p>
            <a:pPr marL="0" indent="0">
              <a:buNone/>
            </a:pPr>
            <a:endParaRPr lang="ja-JP" altLang="en-US" sz="3600" dirty="0"/>
          </a:p>
        </p:txBody>
      </p:sp>
      <p:sp>
        <p:nvSpPr>
          <p:cNvPr id="4" name="テキスト ボックス 3"/>
          <p:cNvSpPr txBox="1"/>
          <p:nvPr/>
        </p:nvSpPr>
        <p:spPr>
          <a:xfrm>
            <a:off x="7010400" y="6207316"/>
            <a:ext cx="1861038" cy="369332"/>
          </a:xfrm>
          <a:prstGeom prst="rect">
            <a:avLst/>
          </a:prstGeom>
          <a:noFill/>
        </p:spPr>
        <p:txBody>
          <a:bodyPr wrap="square" rtlCol="0">
            <a:spAutoFit/>
          </a:bodyPr>
          <a:lstStyle/>
          <a:p>
            <a:pPr algn="ctr"/>
            <a:r>
              <a:rPr kumimoji="1" lang="ja-JP" altLang="en-US" b="1" dirty="0" smtClean="0"/>
              <a:t>合計</a:t>
            </a:r>
            <a:r>
              <a:rPr lang="en-US" altLang="ja-JP" b="1" dirty="0" smtClean="0"/>
              <a:t>8</a:t>
            </a:r>
            <a:r>
              <a:rPr lang="en-US" altLang="ja-JP" b="1" dirty="0"/>
              <a:t>5</a:t>
            </a:r>
            <a:r>
              <a:rPr kumimoji="1" lang="ja-JP" altLang="en-US" b="1" dirty="0" smtClean="0"/>
              <a:t>分以内</a:t>
            </a:r>
            <a:endParaRPr kumimoji="1" lang="ja-JP" altLang="en-US" b="1" dirty="0"/>
          </a:p>
        </p:txBody>
      </p:sp>
    </p:spTree>
    <p:extLst>
      <p:ext uri="{BB962C8B-B14F-4D97-AF65-F5344CB8AC3E}">
        <p14:creationId xmlns:p14="http://schemas.microsoft.com/office/powerpoint/2010/main" val="205006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13013" y="1678488"/>
            <a:ext cx="8717973" cy="12133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b="1" dirty="0">
                <a:solidFill>
                  <a:schemeClr val="tx1"/>
                </a:solidFill>
              </a:rPr>
              <a:t>目的</a:t>
            </a:r>
            <a:endParaRPr lang="en-US" altLang="ja-JP" sz="1500" b="1" dirty="0">
              <a:solidFill>
                <a:schemeClr val="tx1"/>
              </a:solidFill>
            </a:endParaRPr>
          </a:p>
          <a:p>
            <a:r>
              <a:rPr lang="ja-JP" altLang="en-US" sz="1500" b="1" dirty="0">
                <a:solidFill>
                  <a:schemeClr val="tx1"/>
                </a:solidFill>
              </a:rPr>
              <a:t>①行政の動向や制度改正等の最新の情報（アップデート）を得る</a:t>
            </a:r>
            <a:endParaRPr lang="en-US" altLang="ja-JP" sz="1500" b="1" dirty="0">
              <a:solidFill>
                <a:schemeClr val="tx1"/>
              </a:solidFill>
            </a:endParaRPr>
          </a:p>
          <a:p>
            <a:r>
              <a:rPr lang="ja-JP" altLang="en-US" sz="1500" b="1" dirty="0">
                <a:solidFill>
                  <a:schemeClr val="tx1"/>
                </a:solidFill>
              </a:rPr>
              <a:t>②サービス管理責任者・児童発達管理責任者としてのこれまでの業務内容を振り返るとともに、知識・技術の更なる向上を図る</a:t>
            </a:r>
            <a:endParaRPr lang="en-US" altLang="ja-JP" sz="1500" b="1" dirty="0">
              <a:solidFill>
                <a:schemeClr val="tx1"/>
              </a:solidFill>
            </a:endParaRPr>
          </a:p>
          <a:p>
            <a:r>
              <a:rPr lang="ja-JP" altLang="en-US" sz="1500" b="1" dirty="0">
                <a:solidFill>
                  <a:schemeClr val="tx1"/>
                </a:solidFill>
              </a:rPr>
              <a:t>③サービス提供職員等へのスーパービジョンの方法を学ぶ</a:t>
            </a:r>
          </a:p>
        </p:txBody>
      </p:sp>
      <p:graphicFrame>
        <p:nvGraphicFramePr>
          <p:cNvPr id="6" name="表 5"/>
          <p:cNvGraphicFramePr>
            <a:graphicFrameLocks noGrp="1"/>
          </p:cNvGraphicFramePr>
          <p:nvPr>
            <p:extLst>
              <p:ext uri="{D42A27DB-BD31-4B8C-83A1-F6EECF244321}">
                <p14:modId xmlns:p14="http://schemas.microsoft.com/office/powerpoint/2010/main" val="3049736813"/>
              </p:ext>
            </p:extLst>
          </p:nvPr>
        </p:nvGraphicFramePr>
        <p:xfrm>
          <a:off x="213013" y="3014881"/>
          <a:ext cx="8717973" cy="3476117"/>
        </p:xfrm>
        <a:graphic>
          <a:graphicData uri="http://schemas.openxmlformats.org/drawingml/2006/table">
            <a:tbl>
              <a:tblPr firstRow="1" bandRow="1">
                <a:tableStyleId>{5940675A-B579-460E-94D1-54222C63F5DA}</a:tableStyleId>
              </a:tblPr>
              <a:tblGrid>
                <a:gridCol w="314835">
                  <a:extLst>
                    <a:ext uri="{9D8B030D-6E8A-4147-A177-3AD203B41FA5}">
                      <a16:colId xmlns:a16="http://schemas.microsoft.com/office/drawing/2014/main" val="20000"/>
                    </a:ext>
                  </a:extLst>
                </a:gridCol>
                <a:gridCol w="2099480">
                  <a:extLst>
                    <a:ext uri="{9D8B030D-6E8A-4147-A177-3AD203B41FA5}">
                      <a16:colId xmlns:a16="http://schemas.microsoft.com/office/drawing/2014/main" val="20001"/>
                    </a:ext>
                  </a:extLst>
                </a:gridCol>
                <a:gridCol w="6303658">
                  <a:extLst>
                    <a:ext uri="{9D8B030D-6E8A-4147-A177-3AD203B41FA5}">
                      <a16:colId xmlns:a16="http://schemas.microsoft.com/office/drawing/2014/main" val="20002"/>
                    </a:ext>
                  </a:extLst>
                </a:gridCol>
              </a:tblGrid>
              <a:tr h="456037">
                <a:tc>
                  <a:txBody>
                    <a:bodyPr/>
                    <a:lstStyle/>
                    <a:p>
                      <a:endParaRPr kumimoji="1" lang="ja-JP" altLang="en-US" sz="1400" dirty="0"/>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400" dirty="0"/>
                        <a:t>研修項目</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400" dirty="0"/>
                        <a:t>獲得目標</a:t>
                      </a:r>
                    </a:p>
                  </a:txBody>
                  <a:tcPr marL="68580" marR="68580" marT="34290" marB="34290"/>
                </a:tc>
                <a:extLst>
                  <a:ext uri="{0D108BD9-81ED-4DB2-BD59-A6C34878D82A}">
                    <a16:rowId xmlns:a16="http://schemas.microsoft.com/office/drawing/2014/main" val="10000"/>
                  </a:ext>
                </a:extLst>
              </a:tr>
              <a:tr h="618461">
                <a:tc>
                  <a:txBody>
                    <a:bodyPr/>
                    <a:lstStyle/>
                    <a:p>
                      <a:r>
                        <a:rPr kumimoji="1" lang="ja-JP" altLang="en-US" sz="1400" dirty="0"/>
                        <a:t>①</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400" dirty="0"/>
                        <a:t>障害者福祉施策及び児童福祉施策の動向</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400" dirty="0"/>
                        <a:t>最新の動向を学習することにより利用者の制度的な環境の変化を理解する</a:t>
                      </a:r>
                    </a:p>
                  </a:txBody>
                  <a:tcPr marL="68580" marR="68580" marT="34290" marB="34290"/>
                </a:tc>
                <a:extLst>
                  <a:ext uri="{0D108BD9-81ED-4DB2-BD59-A6C34878D82A}">
                    <a16:rowId xmlns:a16="http://schemas.microsoft.com/office/drawing/2014/main" val="10001"/>
                  </a:ext>
                </a:extLst>
              </a:tr>
              <a:tr h="618461">
                <a:tc rowSpan="3">
                  <a:txBody>
                    <a:bodyPr/>
                    <a:lstStyle/>
                    <a:p>
                      <a:r>
                        <a:rPr kumimoji="1" lang="ja-JP" altLang="en-US" sz="1400" dirty="0">
                          <a:solidFill>
                            <a:schemeClr val="tx1"/>
                          </a:solidFill>
                        </a:rPr>
                        <a:t>②</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400" dirty="0">
                          <a:solidFill>
                            <a:schemeClr val="tx1"/>
                          </a:solidFill>
                        </a:rPr>
                        <a:t>サービス提供事業所としての自己検証</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400" dirty="0">
                          <a:solidFill>
                            <a:schemeClr val="tx1"/>
                          </a:solidFill>
                        </a:rPr>
                        <a:t>各自事業所の取組状況や地域との連携の実践状況を出し合うことにより、コンプライアンスを理解し、今後の事業所としての取組を明確して実践に活かす</a:t>
                      </a:r>
                    </a:p>
                  </a:txBody>
                  <a:tcPr marL="68580" marR="68580" marT="34290" marB="34290"/>
                </a:tc>
                <a:extLst>
                  <a:ext uri="{0D108BD9-81ED-4DB2-BD59-A6C34878D82A}">
                    <a16:rowId xmlns:a16="http://schemas.microsoft.com/office/drawing/2014/main" val="10002"/>
                  </a:ext>
                </a:extLst>
              </a:tr>
              <a:tr h="618461">
                <a:tc vMerge="1">
                  <a:txBody>
                    <a:bodyPr/>
                    <a:lstStyle/>
                    <a:p>
                      <a:endParaRPr kumimoji="1" lang="ja-JP" altLang="en-US" sz="1400" dirty="0">
                        <a:solidFill>
                          <a:schemeClr val="tx1"/>
                        </a:solidFill>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400" dirty="0" smtClean="0">
                          <a:solidFill>
                            <a:schemeClr val="tx1"/>
                          </a:solidFill>
                        </a:rPr>
                        <a:t>サビ児管として</a:t>
                      </a:r>
                      <a:r>
                        <a:rPr kumimoji="1" lang="ja-JP" altLang="en-US" sz="1400" dirty="0">
                          <a:solidFill>
                            <a:schemeClr val="tx1"/>
                          </a:solidFill>
                        </a:rPr>
                        <a:t>の自己検証</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400" dirty="0">
                          <a:solidFill>
                            <a:schemeClr val="tx1"/>
                          </a:solidFill>
                        </a:rPr>
                        <a:t>サービス提供責任者としての自らの業務を振り返り、支援のあり方や地域とのかかわり方、今後自ら取組むべき課題を明確にして実践に活かす</a:t>
                      </a:r>
                    </a:p>
                  </a:txBody>
                  <a:tcPr marL="68580" marR="68580" marT="34290" marB="34290"/>
                </a:tc>
                <a:extLst>
                  <a:ext uri="{0D108BD9-81ED-4DB2-BD59-A6C34878D82A}">
                    <a16:rowId xmlns:a16="http://schemas.microsoft.com/office/drawing/2014/main" val="10003"/>
                  </a:ext>
                </a:extLst>
              </a:tr>
              <a:tr h="618461">
                <a:tc vMerge="1">
                  <a:txBody>
                    <a:bodyPr/>
                    <a:lstStyle/>
                    <a:p>
                      <a:endParaRPr kumimoji="1" lang="ja-JP" altLang="en-US" sz="1400" dirty="0">
                        <a:solidFill>
                          <a:schemeClr val="tx1"/>
                        </a:solidFill>
                      </a:endParaRP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400" dirty="0">
                          <a:solidFill>
                            <a:schemeClr val="tx1"/>
                          </a:solidFill>
                        </a:rPr>
                        <a:t>関係機関との連携</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400" smtClean="0">
                          <a:solidFill>
                            <a:schemeClr val="tx1"/>
                          </a:solidFill>
                        </a:rPr>
                        <a:t>地域の相談支援専門員や関係機関、さらに（自立支援）協議会との連携状況を再確認して実践に活かす。</a:t>
                      </a:r>
                    </a:p>
                    <a:p>
                      <a:r>
                        <a:rPr kumimoji="1" lang="ja-JP" altLang="en-US" sz="1400" smtClean="0">
                          <a:solidFill>
                            <a:schemeClr val="tx1"/>
                          </a:solidFill>
                        </a:rPr>
                        <a:t>（</a:t>
                      </a:r>
                      <a:r>
                        <a:rPr kumimoji="1" lang="ja-JP" altLang="en-US" sz="1400" dirty="0">
                          <a:solidFill>
                            <a:schemeClr val="tx1"/>
                          </a:solidFill>
                        </a:rPr>
                        <a:t>自立支援）協議会の役割を理解する。</a:t>
                      </a:r>
                    </a:p>
                  </a:txBody>
                  <a:tcPr marL="68580" marR="68580" marT="34290" marB="34290"/>
                </a:tc>
                <a:extLst>
                  <a:ext uri="{0D108BD9-81ED-4DB2-BD59-A6C34878D82A}">
                    <a16:rowId xmlns:a16="http://schemas.microsoft.com/office/drawing/2014/main" val="10004"/>
                  </a:ext>
                </a:extLst>
              </a:tr>
              <a:tr h="456037">
                <a:tc>
                  <a:txBody>
                    <a:bodyPr/>
                    <a:lstStyle/>
                    <a:p>
                      <a:r>
                        <a:rPr kumimoji="1" lang="ja-JP" altLang="en-US" sz="1400" dirty="0"/>
                        <a:t>③</a:t>
                      </a:r>
                    </a:p>
                  </a:txBody>
                  <a:tcPr marL="68580" marR="68580" marT="34290" marB="34290">
                    <a:lnR w="12700" cap="flat" cmpd="sng" algn="ctr">
                      <a:solidFill>
                        <a:schemeClr val="tx1"/>
                      </a:solidFill>
                      <a:prstDash val="solid"/>
                      <a:round/>
                      <a:headEnd type="none" w="med" len="med"/>
                      <a:tailEnd type="none" w="med" len="med"/>
                    </a:lnR>
                  </a:tcPr>
                </a:tc>
                <a:tc>
                  <a:txBody>
                    <a:bodyPr/>
                    <a:lstStyle/>
                    <a:p>
                      <a:r>
                        <a:rPr kumimoji="1" lang="ja-JP" altLang="en-US" sz="1400" dirty="0"/>
                        <a:t>事例検討</a:t>
                      </a:r>
                    </a:p>
                  </a:txBody>
                  <a:tcPr marL="68580" marR="68580" marT="34290" marB="34290">
                    <a:lnL w="12700" cap="flat" cmpd="sng" algn="ctr">
                      <a:solidFill>
                        <a:schemeClr val="tx1"/>
                      </a:solidFill>
                      <a:prstDash val="solid"/>
                      <a:round/>
                      <a:headEnd type="none" w="med" len="med"/>
                      <a:tailEnd type="none" w="med" len="med"/>
                    </a:lnL>
                  </a:tcPr>
                </a:tc>
                <a:tc>
                  <a:txBody>
                    <a:bodyPr/>
                    <a:lstStyle/>
                    <a:p>
                      <a:r>
                        <a:rPr kumimoji="1" lang="ja-JP" altLang="en-US" sz="1400" dirty="0"/>
                        <a:t>サービス提供職員へのスーパービジョンの具体的な技術を獲得し、実践に活かす</a:t>
                      </a:r>
                    </a:p>
                  </a:txBody>
                  <a:tcPr marL="68580" marR="68580" marT="34290" marB="34290"/>
                </a:tc>
                <a:extLst>
                  <a:ext uri="{0D108BD9-81ED-4DB2-BD59-A6C34878D82A}">
                    <a16:rowId xmlns:a16="http://schemas.microsoft.com/office/drawing/2014/main" val="10005"/>
                  </a:ext>
                </a:extLst>
              </a:tr>
            </a:tbl>
          </a:graphicData>
        </a:graphic>
      </p:graphicFrame>
      <p:sp>
        <p:nvSpPr>
          <p:cNvPr id="2" name="タイトル 1"/>
          <p:cNvSpPr>
            <a:spLocks noGrp="1"/>
          </p:cNvSpPr>
          <p:nvPr>
            <p:ph type="title"/>
          </p:nvPr>
        </p:nvSpPr>
        <p:spPr>
          <a:xfrm>
            <a:off x="628649" y="341461"/>
            <a:ext cx="7886700" cy="994172"/>
          </a:xfrm>
        </p:spPr>
        <p:txBody>
          <a:bodyPr/>
          <a:lstStyle/>
          <a:p>
            <a:pPr algn="ctr"/>
            <a:r>
              <a:rPr kumimoji="1" lang="ja-JP" altLang="en-US" dirty="0" smtClean="0"/>
              <a:t>更新</a:t>
            </a:r>
            <a:r>
              <a:rPr lang="ja-JP" altLang="en-US" dirty="0"/>
              <a:t>研修の目的・獲得目標</a:t>
            </a:r>
            <a:r>
              <a:rPr kumimoji="1" lang="ja-JP" altLang="en-US" dirty="0"/>
              <a:t>　　</a:t>
            </a:r>
          </a:p>
        </p:txBody>
      </p:sp>
    </p:spTree>
    <p:extLst>
      <p:ext uri="{BB962C8B-B14F-4D97-AF65-F5344CB8AC3E}">
        <p14:creationId xmlns:p14="http://schemas.microsoft.com/office/powerpoint/2010/main" val="23844500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37536" y="2717908"/>
            <a:ext cx="511233" cy="3307018"/>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t>研修受講ガイダンス</a:t>
            </a:r>
          </a:p>
        </p:txBody>
      </p:sp>
      <p:sp>
        <p:nvSpPr>
          <p:cNvPr id="13" name="正方形/長方形 12"/>
          <p:cNvSpPr/>
          <p:nvPr/>
        </p:nvSpPr>
        <p:spPr>
          <a:xfrm>
            <a:off x="1394859" y="2718141"/>
            <a:ext cx="1156708" cy="7954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関係機関との連携等の自己検証</a:t>
            </a:r>
          </a:p>
        </p:txBody>
      </p:sp>
      <p:sp>
        <p:nvSpPr>
          <p:cNvPr id="24" name="正方形/長方形 23"/>
          <p:cNvSpPr/>
          <p:nvPr/>
        </p:nvSpPr>
        <p:spPr>
          <a:xfrm>
            <a:off x="2828566" y="2718025"/>
            <a:ext cx="1349333" cy="795437"/>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26" name="テキスト ボックス 25"/>
          <p:cNvSpPr txBox="1"/>
          <p:nvPr/>
        </p:nvSpPr>
        <p:spPr>
          <a:xfrm>
            <a:off x="4495419" y="2718024"/>
            <a:ext cx="323165" cy="795438"/>
          </a:xfrm>
          <a:prstGeom prst="rect">
            <a:avLst/>
          </a:prstGeom>
          <a:noFill/>
          <a:ln>
            <a:solidFill>
              <a:schemeClr val="tx1"/>
            </a:solidFill>
          </a:ln>
        </p:spPr>
        <p:txBody>
          <a:bodyPr vert="eaVert" wrap="square" rtlCol="0">
            <a:spAutoFit/>
          </a:bodyPr>
          <a:lstStyle/>
          <a:p>
            <a:pPr algn="ctr"/>
            <a:r>
              <a:rPr lang="ja-JP" altLang="en-US" sz="900" dirty="0"/>
              <a:t>事前課題３</a:t>
            </a:r>
          </a:p>
        </p:txBody>
      </p:sp>
      <p:graphicFrame>
        <p:nvGraphicFramePr>
          <p:cNvPr id="27" name="表 26"/>
          <p:cNvGraphicFramePr>
            <a:graphicFrameLocks noGrp="1"/>
          </p:cNvGraphicFramePr>
          <p:nvPr>
            <p:extLst>
              <p:ext uri="{D42A27DB-BD31-4B8C-83A1-F6EECF244321}">
                <p14:modId xmlns:p14="http://schemas.microsoft.com/office/powerpoint/2010/main" val="967902801"/>
              </p:ext>
            </p:extLst>
          </p:nvPr>
        </p:nvGraphicFramePr>
        <p:xfrm>
          <a:off x="4818584" y="2718024"/>
          <a:ext cx="1633443" cy="79543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9771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9771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28" name="正方形/長方形 27"/>
          <p:cNvSpPr/>
          <p:nvPr/>
        </p:nvSpPr>
        <p:spPr>
          <a:xfrm>
            <a:off x="6729026" y="2718025"/>
            <a:ext cx="631349" cy="7954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全体</a:t>
            </a:r>
            <a:endParaRPr lang="en-US" altLang="ja-JP" sz="1350" dirty="0" smtClean="0">
              <a:solidFill>
                <a:schemeClr val="tx1"/>
              </a:solidFill>
            </a:endParaRPr>
          </a:p>
          <a:p>
            <a:pPr algn="ctr"/>
            <a:r>
              <a:rPr lang="ja-JP" altLang="en-US" sz="1350" dirty="0" smtClean="0">
                <a:solidFill>
                  <a:schemeClr val="tx1"/>
                </a:solidFill>
              </a:rPr>
              <a:t>共有</a:t>
            </a:r>
            <a:endParaRPr lang="ja-JP" altLang="en-US" sz="1350" dirty="0">
              <a:solidFill>
                <a:schemeClr val="tx1"/>
              </a:solidFill>
            </a:endParaRPr>
          </a:p>
        </p:txBody>
      </p:sp>
      <p:sp>
        <p:nvSpPr>
          <p:cNvPr id="41" name="正方形/長方形 40"/>
          <p:cNvSpPr/>
          <p:nvPr/>
        </p:nvSpPr>
        <p:spPr>
          <a:xfrm>
            <a:off x="529935" y="2543139"/>
            <a:ext cx="7959437" cy="411249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3" name="正方形/長方形 32"/>
          <p:cNvSpPr/>
          <p:nvPr/>
        </p:nvSpPr>
        <p:spPr>
          <a:xfrm>
            <a:off x="5911161" y="2717909"/>
            <a:ext cx="524353" cy="7954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29935" y="1087282"/>
            <a:ext cx="7959437" cy="1323439"/>
          </a:xfrm>
          <a:prstGeom prst="rect">
            <a:avLst/>
          </a:prstGeom>
          <a:noFill/>
          <a:ln>
            <a:solidFill>
              <a:srgbClr val="002060"/>
            </a:solidFill>
          </a:ln>
        </p:spPr>
        <p:txBody>
          <a:bodyPr wrap="square" rtlCol="0">
            <a:spAutoFit/>
          </a:bodyPr>
          <a:lstStyle/>
          <a:p>
            <a:r>
              <a:rPr lang="ja-JP" altLang="en-US" sz="1600" dirty="0"/>
              <a:t>①関係機関との連携、②相談支援専門員との連携、③担当者会議の開催、</a:t>
            </a:r>
            <a:r>
              <a:rPr lang="ja-JP" altLang="en-US" sz="1600" dirty="0" smtClean="0"/>
              <a:t>④（自立支援）協</a:t>
            </a:r>
            <a:r>
              <a:rPr lang="ja-JP" altLang="en-US" sz="1600" dirty="0"/>
              <a:t>議会への参加について自己の業務を振り返ります。特に、相談支援専門員との連携は欠かせませんので、どのような連携が望ましいかを検討します。また、事業所外で生じる問題を地域課題として捉え、解決に向けて関係機関との連携</a:t>
            </a:r>
            <a:r>
              <a:rPr lang="ja-JP" altLang="en-US" sz="1600" dirty="0" smtClean="0"/>
              <a:t>や（自立支援）協</a:t>
            </a:r>
            <a:r>
              <a:rPr lang="ja-JP" altLang="en-US" sz="1600" dirty="0"/>
              <a:t>議会の活用について理解を深めます。</a:t>
            </a:r>
          </a:p>
        </p:txBody>
      </p:sp>
      <p:sp>
        <p:nvSpPr>
          <p:cNvPr id="31" name="正方形/長方形 30"/>
          <p:cNvSpPr/>
          <p:nvPr/>
        </p:nvSpPr>
        <p:spPr>
          <a:xfrm>
            <a:off x="7570966" y="2717908"/>
            <a:ext cx="693562" cy="7954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個人</a:t>
            </a:r>
            <a:r>
              <a:rPr lang="ja-JP" altLang="en-US" sz="1350" dirty="0">
                <a:solidFill>
                  <a:schemeClr val="tx1"/>
                </a:solidFill>
              </a:rPr>
              <a:t>ワーク</a:t>
            </a:r>
            <a:endParaRPr lang="en-US" altLang="ja-JP" sz="1350" dirty="0" smtClean="0">
              <a:solidFill>
                <a:schemeClr val="tx1"/>
              </a:solidFill>
            </a:endParaRPr>
          </a:p>
        </p:txBody>
      </p:sp>
      <p:sp>
        <p:nvSpPr>
          <p:cNvPr id="25" name="角丸四角形 24"/>
          <p:cNvSpPr/>
          <p:nvPr/>
        </p:nvSpPr>
        <p:spPr>
          <a:xfrm>
            <a:off x="529935" y="382084"/>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関係機関との連携等の自己</a:t>
            </a:r>
            <a:r>
              <a:rPr lang="ja-JP" altLang="en-US" sz="2400" dirty="0" smtClean="0"/>
              <a:t>検証</a:t>
            </a:r>
            <a:endParaRPr lang="ja-JP" altLang="en-US" sz="2400" dirty="0"/>
          </a:p>
        </p:txBody>
      </p:sp>
      <p:sp>
        <p:nvSpPr>
          <p:cNvPr id="6" name="テキスト ボックス 5"/>
          <p:cNvSpPr txBox="1"/>
          <p:nvPr/>
        </p:nvSpPr>
        <p:spPr>
          <a:xfrm>
            <a:off x="1289608" y="3513345"/>
            <a:ext cx="7322809" cy="3170099"/>
          </a:xfrm>
          <a:prstGeom prst="rect">
            <a:avLst/>
          </a:prstGeom>
          <a:noFill/>
        </p:spPr>
        <p:txBody>
          <a:bodyPr wrap="square" rtlCol="0">
            <a:spAutoFit/>
          </a:bodyPr>
          <a:lstStyle/>
          <a:p>
            <a:r>
              <a:rPr lang="ja-JP" altLang="en-US" sz="2000" dirty="0" smtClean="0"/>
              <a:t>①演習</a:t>
            </a:r>
            <a:r>
              <a:rPr lang="ja-JP" altLang="en-US" sz="2000" dirty="0"/>
              <a:t>のポイントや内容、進め方、</a:t>
            </a:r>
            <a:r>
              <a:rPr lang="ja-JP" altLang="en-US" sz="2000" dirty="0" smtClean="0"/>
              <a:t>グランドルール</a:t>
            </a:r>
            <a:r>
              <a:rPr lang="ja-JP" altLang="en-US" sz="2000" dirty="0"/>
              <a:t>の</a:t>
            </a:r>
            <a:r>
              <a:rPr lang="ja-JP" altLang="en-US" sz="2000" dirty="0" smtClean="0"/>
              <a:t>共有</a:t>
            </a:r>
            <a:endParaRPr lang="en-US" altLang="ja-JP" sz="2000" dirty="0"/>
          </a:p>
          <a:p>
            <a:r>
              <a:rPr lang="ja-JP" altLang="en-US" sz="2000" dirty="0" smtClean="0"/>
              <a:t>②事前</a:t>
            </a:r>
            <a:r>
              <a:rPr lang="ja-JP" altLang="en-US" sz="2000" dirty="0"/>
              <a:t>課題</a:t>
            </a:r>
            <a:r>
              <a:rPr lang="en-US" altLang="ja-JP" sz="2000" dirty="0"/>
              <a:t>3</a:t>
            </a:r>
            <a:r>
              <a:rPr lang="ja-JP" altLang="en-US" sz="2000" dirty="0"/>
              <a:t>を</a:t>
            </a:r>
            <a:r>
              <a:rPr lang="ja-JP" altLang="en-US" sz="2000" dirty="0" smtClean="0"/>
              <a:t>読み込み</a:t>
            </a:r>
            <a:r>
              <a:rPr lang="ja-JP" altLang="en-US" sz="2000" b="1" dirty="0" smtClean="0"/>
              <a:t>（</a:t>
            </a:r>
            <a:r>
              <a:rPr lang="en-US" altLang="ja-JP" sz="2000" b="1" dirty="0" smtClean="0"/>
              <a:t>6</a:t>
            </a:r>
            <a:r>
              <a:rPr lang="ja-JP" altLang="en-US" sz="2000" b="1" dirty="0" smtClean="0"/>
              <a:t>分</a:t>
            </a:r>
            <a:r>
              <a:rPr lang="ja-JP" altLang="en-US" sz="2000" dirty="0" smtClean="0"/>
              <a:t>）</a:t>
            </a:r>
            <a:endParaRPr lang="en-US" altLang="ja-JP" sz="2000" dirty="0" smtClean="0"/>
          </a:p>
          <a:p>
            <a:r>
              <a:rPr lang="ja-JP" altLang="en-US" sz="2000" dirty="0" smtClean="0"/>
              <a:t>③事前</a:t>
            </a:r>
            <a:r>
              <a:rPr lang="ja-JP" altLang="en-US" sz="2000" dirty="0"/>
              <a:t>課題</a:t>
            </a:r>
            <a:r>
              <a:rPr lang="en-US" altLang="ja-JP" sz="2000" dirty="0"/>
              <a:t>3</a:t>
            </a:r>
            <a:r>
              <a:rPr lang="ja-JP" altLang="en-US" sz="2000" dirty="0"/>
              <a:t>の報告</a:t>
            </a:r>
            <a:r>
              <a:rPr lang="en-US" altLang="ja-JP" sz="2000" dirty="0" smtClean="0"/>
              <a:t>【</a:t>
            </a:r>
            <a:r>
              <a:rPr lang="ja-JP" altLang="en-US" sz="2000" dirty="0" smtClean="0"/>
              <a:t>発表</a:t>
            </a:r>
            <a:r>
              <a:rPr lang="ja-JP" altLang="en-US" sz="2000" dirty="0"/>
              <a:t>（</a:t>
            </a:r>
            <a:r>
              <a:rPr lang="en-US" altLang="ja-JP" sz="2000" dirty="0"/>
              <a:t>4</a:t>
            </a:r>
            <a:r>
              <a:rPr lang="ja-JP" altLang="en-US" sz="2000" dirty="0"/>
              <a:t>分）→質疑（</a:t>
            </a:r>
            <a:r>
              <a:rPr lang="en-US" altLang="ja-JP" sz="2000" dirty="0"/>
              <a:t>2</a:t>
            </a:r>
            <a:r>
              <a:rPr lang="ja-JP" altLang="en-US" sz="2000" dirty="0"/>
              <a:t>分</a:t>
            </a:r>
            <a:r>
              <a:rPr lang="ja-JP" altLang="en-US" sz="2000" dirty="0" smtClean="0"/>
              <a:t>）</a:t>
            </a:r>
            <a:r>
              <a:rPr lang="en-US" altLang="ja-JP" sz="2000" dirty="0" smtClean="0"/>
              <a:t>】</a:t>
            </a:r>
            <a:r>
              <a:rPr lang="ja-JP" altLang="en-US" sz="2000" dirty="0" smtClean="0"/>
              <a:t>　（</a:t>
            </a:r>
            <a:r>
              <a:rPr lang="en-US" altLang="ja-JP" sz="2000" dirty="0" smtClean="0"/>
              <a:t>36</a:t>
            </a:r>
            <a:r>
              <a:rPr lang="ja-JP" altLang="en-US" sz="2000" dirty="0" smtClean="0"/>
              <a:t>分）</a:t>
            </a:r>
            <a:endParaRPr lang="ja-JP" altLang="en-US" sz="2000" dirty="0"/>
          </a:p>
          <a:p>
            <a:r>
              <a:rPr lang="ja-JP" altLang="en-US" sz="2000" dirty="0"/>
              <a:t>　　・報告の中で、「どのようにすれば</a:t>
            </a:r>
            <a:r>
              <a:rPr lang="en-US" altLang="ja-JP" sz="2000" dirty="0"/>
              <a:t>10</a:t>
            </a:r>
            <a:r>
              <a:rPr lang="ja-JP" altLang="en-US" sz="2000" dirty="0"/>
              <a:t>点に近づけるか」について、改善策やアイディアを付箋にメモをとる</a:t>
            </a:r>
            <a:r>
              <a:rPr lang="ja-JP" altLang="en-US" sz="2000" dirty="0" smtClean="0"/>
              <a:t>。</a:t>
            </a:r>
            <a:endParaRPr lang="en-US" altLang="ja-JP" sz="2000" dirty="0" smtClean="0"/>
          </a:p>
          <a:p>
            <a:r>
              <a:rPr lang="ja-JP" altLang="en-US" sz="2000" dirty="0"/>
              <a:t>④</a:t>
            </a:r>
            <a:r>
              <a:rPr lang="ja-JP" altLang="en-US" sz="2000" dirty="0" smtClean="0"/>
              <a:t>事前</a:t>
            </a:r>
            <a:r>
              <a:rPr lang="ja-JP" altLang="en-US" sz="2000" dirty="0"/>
              <a:t>課題報告での「改善策・アイディア」を共有</a:t>
            </a:r>
            <a:r>
              <a:rPr lang="ja-JP" altLang="en-US" sz="2000" dirty="0" smtClean="0"/>
              <a:t>する（</a:t>
            </a:r>
            <a:r>
              <a:rPr lang="en-US" altLang="ja-JP" sz="2000" dirty="0" smtClean="0"/>
              <a:t>20</a:t>
            </a:r>
            <a:r>
              <a:rPr lang="ja-JP" altLang="en-US" sz="2000" dirty="0" smtClean="0"/>
              <a:t>分）</a:t>
            </a:r>
            <a:endParaRPr lang="en-US" altLang="ja-JP" sz="2000" dirty="0" smtClean="0"/>
          </a:p>
          <a:p>
            <a:r>
              <a:rPr lang="ja-JP" altLang="en-US" sz="2000" dirty="0" smtClean="0"/>
              <a:t>　</a:t>
            </a:r>
            <a:r>
              <a:rPr lang="ja-JP" altLang="en-US" sz="2000" dirty="0"/>
              <a:t>・共有の仕方は、 それぞれがアイディアを出し合い、模造紙</a:t>
            </a:r>
            <a:endParaRPr lang="en-US" altLang="ja-JP" sz="2000" dirty="0"/>
          </a:p>
          <a:p>
            <a:r>
              <a:rPr lang="ja-JP" altLang="en-US" sz="2000" dirty="0"/>
              <a:t>　　　に整理する 。                   </a:t>
            </a:r>
            <a:endParaRPr lang="en-US" altLang="ja-JP" sz="2000" dirty="0"/>
          </a:p>
          <a:p>
            <a:r>
              <a:rPr lang="ja-JP" altLang="en-US" sz="2000" dirty="0" smtClean="0"/>
              <a:t>⑤全体</a:t>
            </a:r>
            <a:r>
              <a:rPr lang="ja-JP" altLang="en-US" sz="2000" dirty="0"/>
              <a:t>共有（発表</a:t>
            </a:r>
            <a:r>
              <a:rPr lang="ja-JP" altLang="en-US" sz="2000" dirty="0" smtClean="0"/>
              <a:t>）</a:t>
            </a:r>
            <a:r>
              <a:rPr lang="ja-JP" altLang="en-US" sz="2000" dirty="0"/>
              <a:t>（</a:t>
            </a:r>
            <a:r>
              <a:rPr lang="en-US" altLang="ja-JP" sz="2000" dirty="0"/>
              <a:t>2G×2</a:t>
            </a:r>
            <a:r>
              <a:rPr lang="ja-JP" altLang="en-US" sz="2000" dirty="0"/>
              <a:t>分＝</a:t>
            </a:r>
            <a:r>
              <a:rPr lang="en-US" altLang="ja-JP" sz="2000"/>
              <a:t>4</a:t>
            </a:r>
            <a:r>
              <a:rPr lang="ja-JP" altLang="en-US" sz="2000" smtClean="0"/>
              <a:t>分</a:t>
            </a:r>
            <a:r>
              <a:rPr lang="en-US" altLang="ja-JP" sz="2000"/>
              <a:t>)</a:t>
            </a:r>
            <a:endParaRPr lang="en-US" altLang="ja-JP" sz="2000" dirty="0"/>
          </a:p>
          <a:p>
            <a:r>
              <a:rPr lang="ja-JP" altLang="en-US" sz="2000" dirty="0" smtClean="0">
                <a:solidFill>
                  <a:srgbClr val="FF0000"/>
                </a:solidFill>
              </a:rPr>
              <a:t>　</a:t>
            </a:r>
            <a:r>
              <a:rPr lang="ja-JP" altLang="en-US" sz="2000" dirty="0"/>
              <a:t>・発表</a:t>
            </a:r>
            <a:r>
              <a:rPr lang="en-US" altLang="ja-JP" sz="2000" dirty="0"/>
              <a:t>G</a:t>
            </a:r>
            <a:r>
              <a:rPr lang="ja-JP" altLang="en-US" sz="2000" dirty="0"/>
              <a:t>は演習統括が選出する。</a:t>
            </a:r>
          </a:p>
        </p:txBody>
      </p:sp>
      <p:sp>
        <p:nvSpPr>
          <p:cNvPr id="14" name="円/楕円 13"/>
          <p:cNvSpPr/>
          <p:nvPr/>
        </p:nvSpPr>
        <p:spPr>
          <a:xfrm>
            <a:off x="5634317" y="2523342"/>
            <a:ext cx="1120916" cy="114007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61393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EB309-227A-4857-B460-D6FA15C868DD}"/>
              </a:ext>
            </a:extLst>
          </p:cNvPr>
          <p:cNvSpPr>
            <a:spLocks noGrp="1"/>
          </p:cNvSpPr>
          <p:nvPr>
            <p:ph type="title"/>
          </p:nvPr>
        </p:nvSpPr>
        <p:spPr>
          <a:xfrm>
            <a:off x="304641" y="82930"/>
            <a:ext cx="8474660" cy="786499"/>
          </a:xfr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ja-JP" altLang="en-US" sz="2800" dirty="0" smtClean="0">
                <a:solidFill>
                  <a:schemeClr val="lt1"/>
                </a:solidFill>
                <a:latin typeface="+mn-lt"/>
                <a:ea typeface="+mn-ea"/>
                <a:cs typeface="+mn-cs"/>
              </a:rPr>
              <a:t>演習</a:t>
            </a:r>
            <a:r>
              <a:rPr lang="ja-JP" altLang="en-US" sz="2800" dirty="0"/>
              <a:t>３</a:t>
            </a:r>
            <a:r>
              <a:rPr lang="ja-JP" altLang="en-US" sz="2800" dirty="0" smtClean="0">
                <a:solidFill>
                  <a:schemeClr val="lt1"/>
                </a:solidFill>
                <a:latin typeface="+mn-lt"/>
                <a:ea typeface="+mn-ea"/>
                <a:cs typeface="+mn-cs"/>
              </a:rPr>
              <a:t>の手順　</a:t>
            </a:r>
            <a:r>
              <a:rPr lang="en-US" altLang="ja-JP" sz="2800" dirty="0" smtClean="0">
                <a:solidFill>
                  <a:schemeClr val="lt1"/>
                </a:solidFill>
                <a:latin typeface="+mn-lt"/>
                <a:ea typeface="+mn-ea"/>
                <a:cs typeface="+mn-cs"/>
              </a:rPr>
              <a:t/>
            </a:r>
            <a:br>
              <a:rPr lang="en-US" altLang="ja-JP" sz="2800" dirty="0" smtClean="0">
                <a:solidFill>
                  <a:schemeClr val="lt1"/>
                </a:solidFill>
                <a:latin typeface="+mn-lt"/>
                <a:ea typeface="+mn-ea"/>
                <a:cs typeface="+mn-cs"/>
              </a:rPr>
            </a:br>
            <a:r>
              <a:rPr lang="ja-JP" altLang="en-US" sz="2800" dirty="0" smtClean="0">
                <a:solidFill>
                  <a:schemeClr val="lt1"/>
                </a:solidFill>
                <a:latin typeface="+mn-lt"/>
                <a:ea typeface="+mn-ea"/>
                <a:cs typeface="+mn-cs"/>
              </a:rPr>
              <a:t>１４：４５～１６：１０　関係機関との連携についての自己検証</a:t>
            </a:r>
            <a:endParaRPr lang="ja-JP" altLang="en-US" sz="2800" dirty="0">
              <a:solidFill>
                <a:schemeClr val="lt1"/>
              </a:solidFill>
              <a:latin typeface="+mn-lt"/>
              <a:ea typeface="+mn-ea"/>
              <a:cs typeface="+mn-cs"/>
            </a:endParaRPr>
          </a:p>
        </p:txBody>
      </p:sp>
      <p:sp>
        <p:nvSpPr>
          <p:cNvPr id="5" name="テキスト プレースホルダー 2">
            <a:extLst>
              <a:ext uri="{FF2B5EF4-FFF2-40B4-BE49-F238E27FC236}">
                <a16:creationId xmlns:a16="http://schemas.microsoft.com/office/drawing/2014/main" id="{5615CA36-2A28-4089-B478-ED319F255945}"/>
              </a:ext>
            </a:extLst>
          </p:cNvPr>
          <p:cNvSpPr txBox="1">
            <a:spLocks/>
          </p:cNvSpPr>
          <p:nvPr/>
        </p:nvSpPr>
        <p:spPr>
          <a:xfrm>
            <a:off x="250373" y="1230309"/>
            <a:ext cx="8562425" cy="5472026"/>
          </a:xfrm>
          <a:prstGeom prst="rect">
            <a:avLst/>
          </a:prstGeom>
          <a:ln>
            <a:solidFill>
              <a:schemeClr val="accent1"/>
            </a:solid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9pPr>
          </a:lstStyle>
          <a:p>
            <a:r>
              <a:rPr lang="ja-JP" altLang="en-US" sz="2800" dirty="0" smtClean="0"/>
              <a:t>①事前課題</a:t>
            </a:r>
            <a:r>
              <a:rPr lang="en-US" altLang="ja-JP" sz="2800" dirty="0"/>
              <a:t>3</a:t>
            </a:r>
            <a:r>
              <a:rPr lang="ja-JP" altLang="en-US" sz="2800" dirty="0" smtClean="0"/>
              <a:t>を読み込みについて</a:t>
            </a:r>
            <a:r>
              <a:rPr lang="en-US" altLang="ja-JP" sz="2800" dirty="0" smtClean="0"/>
              <a:t>【6</a:t>
            </a:r>
            <a:r>
              <a:rPr lang="ja-JP" altLang="en-US" sz="2800" dirty="0" smtClean="0"/>
              <a:t>分</a:t>
            </a:r>
            <a:r>
              <a:rPr lang="en-US" altLang="ja-JP" sz="2800" dirty="0" smtClean="0"/>
              <a:t>】</a:t>
            </a:r>
          </a:p>
          <a:p>
            <a:r>
              <a:rPr lang="ja-JP" altLang="en-US" sz="2800" dirty="0" smtClean="0"/>
              <a:t>　・発表の時間は限られていることから、事前にイメージを持つため発表前に読み込む。この時間に報告者は発表内容の整理を行う。</a:t>
            </a:r>
            <a:endParaRPr lang="en-US" altLang="ja-JP" sz="2800" dirty="0" smtClean="0"/>
          </a:p>
          <a:p>
            <a:r>
              <a:rPr lang="ja-JP" altLang="en-US" sz="2800" dirty="0" smtClean="0"/>
              <a:t>②事前課題</a:t>
            </a:r>
            <a:r>
              <a:rPr lang="en-US" altLang="ja-JP" sz="2800" dirty="0"/>
              <a:t>3</a:t>
            </a:r>
            <a:r>
              <a:rPr lang="ja-JP" altLang="en-US" sz="2800" dirty="0" smtClean="0"/>
              <a:t>の報告</a:t>
            </a:r>
            <a:r>
              <a:rPr lang="en-US" altLang="ja-JP" sz="2800" dirty="0" smtClean="0"/>
              <a:t>【</a:t>
            </a:r>
            <a:r>
              <a:rPr lang="ja-JP" altLang="en-US" sz="2800" dirty="0" smtClean="0"/>
              <a:t>発表（</a:t>
            </a:r>
            <a:r>
              <a:rPr lang="ja-JP" altLang="en-US" sz="2800" dirty="0"/>
              <a:t>４</a:t>
            </a:r>
            <a:r>
              <a:rPr lang="ja-JP" altLang="en-US" sz="2800" dirty="0" smtClean="0"/>
              <a:t>分）→質疑（</a:t>
            </a:r>
            <a:r>
              <a:rPr lang="en-US" altLang="ja-JP" sz="2800" dirty="0" smtClean="0"/>
              <a:t>2</a:t>
            </a:r>
            <a:r>
              <a:rPr lang="ja-JP" altLang="en-US" sz="2800" dirty="0" smtClean="0"/>
              <a:t>分）＝</a:t>
            </a:r>
            <a:r>
              <a:rPr lang="en-US" altLang="ja-JP" sz="2800" dirty="0"/>
              <a:t>36</a:t>
            </a:r>
            <a:r>
              <a:rPr lang="ja-JP" altLang="en-US" sz="2800" dirty="0" smtClean="0"/>
              <a:t>分</a:t>
            </a:r>
            <a:r>
              <a:rPr lang="en-US" altLang="ja-JP" sz="2800" dirty="0" smtClean="0"/>
              <a:t>】</a:t>
            </a:r>
            <a:endParaRPr lang="ja-JP" altLang="en-US" sz="2800" dirty="0" smtClean="0"/>
          </a:p>
          <a:p>
            <a:r>
              <a:rPr lang="ja-JP" altLang="en-US" sz="2800" dirty="0" smtClean="0"/>
              <a:t>　・「どのようにすれば</a:t>
            </a:r>
            <a:r>
              <a:rPr lang="en-US" altLang="ja-JP" sz="2800" dirty="0" smtClean="0"/>
              <a:t>10</a:t>
            </a:r>
            <a:r>
              <a:rPr lang="ja-JP" altLang="en-US" sz="2800" dirty="0" smtClean="0"/>
              <a:t>点に近づけるか」について、改善策やアイディアを考える</a:t>
            </a:r>
            <a:endParaRPr lang="en-US" altLang="ja-JP" sz="2800" dirty="0" smtClean="0"/>
          </a:p>
          <a:p>
            <a:r>
              <a:rPr lang="ja-JP" altLang="en-US" sz="2800" dirty="0" smtClean="0"/>
              <a:t>③報告に対して改善策やアイディアを共有する</a:t>
            </a:r>
            <a:r>
              <a:rPr lang="en-US" altLang="ja-JP" sz="2800" dirty="0" smtClean="0"/>
              <a:t>【20</a:t>
            </a:r>
            <a:r>
              <a:rPr lang="ja-JP" altLang="en-US" sz="2800" dirty="0" smtClean="0"/>
              <a:t>分</a:t>
            </a:r>
            <a:r>
              <a:rPr lang="en-US" altLang="ja-JP" sz="2800" dirty="0" smtClean="0"/>
              <a:t>】</a:t>
            </a:r>
          </a:p>
          <a:p>
            <a:r>
              <a:rPr lang="ja-JP" altLang="en-US" sz="2800" dirty="0" smtClean="0"/>
              <a:t>　・それぞれがアイディアを出し合い、模造紙に整理する 。                   </a:t>
            </a:r>
          </a:p>
          <a:p>
            <a:r>
              <a:rPr lang="ja-JP" altLang="en-US" sz="2800" dirty="0" smtClean="0"/>
              <a:t>④全体共有（発表）</a:t>
            </a:r>
            <a:r>
              <a:rPr lang="en-US" altLang="ja-JP" sz="2800" dirty="0"/>
              <a:t>【2G×2</a:t>
            </a:r>
            <a:r>
              <a:rPr lang="ja-JP" altLang="en-US" sz="2800" dirty="0"/>
              <a:t>分＝</a:t>
            </a:r>
            <a:r>
              <a:rPr lang="en-US" altLang="ja-JP" sz="2800" dirty="0"/>
              <a:t>4</a:t>
            </a:r>
            <a:r>
              <a:rPr lang="ja-JP" altLang="en-US" sz="2800" dirty="0"/>
              <a:t>分</a:t>
            </a:r>
            <a:r>
              <a:rPr lang="en-US" altLang="ja-JP" sz="2800" dirty="0" smtClean="0"/>
              <a:t>】</a:t>
            </a:r>
          </a:p>
          <a:p>
            <a:r>
              <a:rPr lang="ja-JP" altLang="en-US" sz="2800" dirty="0" smtClean="0"/>
              <a:t>　　・発表</a:t>
            </a:r>
            <a:r>
              <a:rPr lang="en-US" altLang="ja-JP" sz="2800" dirty="0" smtClean="0"/>
              <a:t>G</a:t>
            </a:r>
            <a:r>
              <a:rPr lang="ja-JP" altLang="en-US" sz="2800" dirty="0" smtClean="0"/>
              <a:t>は演習統括が選出する。</a:t>
            </a:r>
            <a:endParaRPr lang="ja-JP" altLang="en-US" sz="2800" dirty="0"/>
          </a:p>
        </p:txBody>
      </p:sp>
      <p:sp>
        <p:nvSpPr>
          <p:cNvPr id="4" name="テキスト ボックス 3"/>
          <p:cNvSpPr txBox="1"/>
          <p:nvPr/>
        </p:nvSpPr>
        <p:spPr>
          <a:xfrm>
            <a:off x="7010400" y="6207316"/>
            <a:ext cx="1861038" cy="369332"/>
          </a:xfrm>
          <a:prstGeom prst="rect">
            <a:avLst/>
          </a:prstGeom>
          <a:noFill/>
        </p:spPr>
        <p:txBody>
          <a:bodyPr wrap="square" rtlCol="0">
            <a:spAutoFit/>
          </a:bodyPr>
          <a:lstStyle/>
          <a:p>
            <a:pPr algn="ctr"/>
            <a:r>
              <a:rPr kumimoji="1" lang="ja-JP" altLang="en-US" b="1" dirty="0" smtClean="0"/>
              <a:t>合計</a:t>
            </a:r>
            <a:r>
              <a:rPr lang="en-US" altLang="ja-JP" b="1" dirty="0" smtClean="0"/>
              <a:t>66</a:t>
            </a:r>
            <a:r>
              <a:rPr lang="ja-JP" altLang="en-US" b="1" dirty="0" smtClean="0"/>
              <a:t>＋</a:t>
            </a:r>
            <a:r>
              <a:rPr lang="en-US" altLang="ja-JP" b="1" dirty="0" smtClean="0"/>
              <a:t>α</a:t>
            </a:r>
            <a:endParaRPr kumimoji="1" lang="ja-JP" altLang="en-US" b="1" dirty="0"/>
          </a:p>
        </p:txBody>
      </p:sp>
    </p:spTree>
    <p:extLst>
      <p:ext uri="{BB962C8B-B14F-4D97-AF65-F5344CB8AC3E}">
        <p14:creationId xmlns:p14="http://schemas.microsoft.com/office/powerpoint/2010/main" val="1041851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08552"/>
            <a:ext cx="7886700" cy="737164"/>
          </a:xfrm>
        </p:spPr>
        <p:txBody>
          <a:bodyPr>
            <a:normAutofit/>
          </a:bodyPr>
          <a:lstStyle/>
          <a:p>
            <a:pPr algn="ctr"/>
            <a:r>
              <a:rPr kumimoji="1" lang="ja-JP" altLang="en-US" sz="4000" dirty="0"/>
              <a:t>演習３の</a:t>
            </a:r>
            <a:r>
              <a:rPr kumimoji="1" lang="ja-JP" altLang="en-US" sz="4000" dirty="0" smtClean="0"/>
              <a:t>留意点</a:t>
            </a:r>
            <a:endParaRPr kumimoji="1" lang="ja-JP" altLang="en-US" sz="4000" dirty="0"/>
          </a:p>
        </p:txBody>
      </p:sp>
      <p:sp>
        <p:nvSpPr>
          <p:cNvPr id="3" name="コンテンツ プレースホルダー 2"/>
          <p:cNvSpPr>
            <a:spLocks noGrp="1"/>
          </p:cNvSpPr>
          <p:nvPr>
            <p:ph idx="1"/>
          </p:nvPr>
        </p:nvSpPr>
        <p:spPr>
          <a:xfrm>
            <a:off x="483426" y="1023187"/>
            <a:ext cx="8447632" cy="5703290"/>
          </a:xfrm>
        </p:spPr>
        <p:txBody>
          <a:bodyPr>
            <a:noAutofit/>
          </a:bodyPr>
          <a:lstStyle/>
          <a:p>
            <a:pPr marL="0" indent="0">
              <a:buNone/>
            </a:pPr>
            <a:r>
              <a:rPr lang="ja-JP" altLang="en-US" dirty="0"/>
              <a:t>１</a:t>
            </a:r>
            <a:r>
              <a:rPr lang="ja-JP" altLang="en-US" dirty="0" smtClean="0"/>
              <a:t>．</a:t>
            </a:r>
            <a:r>
              <a:rPr lang="ja-JP" altLang="en-US" dirty="0"/>
              <a:t>（自立支援）協議会は、障害者の地域での生活を考える場であることから、事業所が協議会に参画する意味として、①利用者は地域の支えもあって生活していることから、事業所も地域の視点を持つことが大事、②対応が難しい利用者への支援に当たっては、専門機関や地域の協力や理解が必要となること、③災害時、など様々なことが考えられることを伝える。</a:t>
            </a:r>
            <a:endParaRPr lang="en-US" altLang="ja-JP" dirty="0"/>
          </a:p>
          <a:p>
            <a:pPr marL="0" indent="0">
              <a:buNone/>
            </a:pPr>
            <a:endParaRPr lang="ja-JP" altLang="en-US" dirty="0"/>
          </a:p>
          <a:p>
            <a:pPr marL="0" indent="0">
              <a:buNone/>
            </a:pPr>
            <a:r>
              <a:rPr lang="ja-JP" altLang="en-US" dirty="0"/>
              <a:t>２</a:t>
            </a:r>
            <a:r>
              <a:rPr lang="ja-JP" altLang="en-US" dirty="0" smtClean="0"/>
              <a:t>．</a:t>
            </a:r>
            <a:r>
              <a:rPr lang="ja-JP" altLang="en-US" dirty="0"/>
              <a:t>相談支援専門員や関係機関との連携は、サビ児管が主となってどのように連携するか、ということを促す。</a:t>
            </a:r>
            <a:endParaRPr kumimoji="1" lang="ja-JP" altLang="en-US" dirty="0"/>
          </a:p>
        </p:txBody>
      </p:sp>
    </p:spTree>
    <p:extLst>
      <p:ext uri="{BB962C8B-B14F-4D97-AF65-F5344CB8AC3E}">
        <p14:creationId xmlns:p14="http://schemas.microsoft.com/office/powerpoint/2010/main" val="1711360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演習</a:t>
            </a:r>
            <a:r>
              <a:rPr lang="ja-JP" altLang="en-US" dirty="0"/>
              <a:t>３</a:t>
            </a:r>
            <a:r>
              <a:rPr kumimoji="1" lang="ja-JP" altLang="en-US"/>
              <a:t>：</a:t>
            </a:r>
            <a:r>
              <a:rPr kumimoji="1" lang="ja-JP" altLang="en-US" smtClean="0"/>
              <a:t>発表</a:t>
            </a:r>
            <a:endParaRPr kumimoji="1" lang="ja-JP" altLang="en-US" dirty="0"/>
          </a:p>
        </p:txBody>
      </p:sp>
      <p:sp>
        <p:nvSpPr>
          <p:cNvPr id="3" name="コンテンツ プレースホルダー 2"/>
          <p:cNvSpPr>
            <a:spLocks noGrp="1"/>
          </p:cNvSpPr>
          <p:nvPr>
            <p:ph idx="1"/>
          </p:nvPr>
        </p:nvSpPr>
        <p:spPr>
          <a:xfrm>
            <a:off x="628650" y="1512474"/>
            <a:ext cx="7886700" cy="4351338"/>
          </a:xfrm>
        </p:spPr>
        <p:txBody>
          <a:bodyPr>
            <a:noAutofit/>
          </a:bodyPr>
          <a:lstStyle/>
          <a:p>
            <a:pPr marL="0" indent="0">
              <a:buNone/>
            </a:pPr>
            <a:endParaRPr kumimoji="1" lang="ja-JP" altLang="en-US" sz="2000" b="1" dirty="0"/>
          </a:p>
        </p:txBody>
      </p:sp>
    </p:spTree>
    <p:extLst>
      <p:ext uri="{BB962C8B-B14F-4D97-AF65-F5344CB8AC3E}">
        <p14:creationId xmlns:p14="http://schemas.microsoft.com/office/powerpoint/2010/main" val="1266264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EB309-227A-4857-B460-D6FA15C868DD}"/>
              </a:ext>
            </a:extLst>
          </p:cNvPr>
          <p:cNvSpPr>
            <a:spLocks noGrp="1"/>
          </p:cNvSpPr>
          <p:nvPr>
            <p:ph type="title"/>
          </p:nvPr>
        </p:nvSpPr>
        <p:spPr>
          <a:xfrm>
            <a:off x="304641" y="82930"/>
            <a:ext cx="8474660" cy="786499"/>
          </a:xfr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ja-JP" altLang="en-US" sz="2800" dirty="0" smtClean="0"/>
              <a:t>個人</a:t>
            </a:r>
            <a:r>
              <a:rPr lang="ja-JP" altLang="en-US" sz="2800" dirty="0"/>
              <a:t>ワーク</a:t>
            </a:r>
            <a:r>
              <a:rPr lang="ja-JP" altLang="en-US" sz="2800" dirty="0" smtClean="0">
                <a:solidFill>
                  <a:schemeClr val="lt1"/>
                </a:solidFill>
                <a:latin typeface="+mn-lt"/>
                <a:ea typeface="+mn-ea"/>
                <a:cs typeface="+mn-cs"/>
              </a:rPr>
              <a:t>　</a:t>
            </a:r>
            <a:r>
              <a:rPr lang="en-US" altLang="ja-JP" sz="2800" dirty="0" smtClean="0">
                <a:solidFill>
                  <a:schemeClr val="lt1"/>
                </a:solidFill>
                <a:latin typeface="+mn-lt"/>
                <a:ea typeface="+mn-ea"/>
                <a:cs typeface="+mn-cs"/>
              </a:rPr>
              <a:t/>
            </a:r>
            <a:br>
              <a:rPr lang="en-US" altLang="ja-JP" sz="2800" dirty="0" smtClean="0">
                <a:solidFill>
                  <a:schemeClr val="lt1"/>
                </a:solidFill>
                <a:latin typeface="+mn-lt"/>
                <a:ea typeface="+mn-ea"/>
                <a:cs typeface="+mn-cs"/>
              </a:rPr>
            </a:br>
            <a:r>
              <a:rPr lang="ja-JP" altLang="en-US" sz="2800" dirty="0" smtClean="0">
                <a:solidFill>
                  <a:schemeClr val="bg1"/>
                </a:solidFill>
                <a:latin typeface="+mn-lt"/>
                <a:ea typeface="+mn-ea"/>
                <a:cs typeface="+mn-cs"/>
              </a:rPr>
              <a:t>１</a:t>
            </a:r>
            <a:r>
              <a:rPr lang="en-US" altLang="ja-JP" sz="2800" dirty="0" smtClean="0">
                <a:solidFill>
                  <a:schemeClr val="bg1"/>
                </a:solidFill>
                <a:latin typeface="+mn-lt"/>
                <a:ea typeface="+mn-ea"/>
                <a:cs typeface="+mn-cs"/>
              </a:rPr>
              <a:t>6</a:t>
            </a:r>
            <a:r>
              <a:rPr lang="ja-JP" altLang="en-US" sz="2800" dirty="0" smtClean="0">
                <a:solidFill>
                  <a:schemeClr val="bg1"/>
                </a:solidFill>
                <a:latin typeface="+mn-lt"/>
                <a:ea typeface="+mn-ea"/>
                <a:cs typeface="+mn-cs"/>
              </a:rPr>
              <a:t>：</a:t>
            </a:r>
            <a:r>
              <a:rPr lang="en-US" altLang="ja-JP" sz="2800" dirty="0" smtClean="0">
                <a:solidFill>
                  <a:schemeClr val="bg1"/>
                </a:solidFill>
                <a:latin typeface="+mn-lt"/>
                <a:ea typeface="+mn-ea"/>
                <a:cs typeface="+mn-cs"/>
              </a:rPr>
              <a:t>10</a:t>
            </a:r>
            <a:r>
              <a:rPr lang="ja-JP" altLang="en-US" sz="2800" dirty="0" smtClean="0">
                <a:solidFill>
                  <a:schemeClr val="bg1"/>
                </a:solidFill>
                <a:latin typeface="+mn-lt"/>
                <a:ea typeface="+mn-ea"/>
                <a:cs typeface="+mn-cs"/>
              </a:rPr>
              <a:t>～１６：４０</a:t>
            </a:r>
            <a:r>
              <a:rPr lang="ja-JP" altLang="en-US" sz="2800" dirty="0" smtClean="0">
                <a:solidFill>
                  <a:schemeClr val="lt1"/>
                </a:solidFill>
                <a:latin typeface="+mn-lt"/>
                <a:ea typeface="+mn-ea"/>
                <a:cs typeface="+mn-cs"/>
              </a:rPr>
              <a:t>　関係機関との連携についての自己検証</a:t>
            </a:r>
            <a:endParaRPr lang="ja-JP" altLang="en-US" sz="2800" dirty="0">
              <a:solidFill>
                <a:schemeClr val="lt1"/>
              </a:solidFill>
              <a:latin typeface="+mn-lt"/>
              <a:ea typeface="+mn-ea"/>
              <a:cs typeface="+mn-cs"/>
            </a:endParaRPr>
          </a:p>
        </p:txBody>
      </p:sp>
      <p:sp>
        <p:nvSpPr>
          <p:cNvPr id="5" name="テキスト プレースホルダー 2">
            <a:extLst>
              <a:ext uri="{FF2B5EF4-FFF2-40B4-BE49-F238E27FC236}">
                <a16:creationId xmlns:a16="http://schemas.microsoft.com/office/drawing/2014/main" id="{5615CA36-2A28-4089-B478-ED319F255945}"/>
              </a:ext>
            </a:extLst>
          </p:cNvPr>
          <p:cNvSpPr txBox="1">
            <a:spLocks/>
          </p:cNvSpPr>
          <p:nvPr/>
        </p:nvSpPr>
        <p:spPr>
          <a:xfrm>
            <a:off x="250373" y="1230309"/>
            <a:ext cx="8562425" cy="5472026"/>
          </a:xfrm>
          <a:prstGeom prst="rect">
            <a:avLst/>
          </a:prstGeom>
          <a:ln>
            <a:solidFill>
              <a:schemeClr val="accent1"/>
            </a:solidFill>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75000"/>
                  </a:schemeClr>
                </a:solidFill>
                <a:latin typeface="+mn-lt"/>
                <a:ea typeface="+mn-ea"/>
                <a:cs typeface="+mn-cs"/>
              </a:defRPr>
            </a:lvl9pPr>
          </a:lstStyle>
          <a:p>
            <a:r>
              <a:rPr lang="ja-JP" altLang="en-US" sz="2800" dirty="0" smtClean="0"/>
              <a:t>①事前課題２・３の点数の再記入</a:t>
            </a:r>
            <a:endParaRPr lang="en-US" altLang="ja-JP" sz="2800" dirty="0" smtClean="0"/>
          </a:p>
          <a:p>
            <a:r>
              <a:rPr lang="ja-JP" altLang="en-US" sz="2800" dirty="0" smtClean="0"/>
              <a:t>②研修の学びを生かして、サビ児管としての新たな取り組みを事前課題２・３に記入とグループ内で決意表明</a:t>
            </a:r>
            <a:endParaRPr lang="ja-JP" altLang="en-US" sz="2800" dirty="0"/>
          </a:p>
        </p:txBody>
      </p:sp>
      <p:sp>
        <p:nvSpPr>
          <p:cNvPr id="4" name="テキスト ボックス 3"/>
          <p:cNvSpPr txBox="1"/>
          <p:nvPr/>
        </p:nvSpPr>
        <p:spPr>
          <a:xfrm>
            <a:off x="7010400" y="6207316"/>
            <a:ext cx="1861038" cy="369332"/>
          </a:xfrm>
          <a:prstGeom prst="rect">
            <a:avLst/>
          </a:prstGeom>
          <a:noFill/>
        </p:spPr>
        <p:txBody>
          <a:bodyPr wrap="square" rtlCol="0">
            <a:spAutoFit/>
          </a:bodyPr>
          <a:lstStyle/>
          <a:p>
            <a:pPr algn="ctr"/>
            <a:r>
              <a:rPr kumimoji="1" lang="ja-JP" altLang="en-US" b="1" dirty="0" smtClean="0"/>
              <a:t>合計</a:t>
            </a:r>
            <a:r>
              <a:rPr lang="en-US" altLang="ja-JP" b="1" dirty="0" smtClean="0"/>
              <a:t>3</a:t>
            </a:r>
            <a:r>
              <a:rPr lang="en-US" altLang="ja-JP" b="1" dirty="0"/>
              <a:t>0</a:t>
            </a:r>
            <a:r>
              <a:rPr kumimoji="1" lang="ja-JP" altLang="en-US" b="1" dirty="0" smtClean="0"/>
              <a:t>分</a:t>
            </a:r>
            <a:endParaRPr kumimoji="1" lang="ja-JP" altLang="en-US" b="1" dirty="0"/>
          </a:p>
        </p:txBody>
      </p:sp>
    </p:spTree>
    <p:extLst>
      <p:ext uri="{BB962C8B-B14F-4D97-AF65-F5344CB8AC3E}">
        <p14:creationId xmlns:p14="http://schemas.microsoft.com/office/powerpoint/2010/main" val="3347829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29935" y="382084"/>
            <a:ext cx="7959437" cy="467849"/>
          </a:xfrm>
          <a:prstGeom prst="roundRect">
            <a:avLst/>
          </a:prstGeo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サビ児管</a:t>
            </a:r>
            <a:r>
              <a:rPr lang="ja-JP" altLang="en-US" sz="2400" dirty="0"/>
              <a:t>更新研修の進め方</a:t>
            </a:r>
          </a:p>
        </p:txBody>
      </p:sp>
      <p:sp>
        <p:nvSpPr>
          <p:cNvPr id="3" name="正方形/長方形 2"/>
          <p:cNvSpPr/>
          <p:nvPr/>
        </p:nvSpPr>
        <p:spPr>
          <a:xfrm>
            <a:off x="2896229" y="3337957"/>
            <a:ext cx="1349333" cy="712297"/>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アイスブレイク・役割決め演習</a:t>
            </a:r>
            <a:r>
              <a:rPr lang="ja-JP" altLang="en-US" sz="1350" dirty="0">
                <a:solidFill>
                  <a:schemeClr val="tx1"/>
                </a:solidFill>
              </a:rPr>
              <a:t>の</a:t>
            </a:r>
            <a:r>
              <a:rPr lang="ja-JP" altLang="en-US" sz="1350" dirty="0" smtClean="0">
                <a:solidFill>
                  <a:schemeClr val="tx1"/>
                </a:solidFill>
              </a:rPr>
              <a:t>ポイント</a:t>
            </a:r>
            <a:endParaRPr lang="ja-JP" altLang="en-US" sz="1350" dirty="0">
              <a:solidFill>
                <a:schemeClr val="tx1"/>
              </a:solidFill>
            </a:endParaRPr>
          </a:p>
        </p:txBody>
      </p:sp>
      <p:sp>
        <p:nvSpPr>
          <p:cNvPr id="7" name="正方形/長方形 6"/>
          <p:cNvSpPr/>
          <p:nvPr/>
        </p:nvSpPr>
        <p:spPr>
          <a:xfrm>
            <a:off x="658783" y="3337957"/>
            <a:ext cx="511233" cy="296136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400" dirty="0"/>
              <a:t>研修受講ガイダンス</a:t>
            </a:r>
          </a:p>
        </p:txBody>
      </p:sp>
      <p:sp>
        <p:nvSpPr>
          <p:cNvPr id="8" name="正方形/長方形 7"/>
          <p:cNvSpPr/>
          <p:nvPr/>
        </p:nvSpPr>
        <p:spPr>
          <a:xfrm>
            <a:off x="1462522" y="4473036"/>
            <a:ext cx="1156708"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サビ児管</a:t>
            </a:r>
            <a:r>
              <a:rPr lang="ja-JP" altLang="en-US" sz="1350" dirty="0">
                <a:solidFill>
                  <a:schemeClr val="tx1"/>
                </a:solidFill>
              </a:rPr>
              <a:t>としての自己検証</a:t>
            </a:r>
          </a:p>
        </p:txBody>
      </p:sp>
      <p:sp>
        <p:nvSpPr>
          <p:cNvPr id="10" name="テキスト ボックス 9"/>
          <p:cNvSpPr txBox="1"/>
          <p:nvPr/>
        </p:nvSpPr>
        <p:spPr>
          <a:xfrm>
            <a:off x="4563082" y="3337957"/>
            <a:ext cx="323165" cy="712298"/>
          </a:xfrm>
          <a:prstGeom prst="rect">
            <a:avLst/>
          </a:prstGeom>
          <a:noFill/>
          <a:ln>
            <a:solidFill>
              <a:schemeClr val="tx1"/>
            </a:solidFill>
          </a:ln>
        </p:spPr>
        <p:txBody>
          <a:bodyPr vert="eaVert" wrap="square" rtlCol="0">
            <a:spAutoFit/>
          </a:bodyPr>
          <a:lstStyle/>
          <a:p>
            <a:pPr algn="ctr"/>
            <a:r>
              <a:rPr lang="ja-JP" altLang="en-US" sz="900" dirty="0"/>
              <a:t>事前課題１</a:t>
            </a:r>
          </a:p>
        </p:txBody>
      </p:sp>
      <p:graphicFrame>
        <p:nvGraphicFramePr>
          <p:cNvPr id="11" name="表 10"/>
          <p:cNvGraphicFramePr>
            <a:graphicFrameLocks noGrp="1"/>
          </p:cNvGraphicFramePr>
          <p:nvPr>
            <p:extLst>
              <p:ext uri="{D42A27DB-BD31-4B8C-83A1-F6EECF244321}">
                <p14:modId xmlns:p14="http://schemas.microsoft.com/office/powerpoint/2010/main" val="1978523694"/>
              </p:ext>
            </p:extLst>
          </p:nvPr>
        </p:nvGraphicFramePr>
        <p:xfrm>
          <a:off x="4886247" y="3337957"/>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12" name="正方形/長方形 11"/>
          <p:cNvSpPr/>
          <p:nvPr/>
        </p:nvSpPr>
        <p:spPr>
          <a:xfrm>
            <a:off x="1462521" y="3337958"/>
            <a:ext cx="1156709"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事業所としての自己検証</a:t>
            </a:r>
          </a:p>
        </p:txBody>
      </p:sp>
      <p:sp>
        <p:nvSpPr>
          <p:cNvPr id="13" name="正方形/長方形 12"/>
          <p:cNvSpPr/>
          <p:nvPr/>
        </p:nvSpPr>
        <p:spPr>
          <a:xfrm>
            <a:off x="1462522" y="5587026"/>
            <a:ext cx="1156708"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関係機関との連携等の自己検証</a:t>
            </a:r>
          </a:p>
        </p:txBody>
      </p:sp>
      <p:sp>
        <p:nvSpPr>
          <p:cNvPr id="14" name="正方形/長方形 13"/>
          <p:cNvSpPr/>
          <p:nvPr/>
        </p:nvSpPr>
        <p:spPr>
          <a:xfrm>
            <a:off x="6796689" y="3337957"/>
            <a:ext cx="131299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全体共有</a:t>
            </a:r>
            <a:endParaRPr lang="ja-JP" altLang="en-US" sz="1350" dirty="0">
              <a:solidFill>
                <a:schemeClr val="tx1"/>
              </a:solidFill>
            </a:endParaRPr>
          </a:p>
        </p:txBody>
      </p:sp>
      <p:sp>
        <p:nvSpPr>
          <p:cNvPr id="19" name="正方形/長方形 18"/>
          <p:cNvSpPr/>
          <p:nvPr/>
        </p:nvSpPr>
        <p:spPr>
          <a:xfrm>
            <a:off x="2896229" y="4451945"/>
            <a:ext cx="1349333" cy="712297"/>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21" name="テキスト ボックス 20"/>
          <p:cNvSpPr txBox="1"/>
          <p:nvPr/>
        </p:nvSpPr>
        <p:spPr>
          <a:xfrm>
            <a:off x="4563082" y="4473036"/>
            <a:ext cx="323165" cy="712298"/>
          </a:xfrm>
          <a:prstGeom prst="rect">
            <a:avLst/>
          </a:prstGeom>
          <a:noFill/>
          <a:ln>
            <a:solidFill>
              <a:schemeClr val="tx1"/>
            </a:solidFill>
          </a:ln>
        </p:spPr>
        <p:txBody>
          <a:bodyPr vert="eaVert" wrap="square" rtlCol="0">
            <a:spAutoFit/>
          </a:bodyPr>
          <a:lstStyle/>
          <a:p>
            <a:pPr algn="ctr"/>
            <a:r>
              <a:rPr lang="ja-JP" altLang="en-US" sz="900" dirty="0"/>
              <a:t>事前課題２</a:t>
            </a:r>
          </a:p>
        </p:txBody>
      </p:sp>
      <p:graphicFrame>
        <p:nvGraphicFramePr>
          <p:cNvPr id="22" name="表 21"/>
          <p:cNvGraphicFramePr>
            <a:graphicFrameLocks noGrp="1"/>
          </p:cNvGraphicFramePr>
          <p:nvPr>
            <p:extLst>
              <p:ext uri="{D42A27DB-BD31-4B8C-83A1-F6EECF244321}">
                <p14:modId xmlns:p14="http://schemas.microsoft.com/office/powerpoint/2010/main" val="1586327267"/>
              </p:ext>
            </p:extLst>
          </p:nvPr>
        </p:nvGraphicFramePr>
        <p:xfrm>
          <a:off x="4886247" y="4473036"/>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23" name="正方形/長方形 22"/>
          <p:cNvSpPr/>
          <p:nvPr/>
        </p:nvSpPr>
        <p:spPr>
          <a:xfrm>
            <a:off x="6796689" y="4473036"/>
            <a:ext cx="1312990"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全体共有</a:t>
            </a:r>
            <a:endParaRPr lang="ja-JP" altLang="en-US" sz="1350" dirty="0">
              <a:solidFill>
                <a:schemeClr val="tx1"/>
              </a:solidFill>
            </a:endParaRPr>
          </a:p>
        </p:txBody>
      </p:sp>
      <p:sp>
        <p:nvSpPr>
          <p:cNvPr id="24" name="正方形/長方形 23"/>
          <p:cNvSpPr/>
          <p:nvPr/>
        </p:nvSpPr>
        <p:spPr>
          <a:xfrm>
            <a:off x="2896229" y="5586910"/>
            <a:ext cx="1349333" cy="712297"/>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演習のポイント・グランドルール</a:t>
            </a:r>
          </a:p>
        </p:txBody>
      </p:sp>
      <p:sp>
        <p:nvSpPr>
          <p:cNvPr id="26" name="テキスト ボックス 25"/>
          <p:cNvSpPr txBox="1"/>
          <p:nvPr/>
        </p:nvSpPr>
        <p:spPr>
          <a:xfrm>
            <a:off x="4563082" y="5586909"/>
            <a:ext cx="323165" cy="712298"/>
          </a:xfrm>
          <a:prstGeom prst="rect">
            <a:avLst/>
          </a:prstGeom>
          <a:noFill/>
          <a:ln>
            <a:solidFill>
              <a:schemeClr val="tx1"/>
            </a:solidFill>
          </a:ln>
        </p:spPr>
        <p:txBody>
          <a:bodyPr vert="eaVert" wrap="square" rtlCol="0">
            <a:spAutoFit/>
          </a:bodyPr>
          <a:lstStyle/>
          <a:p>
            <a:pPr algn="ctr"/>
            <a:r>
              <a:rPr lang="ja-JP" altLang="en-US" sz="900" dirty="0"/>
              <a:t>事前課題３</a:t>
            </a:r>
          </a:p>
        </p:txBody>
      </p:sp>
      <p:graphicFrame>
        <p:nvGraphicFramePr>
          <p:cNvPr id="27" name="表 26"/>
          <p:cNvGraphicFramePr>
            <a:graphicFrameLocks noGrp="1"/>
          </p:cNvGraphicFramePr>
          <p:nvPr>
            <p:extLst>
              <p:ext uri="{D42A27DB-BD31-4B8C-83A1-F6EECF244321}">
                <p14:modId xmlns:p14="http://schemas.microsoft.com/office/powerpoint/2010/main" val="525808298"/>
              </p:ext>
            </p:extLst>
          </p:nvPr>
        </p:nvGraphicFramePr>
        <p:xfrm>
          <a:off x="4886247" y="5586909"/>
          <a:ext cx="1633443" cy="712298"/>
        </p:xfrm>
        <a:graphic>
          <a:graphicData uri="http://schemas.openxmlformats.org/drawingml/2006/table">
            <a:tbl>
              <a:tblPr firstRow="1" bandRow="1">
                <a:tableStyleId>{5940675A-B579-460E-94D1-54222C63F5DA}</a:tableStyleId>
              </a:tblPr>
              <a:tblGrid>
                <a:gridCol w="544481">
                  <a:extLst>
                    <a:ext uri="{9D8B030D-6E8A-4147-A177-3AD203B41FA5}">
                      <a16:colId xmlns:a16="http://schemas.microsoft.com/office/drawing/2014/main" val="20000"/>
                    </a:ext>
                  </a:extLst>
                </a:gridCol>
                <a:gridCol w="544481">
                  <a:extLst>
                    <a:ext uri="{9D8B030D-6E8A-4147-A177-3AD203B41FA5}">
                      <a16:colId xmlns:a16="http://schemas.microsoft.com/office/drawing/2014/main" val="20001"/>
                    </a:ext>
                  </a:extLst>
                </a:gridCol>
                <a:gridCol w="544481">
                  <a:extLst>
                    <a:ext uri="{9D8B030D-6E8A-4147-A177-3AD203B41FA5}">
                      <a16:colId xmlns:a16="http://schemas.microsoft.com/office/drawing/2014/main" val="20002"/>
                    </a:ext>
                  </a:extLst>
                </a:gridCol>
              </a:tblGrid>
              <a:tr h="356149">
                <a:tc>
                  <a:txBody>
                    <a:bodyPr/>
                    <a:lstStyle/>
                    <a:p>
                      <a:pPr algn="ctr"/>
                      <a:r>
                        <a:rPr kumimoji="1" lang="ja-JP" altLang="en-US" sz="1000" dirty="0"/>
                        <a:t>①</a:t>
                      </a:r>
                    </a:p>
                  </a:txBody>
                  <a:tcPr marL="68580" marR="68580" marT="34290" marB="34290" anchor="ctr"/>
                </a:tc>
                <a:tc>
                  <a:txBody>
                    <a:bodyPr/>
                    <a:lstStyle/>
                    <a:p>
                      <a:pPr algn="ctr"/>
                      <a:r>
                        <a:rPr kumimoji="1" lang="ja-JP" altLang="en-US" sz="1000" dirty="0"/>
                        <a:t>②</a:t>
                      </a:r>
                    </a:p>
                  </a:txBody>
                  <a:tcPr marL="68580" marR="68580" marT="34290" marB="34290" anchor="ctr"/>
                </a:tc>
                <a:tc>
                  <a:txBody>
                    <a:bodyPr/>
                    <a:lstStyle/>
                    <a:p>
                      <a:pPr algn="ctr"/>
                      <a:r>
                        <a:rPr kumimoji="1" lang="ja-JP" altLang="en-US" sz="1000" dirty="0"/>
                        <a:t>③</a:t>
                      </a:r>
                    </a:p>
                  </a:txBody>
                  <a:tcPr marL="68580" marR="68580" marT="34290" marB="34290" anchor="ctr"/>
                </a:tc>
                <a:extLst>
                  <a:ext uri="{0D108BD9-81ED-4DB2-BD59-A6C34878D82A}">
                    <a16:rowId xmlns:a16="http://schemas.microsoft.com/office/drawing/2014/main" val="10000"/>
                  </a:ext>
                </a:extLst>
              </a:tr>
              <a:tr h="356149">
                <a:tc>
                  <a:txBody>
                    <a:bodyPr/>
                    <a:lstStyle/>
                    <a:p>
                      <a:pPr algn="ctr"/>
                      <a:r>
                        <a:rPr kumimoji="1" lang="ja-JP" altLang="en-US" sz="1000" dirty="0"/>
                        <a:t>④</a:t>
                      </a:r>
                    </a:p>
                  </a:txBody>
                  <a:tcPr marL="68580" marR="68580" marT="34290" marB="34290" anchor="ctr"/>
                </a:tc>
                <a:tc>
                  <a:txBody>
                    <a:bodyPr/>
                    <a:lstStyle/>
                    <a:p>
                      <a:pPr algn="ctr"/>
                      <a:r>
                        <a:rPr kumimoji="1" lang="ja-JP" altLang="en-US" sz="1000" dirty="0"/>
                        <a:t>⑤</a:t>
                      </a:r>
                    </a:p>
                  </a:txBody>
                  <a:tcPr marL="68580" marR="68580" marT="34290" marB="34290" anchor="ctr"/>
                </a:tc>
                <a:tc>
                  <a:txBody>
                    <a:bodyPr/>
                    <a:lstStyle/>
                    <a:p>
                      <a:pPr algn="ctr"/>
                      <a:r>
                        <a:rPr kumimoji="1" lang="ja-JP" altLang="en-US" sz="1000" dirty="0"/>
                        <a:t>⑥・・</a:t>
                      </a:r>
                    </a:p>
                  </a:txBody>
                  <a:tcPr marL="68580" marR="68580" marT="34290" marB="34290" anchor="ctr"/>
                </a:tc>
                <a:extLst>
                  <a:ext uri="{0D108BD9-81ED-4DB2-BD59-A6C34878D82A}">
                    <a16:rowId xmlns:a16="http://schemas.microsoft.com/office/drawing/2014/main" val="10001"/>
                  </a:ext>
                </a:extLst>
              </a:tr>
            </a:tbl>
          </a:graphicData>
        </a:graphic>
      </p:graphicFrame>
      <p:sp>
        <p:nvSpPr>
          <p:cNvPr id="28" name="正方形/長方形 27"/>
          <p:cNvSpPr/>
          <p:nvPr/>
        </p:nvSpPr>
        <p:spPr>
          <a:xfrm>
            <a:off x="6796689" y="5586910"/>
            <a:ext cx="631349"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全体</a:t>
            </a:r>
            <a:endParaRPr lang="en-US" altLang="ja-JP" sz="1350" dirty="0" smtClean="0">
              <a:solidFill>
                <a:schemeClr val="tx1"/>
              </a:solidFill>
            </a:endParaRPr>
          </a:p>
          <a:p>
            <a:pPr algn="ctr"/>
            <a:r>
              <a:rPr lang="ja-JP" altLang="en-US" sz="1350" dirty="0" smtClean="0">
                <a:solidFill>
                  <a:schemeClr val="tx1"/>
                </a:solidFill>
              </a:rPr>
              <a:t>共有</a:t>
            </a:r>
            <a:endParaRPr lang="ja-JP" altLang="en-US" sz="1350" dirty="0">
              <a:solidFill>
                <a:schemeClr val="tx1"/>
              </a:solidFill>
            </a:endParaRPr>
          </a:p>
        </p:txBody>
      </p:sp>
      <p:sp>
        <p:nvSpPr>
          <p:cNvPr id="41" name="正方形/長方形 40"/>
          <p:cNvSpPr/>
          <p:nvPr/>
        </p:nvSpPr>
        <p:spPr>
          <a:xfrm>
            <a:off x="529935" y="2806923"/>
            <a:ext cx="7959437" cy="3682653"/>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正方形/長方形 3"/>
          <p:cNvSpPr/>
          <p:nvPr/>
        </p:nvSpPr>
        <p:spPr>
          <a:xfrm>
            <a:off x="4886247" y="3337957"/>
            <a:ext cx="524353" cy="7122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437634" y="4473036"/>
            <a:ext cx="492330" cy="69120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5978824" y="5586794"/>
            <a:ext cx="524353" cy="71229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29934" y="1399494"/>
            <a:ext cx="7959437" cy="830997"/>
          </a:xfrm>
          <a:prstGeom prst="rect">
            <a:avLst/>
          </a:prstGeom>
          <a:noFill/>
          <a:ln>
            <a:solidFill>
              <a:srgbClr val="002060"/>
            </a:solidFill>
          </a:ln>
        </p:spPr>
        <p:txBody>
          <a:bodyPr wrap="square" rtlCol="0">
            <a:spAutoFit/>
          </a:bodyPr>
          <a:lstStyle/>
          <a:p>
            <a:r>
              <a:rPr kumimoji="1" lang="ja-JP" altLang="en-US" sz="1600" dirty="0"/>
              <a:t>都道府県で</a:t>
            </a:r>
            <a:r>
              <a:rPr lang="ja-JP" altLang="en-US" sz="1600" dirty="0"/>
              <a:t>更新研修を実施する</a:t>
            </a:r>
            <a:r>
              <a:rPr lang="ja-JP" altLang="en-US" sz="1600" dirty="0" smtClean="0"/>
              <a:t>に当たり、</a:t>
            </a:r>
            <a:r>
              <a:rPr lang="ja-JP" altLang="en-US" sz="1600" dirty="0"/>
              <a:t>研修の構造及び演習の進め方等について理解し、演習講師等に説明することが目的です。そのため、①～③の各セッションの役割や進め方等の確認を行います。</a:t>
            </a:r>
            <a:endParaRPr kumimoji="1" lang="ja-JP" altLang="en-US" sz="1600" dirty="0"/>
          </a:p>
        </p:txBody>
      </p:sp>
      <p:sp>
        <p:nvSpPr>
          <p:cNvPr id="31" name="正方形/長方形 30"/>
          <p:cNvSpPr/>
          <p:nvPr/>
        </p:nvSpPr>
        <p:spPr>
          <a:xfrm>
            <a:off x="7638629" y="5586793"/>
            <a:ext cx="693562" cy="7122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個人</a:t>
            </a:r>
            <a:r>
              <a:rPr lang="ja-JP" altLang="en-US" sz="1350" dirty="0">
                <a:solidFill>
                  <a:schemeClr val="tx1"/>
                </a:solidFill>
              </a:rPr>
              <a:t>ワーク</a:t>
            </a:r>
            <a:endParaRPr lang="en-US" altLang="ja-JP" sz="1350" dirty="0" smtClean="0">
              <a:solidFill>
                <a:schemeClr val="tx1"/>
              </a:solidFill>
            </a:endParaRPr>
          </a:p>
        </p:txBody>
      </p:sp>
      <p:sp>
        <p:nvSpPr>
          <p:cNvPr id="6" name="円/楕円 5"/>
          <p:cNvSpPr/>
          <p:nvPr/>
        </p:nvSpPr>
        <p:spPr>
          <a:xfrm>
            <a:off x="4563082" y="2978727"/>
            <a:ext cx="2434862" cy="35108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38473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561" y="211871"/>
            <a:ext cx="8598877" cy="702529"/>
          </a:xfr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lt1"/>
                </a:solidFill>
                <a:latin typeface="+mn-lt"/>
                <a:ea typeface="+mn-ea"/>
                <a:cs typeface="+mn-cs"/>
              </a:rPr>
              <a:t>サビ児管</a:t>
            </a:r>
            <a:r>
              <a:rPr lang="ja-JP" altLang="en-US" sz="2400" dirty="0">
                <a:solidFill>
                  <a:schemeClr val="lt1"/>
                </a:solidFill>
                <a:latin typeface="+mn-lt"/>
                <a:ea typeface="+mn-ea"/>
                <a:cs typeface="+mn-cs"/>
              </a:rPr>
              <a:t>更新研修の演習</a:t>
            </a:r>
            <a:r>
              <a:rPr lang="ja-JP" altLang="en-US" sz="2400" dirty="0"/>
              <a:t>スケジュール</a:t>
            </a:r>
            <a:endParaRPr lang="ja-JP" altLang="en-US" sz="2400" dirty="0">
              <a:solidFill>
                <a:schemeClr val="lt1"/>
              </a:solidFill>
              <a:latin typeface="+mn-lt"/>
              <a:ea typeface="+mn-ea"/>
              <a:cs typeface="+mn-cs"/>
            </a:endParaRPr>
          </a:p>
        </p:txBody>
      </p:sp>
      <p:sp>
        <p:nvSpPr>
          <p:cNvPr id="3" name="コンテンツ プレースホルダー 2"/>
          <p:cNvSpPr>
            <a:spLocks noGrp="1"/>
          </p:cNvSpPr>
          <p:nvPr>
            <p:ph idx="1"/>
          </p:nvPr>
        </p:nvSpPr>
        <p:spPr>
          <a:xfrm>
            <a:off x="272561" y="1198720"/>
            <a:ext cx="8598877" cy="5435244"/>
          </a:xfrm>
        </p:spPr>
        <p:txBody>
          <a:bodyPr>
            <a:normAutofit fontScale="92500" lnSpcReduction="10000"/>
          </a:bodyPr>
          <a:lstStyle/>
          <a:p>
            <a:r>
              <a:rPr kumimoji="1" lang="ja-JP" altLang="en-US" dirty="0"/>
              <a:t>１０：</a:t>
            </a:r>
            <a:r>
              <a:rPr lang="ja-JP" altLang="en-US" dirty="0"/>
              <a:t>０</a:t>
            </a:r>
            <a:r>
              <a:rPr kumimoji="1" lang="ja-JP" altLang="en-US" dirty="0"/>
              <a:t>０～１０：２０　演習ガイダンス</a:t>
            </a:r>
            <a:endParaRPr kumimoji="1" lang="en-US" altLang="ja-JP" dirty="0"/>
          </a:p>
          <a:p>
            <a:r>
              <a:rPr kumimoji="1" lang="ja-JP" altLang="en-US" dirty="0"/>
              <a:t>１０：２０～</a:t>
            </a:r>
            <a:r>
              <a:rPr kumimoji="1" lang="ja-JP" altLang="en-US" dirty="0" smtClean="0"/>
              <a:t>１０：３５</a:t>
            </a:r>
            <a:r>
              <a:rPr kumimoji="1" lang="ja-JP" altLang="en-US" dirty="0"/>
              <a:t>　</a:t>
            </a:r>
            <a:r>
              <a:rPr kumimoji="1" lang="ja-JP" altLang="en-US" dirty="0" smtClean="0"/>
              <a:t>アイスブレイク・演習</a:t>
            </a:r>
            <a:r>
              <a:rPr kumimoji="1" lang="ja-JP" altLang="en-US" dirty="0"/>
              <a:t>の役割決め等</a:t>
            </a:r>
            <a:endParaRPr kumimoji="1" lang="en-US" altLang="ja-JP" dirty="0"/>
          </a:p>
          <a:p>
            <a:r>
              <a:rPr lang="ja-JP" altLang="en-US" dirty="0" smtClean="0"/>
              <a:t>１０：３５～１１：４５</a:t>
            </a:r>
            <a:r>
              <a:rPr lang="ja-JP" altLang="en-US" dirty="0"/>
              <a:t>　演習１　事業所としての自己検証</a:t>
            </a:r>
            <a:endParaRPr lang="en-US" altLang="ja-JP" dirty="0"/>
          </a:p>
          <a:p>
            <a:r>
              <a:rPr lang="ja-JP" altLang="en-US" dirty="0" smtClean="0"/>
              <a:t>１１：４５～</a:t>
            </a:r>
            <a:r>
              <a:rPr lang="ja-JP" altLang="en-US" dirty="0"/>
              <a:t>１１：５０　演習１　全体討議と振り返り</a:t>
            </a:r>
            <a:endParaRPr lang="en-US" altLang="ja-JP" dirty="0"/>
          </a:p>
          <a:p>
            <a:r>
              <a:rPr lang="ja-JP" altLang="en-US" dirty="0"/>
              <a:t>１１：５０～１２：５０　昼食休憩</a:t>
            </a:r>
            <a:endParaRPr lang="en-US" altLang="ja-JP" dirty="0"/>
          </a:p>
          <a:p>
            <a:r>
              <a:rPr lang="ja-JP" altLang="en-US" dirty="0"/>
              <a:t>１２：５０～</a:t>
            </a:r>
            <a:r>
              <a:rPr lang="ja-JP" altLang="en-US" dirty="0" smtClean="0"/>
              <a:t>１４：３０</a:t>
            </a:r>
            <a:r>
              <a:rPr lang="ja-JP" altLang="en-US" dirty="0"/>
              <a:t>　演習</a:t>
            </a:r>
            <a:r>
              <a:rPr lang="en-US" altLang="ja-JP" dirty="0"/>
              <a:t>2</a:t>
            </a:r>
            <a:r>
              <a:rPr lang="ja-JP" altLang="en-US" dirty="0"/>
              <a:t>　サビ児管としての自己検証</a:t>
            </a:r>
            <a:endParaRPr lang="en-US" altLang="ja-JP" dirty="0"/>
          </a:p>
          <a:p>
            <a:r>
              <a:rPr lang="ja-JP" altLang="en-US" dirty="0" smtClean="0"/>
              <a:t>１４：３０～１４：３５</a:t>
            </a:r>
            <a:r>
              <a:rPr lang="ja-JP" altLang="en-US" dirty="0"/>
              <a:t>　演習</a:t>
            </a:r>
            <a:r>
              <a:rPr lang="en-US" altLang="ja-JP" dirty="0"/>
              <a:t>2</a:t>
            </a:r>
            <a:r>
              <a:rPr lang="ja-JP" altLang="en-US" dirty="0"/>
              <a:t>　全体討議と振り返り</a:t>
            </a:r>
            <a:endParaRPr lang="en-US" altLang="ja-JP" dirty="0"/>
          </a:p>
          <a:p>
            <a:r>
              <a:rPr lang="ja-JP" altLang="en-US" dirty="0" smtClean="0"/>
              <a:t>１４：３５～１４：４５</a:t>
            </a:r>
            <a:r>
              <a:rPr lang="ja-JP" altLang="en-US" dirty="0"/>
              <a:t>　休憩</a:t>
            </a:r>
            <a:endParaRPr lang="en-US" altLang="ja-JP" dirty="0"/>
          </a:p>
          <a:p>
            <a:r>
              <a:rPr lang="ja-JP" altLang="en-US" dirty="0" smtClean="0"/>
              <a:t>１４：４５～１６：０５</a:t>
            </a:r>
            <a:r>
              <a:rPr lang="ja-JP" altLang="en-US" dirty="0"/>
              <a:t>　演習</a:t>
            </a:r>
            <a:r>
              <a:rPr lang="en-US" altLang="ja-JP" dirty="0"/>
              <a:t>3</a:t>
            </a:r>
            <a:r>
              <a:rPr lang="ja-JP" altLang="en-US" dirty="0"/>
              <a:t>　関係機関との連携等につい</a:t>
            </a:r>
            <a:endParaRPr lang="en-US" altLang="ja-JP" dirty="0"/>
          </a:p>
          <a:p>
            <a:pPr marL="0" indent="0">
              <a:buNone/>
            </a:pPr>
            <a:r>
              <a:rPr lang="ja-JP" altLang="en-US" dirty="0"/>
              <a:t>　　　　　　　　　　　　　　　　　　</a:t>
            </a:r>
            <a:r>
              <a:rPr lang="ja-JP" altLang="en-US" dirty="0" err="1"/>
              <a:t>ての</a:t>
            </a:r>
            <a:r>
              <a:rPr lang="ja-JP" altLang="en-US" dirty="0"/>
              <a:t>自己検証</a:t>
            </a:r>
            <a:endParaRPr lang="en-US" altLang="ja-JP" dirty="0"/>
          </a:p>
          <a:p>
            <a:r>
              <a:rPr lang="ja-JP" altLang="en-US" dirty="0" smtClean="0"/>
              <a:t>１６：０５～１６：１０</a:t>
            </a:r>
            <a:r>
              <a:rPr lang="ja-JP" altLang="en-US" dirty="0"/>
              <a:t>　演習</a:t>
            </a:r>
            <a:r>
              <a:rPr lang="en-US" altLang="ja-JP" dirty="0"/>
              <a:t>3</a:t>
            </a:r>
            <a:r>
              <a:rPr lang="ja-JP" altLang="en-US" dirty="0"/>
              <a:t>　全体討議と</a:t>
            </a:r>
            <a:r>
              <a:rPr lang="ja-JP" altLang="en-US" dirty="0" smtClean="0"/>
              <a:t>振り返り</a:t>
            </a:r>
            <a:endParaRPr lang="en-US" altLang="ja-JP" dirty="0" smtClean="0"/>
          </a:p>
          <a:p>
            <a:r>
              <a:rPr lang="ja-JP" altLang="en-US" dirty="0" smtClean="0"/>
              <a:t>１６：１０～１６：３０　個人ワーク（決意表明）</a:t>
            </a:r>
            <a:endParaRPr lang="ja-JP" altLang="en-US" dirty="0"/>
          </a:p>
          <a:p>
            <a:endParaRPr lang="en-US" altLang="ja-JP" dirty="0"/>
          </a:p>
          <a:p>
            <a:endParaRPr lang="ja-JP" altLang="en-US" dirty="0"/>
          </a:p>
          <a:p>
            <a:endParaRPr lang="en-US" altLang="ja-JP" dirty="0"/>
          </a:p>
          <a:p>
            <a:endParaRPr lang="ja-JP" altLang="en-US" dirty="0"/>
          </a:p>
        </p:txBody>
      </p:sp>
    </p:spTree>
    <p:extLst>
      <p:ext uri="{BB962C8B-B14F-4D97-AF65-F5344CB8AC3E}">
        <p14:creationId xmlns:p14="http://schemas.microsoft.com/office/powerpoint/2010/main" val="2307324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グランド</a:t>
            </a:r>
            <a:r>
              <a:rPr kumimoji="1" lang="ja-JP" altLang="en-US" dirty="0"/>
              <a:t>ルールの説明</a:t>
            </a:r>
          </a:p>
        </p:txBody>
      </p:sp>
      <p:sp>
        <p:nvSpPr>
          <p:cNvPr id="3" name="コンテンツ プレースホルダー 2"/>
          <p:cNvSpPr>
            <a:spLocks noGrp="1"/>
          </p:cNvSpPr>
          <p:nvPr>
            <p:ph idx="1"/>
          </p:nvPr>
        </p:nvSpPr>
        <p:spPr/>
        <p:txBody>
          <a:bodyPr/>
          <a:lstStyle/>
          <a:p>
            <a:r>
              <a:rPr kumimoji="1" lang="ja-JP" altLang="en-US" dirty="0"/>
              <a:t>職場環境や経験年数、職種の違いなど、研修を受講される方の層が幅広い。</a:t>
            </a:r>
            <a:endParaRPr kumimoji="1" lang="en-US" altLang="ja-JP" dirty="0"/>
          </a:p>
          <a:p>
            <a:r>
              <a:rPr kumimoji="1" lang="ja-JP" altLang="en-US" dirty="0"/>
              <a:t>演習がスムーズに行えるよう、演習を行う上でのルールを受講生にも知っていただくことが大切です。</a:t>
            </a:r>
          </a:p>
        </p:txBody>
      </p:sp>
    </p:spTree>
    <p:extLst>
      <p:ext uri="{BB962C8B-B14F-4D97-AF65-F5344CB8AC3E}">
        <p14:creationId xmlns:p14="http://schemas.microsoft.com/office/powerpoint/2010/main" val="1749245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58738"/>
            <a:ext cx="7772400" cy="1399506"/>
          </a:xfrm>
        </p:spPr>
        <p:txBody>
          <a:bodyPr>
            <a:normAutofit/>
          </a:bodyPr>
          <a:lstStyle/>
          <a:p>
            <a:pPr eaLnBrk="1" hangingPunct="1"/>
            <a:r>
              <a:rPr lang="ja-JP" altLang="en-US" sz="3200" dirty="0">
                <a:solidFill>
                  <a:srgbClr val="7B9899"/>
                </a:solidFill>
                <a:latin typeface="ＭＳ Ｐゴシック" panose="020B0600070205080204" pitchFamily="50" charset="-128"/>
                <a:ea typeface="ＭＳ Ｐゴシック" panose="020B0600070205080204" pitchFamily="50" charset="-128"/>
                <a:cs typeface="メイリオ" panose="020B0604030504040204" pitchFamily="50" charset="-128"/>
              </a:rPr>
              <a:t>グランドルールの例：①</a:t>
            </a:r>
            <a:r>
              <a:rPr lang="en-US" altLang="ja-JP" sz="3200" dirty="0">
                <a:solidFill>
                  <a:srgbClr val="7B9899"/>
                </a:solidFill>
                <a:latin typeface="ＭＳ Ｐゴシック" panose="020B0600070205080204" pitchFamily="50" charset="-128"/>
                <a:ea typeface="ＭＳ Ｐゴシック" panose="020B0600070205080204" pitchFamily="50" charset="-128"/>
                <a:cs typeface="メイリオ" panose="020B0604030504040204" pitchFamily="50" charset="-128"/>
              </a:rPr>
              <a:t/>
            </a:r>
            <a:br>
              <a:rPr lang="en-US" altLang="ja-JP" sz="3200" dirty="0">
                <a:solidFill>
                  <a:srgbClr val="7B9899"/>
                </a:solidFill>
                <a:latin typeface="ＭＳ Ｐゴシック" panose="020B0600070205080204" pitchFamily="50" charset="-128"/>
                <a:ea typeface="ＭＳ Ｐゴシック" panose="020B0600070205080204" pitchFamily="50" charset="-128"/>
                <a:cs typeface="メイリオ" panose="020B0604030504040204" pitchFamily="50" charset="-128"/>
              </a:rPr>
            </a:br>
            <a:r>
              <a:rPr lang="ja-JP" altLang="en-US" sz="3200" dirty="0">
                <a:solidFill>
                  <a:srgbClr val="7B9899"/>
                </a:solidFill>
                <a:latin typeface="ＭＳ Ｐゴシック" panose="020B0600070205080204" pitchFamily="50" charset="-128"/>
                <a:ea typeface="ＭＳ Ｐゴシック" panose="020B0600070205080204" pitchFamily="50" charset="-128"/>
                <a:cs typeface="メイリオ" panose="020B0604030504040204" pitchFamily="50" charset="-128"/>
              </a:rPr>
              <a:t>研修（グループワーク）参加者の留意点</a:t>
            </a:r>
          </a:p>
        </p:txBody>
      </p:sp>
      <p:sp>
        <p:nvSpPr>
          <p:cNvPr id="9219" name="Rectangle 3"/>
          <p:cNvSpPr>
            <a:spLocks noGrp="1" noChangeArrowheads="1"/>
          </p:cNvSpPr>
          <p:nvPr>
            <p:ph idx="1"/>
          </p:nvPr>
        </p:nvSpPr>
        <p:spPr>
          <a:xfrm>
            <a:off x="283518" y="1305852"/>
            <a:ext cx="8231832" cy="5323548"/>
          </a:xfrm>
        </p:spPr>
        <p:txBody>
          <a:bodyPr>
            <a:normAutofit fontScale="92500" lnSpcReduction="10000"/>
          </a:bodyPr>
          <a:lstStyle/>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周りの人に関心を持って、積極的に参加しましょう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他の方の発言に敬意をはらいましょう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自分と意見が違ったとしても相手の良いところに注目しましょう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他の方に自分の意見を押し付けないようにしましょう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他の方の発言に共感を示し、耳を傾け理解しようとすることを伝えましょう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一人一人の発言を大切にし、一人で話し続けることのないようにしましょう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発言の意味が良く分からない時は、そのままにせず分かりやすく説明をしてもらいましょう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専門用語や地域性、自分の経験のみでの発言は十分に配慮しましょう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自分の意見にこだわり、議論が同じ所で繰り返されないように配慮しましょう</a:t>
            </a:r>
          </a:p>
          <a:p>
            <a:pPr marL="274320" indent="-274320" algn="just" eaLnBrk="1" fontAlgn="auto" hangingPunct="1">
              <a:spcAft>
                <a:spcPts val="0"/>
              </a:spcAft>
              <a:buFont typeface="Wingdings 2"/>
              <a:buChar char=""/>
              <a:defRPr/>
            </a:pPr>
            <a:r>
              <a:rPr lang="ja-JP" altLang="en-US" sz="2400" dirty="0">
                <a:latin typeface="ＭＳ Ｐゴシック" panose="020B0600070205080204" pitchFamily="50" charset="-128"/>
                <a:ea typeface="ＭＳ Ｐゴシック" panose="020B0600070205080204" pitchFamily="50" charset="-128"/>
                <a:cs typeface="メイリオ" panose="020B0604030504040204" pitchFamily="50" charset="-128"/>
              </a:rPr>
              <a:t>ユーモアを忘れずに</a:t>
            </a:r>
          </a:p>
          <a:p>
            <a:pPr marL="274320" indent="-274320" eaLnBrk="1" fontAlgn="auto" hangingPunct="1">
              <a:spcAft>
                <a:spcPts val="0"/>
              </a:spcAft>
              <a:buFont typeface="Wingdings 2"/>
              <a:buChar char=""/>
              <a:defRPr/>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FFDBC0C-0451-44A2-B3CD-AA78CBE913F3}" type="slidenum">
              <a:rPr kumimoji="1" lang="ja-JP" altLang="en-US" smtClean="0"/>
              <a:pPr/>
              <a:t>6</a:t>
            </a:fld>
            <a:endParaRPr kumimoji="1" lang="ja-JP" altLang="en-US"/>
          </a:p>
        </p:txBody>
      </p:sp>
    </p:spTree>
    <p:extLst>
      <p:ext uri="{BB962C8B-B14F-4D97-AF65-F5344CB8AC3E}">
        <p14:creationId xmlns:p14="http://schemas.microsoft.com/office/powerpoint/2010/main" val="1596388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28650" y="129210"/>
            <a:ext cx="7886700" cy="1325563"/>
          </a:xfrm>
        </p:spPr>
        <p:txBody>
          <a:bodyPr>
            <a:normAutofit/>
          </a:bodyPr>
          <a:lstStyle/>
          <a:p>
            <a:pPr eaLnBrk="1" hangingPunct="1"/>
            <a:r>
              <a:rPr lang="ja-JP" altLang="en-US" sz="3200" dirty="0">
                <a:solidFill>
                  <a:srgbClr val="7B9899"/>
                </a:solidFill>
                <a:latin typeface="ＭＳ Ｐゴシック" panose="020B0600070205080204" pitchFamily="50" charset="-128"/>
                <a:ea typeface="ＭＳ Ｐゴシック" panose="020B0600070205080204" pitchFamily="50" charset="-128"/>
                <a:cs typeface="メイリオ" panose="020B0604030504040204" pitchFamily="50" charset="-128"/>
              </a:rPr>
              <a:t>グランドルールの例：②</a:t>
            </a:r>
            <a:r>
              <a:rPr lang="en-US" altLang="ja-JP" sz="3200" dirty="0">
                <a:solidFill>
                  <a:srgbClr val="7B9899"/>
                </a:solidFill>
                <a:latin typeface="ＭＳ Ｐゴシック" panose="020B0600070205080204" pitchFamily="50" charset="-128"/>
                <a:ea typeface="ＭＳ Ｐゴシック" panose="020B0600070205080204" pitchFamily="50" charset="-128"/>
                <a:cs typeface="メイリオ" panose="020B0604030504040204" pitchFamily="50" charset="-128"/>
              </a:rPr>
              <a:t/>
            </a:r>
            <a:br>
              <a:rPr lang="en-US" altLang="ja-JP" sz="3200" dirty="0">
                <a:solidFill>
                  <a:srgbClr val="7B9899"/>
                </a:solidFill>
                <a:latin typeface="ＭＳ Ｐゴシック" panose="020B0600070205080204" pitchFamily="50" charset="-128"/>
                <a:ea typeface="ＭＳ Ｐゴシック" panose="020B0600070205080204" pitchFamily="50" charset="-128"/>
                <a:cs typeface="メイリオ" panose="020B0604030504040204" pitchFamily="50" charset="-128"/>
              </a:rPr>
            </a:br>
            <a:r>
              <a:rPr lang="ja-JP" altLang="en-US" sz="3200" dirty="0">
                <a:solidFill>
                  <a:srgbClr val="7B9899"/>
                </a:solidFill>
                <a:latin typeface="ＭＳ Ｐゴシック" panose="020B0600070205080204" pitchFamily="50" charset="-128"/>
                <a:ea typeface="ＭＳ Ｐゴシック" panose="020B0600070205080204" pitchFamily="50" charset="-128"/>
                <a:cs typeface="メイリオ" panose="020B0604030504040204" pitchFamily="50" charset="-128"/>
              </a:rPr>
              <a:t>研修（グループワーク）参加者の留意点</a:t>
            </a:r>
          </a:p>
        </p:txBody>
      </p:sp>
      <p:sp>
        <p:nvSpPr>
          <p:cNvPr id="3" name="コンテンツ プレースホルダ 2"/>
          <p:cNvSpPr>
            <a:spLocks noGrp="1"/>
          </p:cNvSpPr>
          <p:nvPr>
            <p:ph idx="1"/>
          </p:nvPr>
        </p:nvSpPr>
        <p:spPr>
          <a:xfrm>
            <a:off x="434913" y="1622411"/>
            <a:ext cx="8274174" cy="4639239"/>
          </a:xfrm>
        </p:spPr>
        <p:txBody>
          <a:bodyPr>
            <a:normAutofit fontScale="85000" lnSpcReduction="20000"/>
          </a:bodyPr>
          <a:lstStyle/>
          <a:p>
            <a:pPr algn="just">
              <a:buFont typeface="Wingdings 2"/>
              <a:buChar char=""/>
              <a:defRPr/>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笑顔を大切に、積極的に参加しましょう</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lgn="just">
              <a:buNone/>
              <a:defRPr/>
            </a:pPr>
            <a:endParaRPr lang="en-US" altLang="ja-JP" sz="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忙しいのは皆同じ、と知りましょう</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lgn="just">
              <a:buNone/>
              <a:defRPr/>
            </a:pPr>
            <a:endParaRPr lang="ja-JP" altLang="en-US" sz="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互いの話を良く聴いて受け止め、共感しあいましょう</a:t>
            </a:r>
            <a:endParaRPr lang="en-US" altLang="ja-JP" sz="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lgn="just">
              <a:buNone/>
              <a:defRPr/>
            </a:pPr>
            <a:endParaRPr lang="ja-JP" altLang="en-US" sz="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発言は長くて</a:t>
            </a:r>
            <a:r>
              <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rPr>
              <a:t>90</a:t>
            </a: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秒と心がけましょう</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endParaRPr lang="ja-JP" altLang="en-US" sz="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r>
              <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聞くは一時の恥、聞かぬは一生の損</a:t>
            </a:r>
            <a:r>
              <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を念頭におきましょう</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endParaRPr lang="en-US" altLang="ja-JP" sz="9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感謝と励まし、相互尊重の精神で臨みましょう</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endParaRPr lang="ja-JP" altLang="en-US" sz="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ドッチボール禁止、キャッチボールをする感覚を共有しましょう</a:t>
            </a:r>
            <a:endParaRPr lang="en-US" altLang="ja-JP"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0" indent="0" algn="just">
              <a:buNone/>
              <a:defRPr/>
            </a:pPr>
            <a:endParaRPr lang="en-US" altLang="ja-JP" sz="800"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pPr algn="just">
              <a:buFont typeface="Wingdings 2"/>
              <a:buChar char=""/>
              <a:defRPr/>
            </a:pPr>
            <a:r>
              <a:rPr lang="ja-JP" altLang="en-US" dirty="0">
                <a:latin typeface="ＭＳ Ｐゴシック" panose="020B0600070205080204" pitchFamily="50" charset="-128"/>
                <a:ea typeface="ＭＳ Ｐゴシック" panose="020B0600070205080204" pitchFamily="50" charset="-128"/>
                <a:cs typeface="メイリオ" panose="020B0604030504040204" pitchFamily="50" charset="-128"/>
              </a:rPr>
              <a:t>会議後の立ち話で決定が変わることはないと知りましょう</a:t>
            </a:r>
          </a:p>
          <a:p>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7FFDBC0C-0451-44A2-B3CD-AA78CBE913F3}" type="slidenum">
              <a:rPr kumimoji="1" lang="ja-JP" altLang="en-US" smtClean="0"/>
              <a:pPr/>
              <a:t>7</a:t>
            </a:fld>
            <a:endParaRPr kumimoji="1" lang="ja-JP" altLang="en-US"/>
          </a:p>
        </p:txBody>
      </p:sp>
    </p:spTree>
    <p:extLst>
      <p:ext uri="{BB962C8B-B14F-4D97-AF65-F5344CB8AC3E}">
        <p14:creationId xmlns:p14="http://schemas.microsoft.com/office/powerpoint/2010/main" val="1896763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演習の進め方</a:t>
            </a:r>
            <a:r>
              <a:rPr lang="en-US" altLang="ja-JP" sz="3600" dirty="0"/>
              <a:t>【</a:t>
            </a:r>
            <a:r>
              <a:rPr lang="ja-JP" altLang="en-US" sz="3600" dirty="0"/>
              <a:t>各セッション共通</a:t>
            </a:r>
            <a:r>
              <a:rPr lang="en-US" altLang="ja-JP" sz="3600" dirty="0"/>
              <a:t>】</a:t>
            </a:r>
            <a:endParaRPr kumimoji="1" lang="ja-JP" altLang="en-US" sz="3600" dirty="0"/>
          </a:p>
        </p:txBody>
      </p:sp>
      <p:sp>
        <p:nvSpPr>
          <p:cNvPr id="3" name="コンテンツ プレースホルダー 2"/>
          <p:cNvSpPr>
            <a:spLocks noGrp="1"/>
          </p:cNvSpPr>
          <p:nvPr>
            <p:ph idx="1"/>
          </p:nvPr>
        </p:nvSpPr>
        <p:spPr>
          <a:xfrm>
            <a:off x="628650" y="1450871"/>
            <a:ext cx="7886700" cy="4351338"/>
          </a:xfrm>
        </p:spPr>
        <p:txBody>
          <a:bodyPr>
            <a:noAutofit/>
          </a:bodyPr>
          <a:lstStyle/>
          <a:p>
            <a:pPr marL="0" indent="0">
              <a:buNone/>
            </a:pPr>
            <a:r>
              <a:rPr lang="ja-JP" altLang="en-US" sz="3200" dirty="0" smtClean="0"/>
              <a:t>１．演習</a:t>
            </a:r>
            <a:r>
              <a:rPr lang="ja-JP" altLang="en-US" sz="3200" dirty="0"/>
              <a:t>の進行は受講者が行い、演習</a:t>
            </a:r>
            <a:r>
              <a:rPr lang="ja-JP" altLang="en-US" sz="3200" dirty="0" smtClean="0"/>
              <a:t>講師　は</a:t>
            </a:r>
            <a:r>
              <a:rPr lang="ja-JP" altLang="en-US" sz="3200" dirty="0"/>
              <a:t>進行役のフォローや取りまとめる際の助言等を</a:t>
            </a:r>
            <a:r>
              <a:rPr lang="ja-JP" altLang="en-US" sz="3200" dirty="0" smtClean="0"/>
              <a:t>行います。</a:t>
            </a:r>
            <a:endParaRPr lang="ja-JP" altLang="en-US" sz="3200" dirty="0"/>
          </a:p>
          <a:p>
            <a:pPr marL="0" indent="0">
              <a:buNone/>
            </a:pPr>
            <a:r>
              <a:rPr lang="ja-JP" altLang="en-US" sz="3200" dirty="0" smtClean="0"/>
              <a:t>２．報告</a:t>
            </a:r>
            <a:r>
              <a:rPr lang="ja-JP" altLang="en-US" sz="3200" dirty="0"/>
              <a:t>及び質疑の時間は</a:t>
            </a:r>
            <a:r>
              <a:rPr lang="ja-JP" altLang="en-US" sz="3200" dirty="0" smtClean="0"/>
              <a:t>厳守してください</a:t>
            </a:r>
            <a:r>
              <a:rPr lang="ja-JP" altLang="en-US" sz="3200" dirty="0"/>
              <a:t>（</a:t>
            </a:r>
            <a:r>
              <a:rPr lang="ja-JP" altLang="en-US" sz="3200" dirty="0" smtClean="0"/>
              <a:t>タイムキーパー</a:t>
            </a:r>
            <a:r>
              <a:rPr lang="ja-JP" altLang="en-US" sz="3200" dirty="0"/>
              <a:t>は演習講師が行う）。</a:t>
            </a:r>
          </a:p>
          <a:p>
            <a:pPr marL="0" indent="0">
              <a:buNone/>
            </a:pPr>
            <a:r>
              <a:rPr lang="ja-JP" altLang="en-US" sz="3200" dirty="0" smtClean="0"/>
              <a:t>３．できるだけ</a:t>
            </a:r>
            <a:r>
              <a:rPr lang="ja-JP" altLang="en-US" sz="3200" dirty="0"/>
              <a:t>多くの受講生が発言できる</a:t>
            </a:r>
            <a:r>
              <a:rPr lang="ja-JP" altLang="en-US" sz="3200" dirty="0" smtClean="0"/>
              <a:t>ようにしてください。</a:t>
            </a:r>
            <a:endParaRPr lang="ja-JP" altLang="en-US" sz="3200" dirty="0"/>
          </a:p>
          <a:p>
            <a:pPr marL="0" indent="0">
              <a:buNone/>
            </a:pPr>
            <a:r>
              <a:rPr lang="ja-JP" altLang="en-US" sz="3200" dirty="0" smtClean="0"/>
              <a:t>４．批判的</a:t>
            </a:r>
            <a:r>
              <a:rPr lang="ja-JP" altLang="en-US" sz="3200" dirty="0"/>
              <a:t>な発言が目立つようならグランドルールを</a:t>
            </a:r>
            <a:r>
              <a:rPr lang="ja-JP" altLang="en-US" sz="3200" dirty="0" smtClean="0"/>
              <a:t>読み直しましょう。</a:t>
            </a:r>
            <a:endParaRPr kumimoji="1" lang="ja-JP" altLang="en-US" sz="3200" dirty="0"/>
          </a:p>
        </p:txBody>
      </p:sp>
    </p:spTree>
    <p:extLst>
      <p:ext uri="{BB962C8B-B14F-4D97-AF65-F5344CB8AC3E}">
        <p14:creationId xmlns:p14="http://schemas.microsoft.com/office/powerpoint/2010/main" val="1257631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561" y="211871"/>
            <a:ext cx="8598877" cy="702529"/>
          </a:xfrm>
          <a:solidFill>
            <a:schemeClr val="accent1">
              <a:lumMod val="5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ja-JP" altLang="en-US" sz="4000" dirty="0">
                <a:solidFill>
                  <a:schemeClr val="lt1"/>
                </a:solidFill>
                <a:latin typeface="+mn-lt"/>
                <a:ea typeface="+mn-ea"/>
                <a:cs typeface="+mn-cs"/>
              </a:rPr>
              <a:t>演習１</a:t>
            </a:r>
            <a:r>
              <a:rPr lang="ja-JP" altLang="en-US" sz="4000" dirty="0"/>
              <a:t>スケジュール</a:t>
            </a:r>
            <a:endParaRPr lang="ja-JP" altLang="en-US" sz="4000" dirty="0">
              <a:solidFill>
                <a:schemeClr val="lt1"/>
              </a:solidFill>
              <a:latin typeface="+mn-lt"/>
              <a:ea typeface="+mn-ea"/>
              <a:cs typeface="+mn-cs"/>
            </a:endParaRPr>
          </a:p>
        </p:txBody>
      </p:sp>
      <p:sp>
        <p:nvSpPr>
          <p:cNvPr id="3" name="コンテンツ プレースホルダー 2"/>
          <p:cNvSpPr>
            <a:spLocks noGrp="1"/>
          </p:cNvSpPr>
          <p:nvPr>
            <p:ph idx="1"/>
          </p:nvPr>
        </p:nvSpPr>
        <p:spPr>
          <a:xfrm>
            <a:off x="272561" y="1027902"/>
            <a:ext cx="9053944" cy="5435244"/>
          </a:xfrm>
        </p:spPr>
        <p:txBody>
          <a:bodyPr>
            <a:normAutofit lnSpcReduction="10000"/>
          </a:bodyPr>
          <a:lstStyle/>
          <a:p>
            <a:pPr marL="0" indent="0">
              <a:buNone/>
            </a:pPr>
            <a:r>
              <a:rPr kumimoji="1" lang="ja-JP" altLang="en-US" sz="3600" dirty="0"/>
              <a:t>１０：２０～</a:t>
            </a:r>
            <a:r>
              <a:rPr kumimoji="1" lang="ja-JP" altLang="en-US" sz="3600" dirty="0" smtClean="0"/>
              <a:t>１０：</a:t>
            </a:r>
            <a:r>
              <a:rPr lang="ja-JP" altLang="en-US" sz="3600" dirty="0" smtClean="0"/>
              <a:t>３</a:t>
            </a:r>
            <a:r>
              <a:rPr lang="ja-JP" altLang="en-US" sz="3600" dirty="0"/>
              <a:t>５</a:t>
            </a:r>
            <a:r>
              <a:rPr kumimoji="1" lang="ja-JP" altLang="en-US" sz="3600" dirty="0"/>
              <a:t>　</a:t>
            </a:r>
            <a:r>
              <a:rPr kumimoji="1" lang="ja-JP" altLang="en-US" sz="3600" dirty="0" smtClean="0"/>
              <a:t>（</a:t>
            </a:r>
            <a:r>
              <a:rPr kumimoji="1" lang="en-US" altLang="ja-JP" sz="3600" dirty="0" smtClean="0"/>
              <a:t>15</a:t>
            </a:r>
            <a:r>
              <a:rPr kumimoji="1" lang="ja-JP" altLang="en-US" sz="3600" dirty="0" smtClean="0"/>
              <a:t>分）</a:t>
            </a:r>
            <a:endParaRPr kumimoji="1" lang="en-US" altLang="ja-JP" sz="3600" dirty="0" smtClean="0"/>
          </a:p>
          <a:p>
            <a:pPr marL="0" indent="0">
              <a:buNone/>
            </a:pPr>
            <a:r>
              <a:rPr lang="ja-JP" altLang="en-US" sz="3600" dirty="0" smtClean="0"/>
              <a:t>　〇役割</a:t>
            </a:r>
            <a:r>
              <a:rPr lang="ja-JP" altLang="en-US" sz="3600" dirty="0"/>
              <a:t>分担（進行、記録、発表役）と発表</a:t>
            </a:r>
            <a:r>
              <a:rPr lang="ja-JP" altLang="en-US" sz="3600" dirty="0" smtClean="0"/>
              <a:t>の</a:t>
            </a:r>
            <a:endParaRPr lang="en-US" altLang="ja-JP" sz="3600" dirty="0" smtClean="0"/>
          </a:p>
          <a:p>
            <a:pPr marL="0" indent="0">
              <a:buNone/>
            </a:pPr>
            <a:r>
              <a:rPr lang="ja-JP" altLang="en-US" sz="3600" dirty="0"/>
              <a:t>　</a:t>
            </a:r>
            <a:r>
              <a:rPr lang="ja-JP" altLang="en-US" sz="3600" dirty="0" smtClean="0"/>
              <a:t>　順番</a:t>
            </a:r>
            <a:r>
              <a:rPr lang="ja-JP" altLang="en-US" sz="3600" dirty="0"/>
              <a:t>を決める</a:t>
            </a:r>
            <a:endParaRPr lang="en-US" altLang="ja-JP" sz="3600" dirty="0"/>
          </a:p>
          <a:p>
            <a:pPr marL="0" indent="0">
              <a:buNone/>
            </a:pPr>
            <a:endParaRPr lang="en-US" altLang="ja-JP" sz="3600" dirty="0"/>
          </a:p>
          <a:p>
            <a:pPr marL="0" indent="0">
              <a:buNone/>
            </a:pPr>
            <a:r>
              <a:rPr lang="ja-JP" altLang="en-US" sz="3600" dirty="0" smtClean="0"/>
              <a:t>１０：３５～１１：４５</a:t>
            </a:r>
            <a:r>
              <a:rPr lang="ja-JP" altLang="en-US" sz="3600" dirty="0"/>
              <a:t>　</a:t>
            </a:r>
            <a:r>
              <a:rPr lang="ja-JP" altLang="en-US" sz="3600" dirty="0" smtClean="0"/>
              <a:t>（</a:t>
            </a:r>
            <a:r>
              <a:rPr lang="en-US" altLang="ja-JP" sz="3600" dirty="0" smtClean="0"/>
              <a:t>70</a:t>
            </a:r>
            <a:r>
              <a:rPr lang="ja-JP" altLang="en-US" sz="3600" dirty="0" smtClean="0"/>
              <a:t>分）</a:t>
            </a:r>
            <a:endParaRPr lang="en-US" altLang="ja-JP" sz="3600" dirty="0"/>
          </a:p>
          <a:p>
            <a:pPr marL="0" indent="0">
              <a:buNone/>
            </a:pPr>
            <a:r>
              <a:rPr lang="ja-JP" altLang="en-US" sz="3600" dirty="0"/>
              <a:t>　</a:t>
            </a:r>
            <a:r>
              <a:rPr lang="ja-JP" altLang="en-US" sz="3600" dirty="0" smtClean="0"/>
              <a:t>〇演習</a:t>
            </a:r>
            <a:r>
              <a:rPr lang="ja-JP" altLang="en-US" sz="3600" dirty="0"/>
              <a:t>１　事業所としての自己</a:t>
            </a:r>
            <a:r>
              <a:rPr lang="ja-JP" altLang="en-US" sz="3600" dirty="0" smtClean="0"/>
              <a:t>検証</a:t>
            </a:r>
            <a:endParaRPr lang="en-US" altLang="ja-JP" sz="3600" dirty="0" smtClean="0"/>
          </a:p>
          <a:p>
            <a:pPr marL="0" indent="0">
              <a:buNone/>
            </a:pPr>
            <a:endParaRPr lang="en-US" altLang="ja-JP" sz="3600" dirty="0"/>
          </a:p>
          <a:p>
            <a:pPr marL="0" indent="0">
              <a:buNone/>
            </a:pPr>
            <a:r>
              <a:rPr lang="ja-JP" altLang="en-US" sz="3600" dirty="0" smtClean="0"/>
              <a:t>１１：４５～</a:t>
            </a:r>
            <a:r>
              <a:rPr lang="ja-JP" altLang="en-US" sz="3600" dirty="0"/>
              <a:t>１１：５０　</a:t>
            </a:r>
            <a:r>
              <a:rPr lang="ja-JP" altLang="en-US" sz="3600" dirty="0" smtClean="0"/>
              <a:t>（</a:t>
            </a:r>
            <a:r>
              <a:rPr lang="en-US" altLang="ja-JP" sz="3600" dirty="0" smtClean="0"/>
              <a:t>5</a:t>
            </a:r>
            <a:r>
              <a:rPr lang="ja-JP" altLang="en-US" sz="3600" dirty="0" smtClean="0"/>
              <a:t>分）</a:t>
            </a:r>
            <a:endParaRPr lang="en-US" altLang="ja-JP" sz="3600" dirty="0" smtClean="0"/>
          </a:p>
          <a:p>
            <a:pPr marL="0" indent="0">
              <a:buNone/>
            </a:pPr>
            <a:r>
              <a:rPr lang="ja-JP" altLang="en-US" sz="3600" dirty="0" smtClean="0"/>
              <a:t>　〇演習</a:t>
            </a:r>
            <a:r>
              <a:rPr lang="ja-JP" altLang="en-US" sz="3600" dirty="0"/>
              <a:t>１　全体討議と振り返り</a:t>
            </a:r>
            <a:endParaRPr lang="en-US" altLang="ja-JP" sz="3600" dirty="0"/>
          </a:p>
          <a:p>
            <a:pPr marL="0" indent="0">
              <a:buNone/>
            </a:pPr>
            <a:endParaRPr lang="ja-JP" altLang="en-US" sz="3600" dirty="0"/>
          </a:p>
        </p:txBody>
      </p:sp>
      <p:sp>
        <p:nvSpPr>
          <p:cNvPr id="4" name="テキスト ボックス 3"/>
          <p:cNvSpPr txBox="1"/>
          <p:nvPr/>
        </p:nvSpPr>
        <p:spPr>
          <a:xfrm>
            <a:off x="7010400" y="6207316"/>
            <a:ext cx="1861038" cy="369332"/>
          </a:xfrm>
          <a:prstGeom prst="rect">
            <a:avLst/>
          </a:prstGeom>
          <a:noFill/>
        </p:spPr>
        <p:txBody>
          <a:bodyPr wrap="square" rtlCol="0">
            <a:spAutoFit/>
          </a:bodyPr>
          <a:lstStyle/>
          <a:p>
            <a:pPr algn="ctr"/>
            <a:r>
              <a:rPr kumimoji="1" lang="ja-JP" altLang="en-US" b="1" dirty="0" smtClean="0"/>
              <a:t>合計９０分以内</a:t>
            </a:r>
            <a:endParaRPr kumimoji="1" lang="ja-JP" altLang="en-US" b="1" dirty="0"/>
          </a:p>
        </p:txBody>
      </p:sp>
    </p:spTree>
    <p:extLst>
      <p:ext uri="{BB962C8B-B14F-4D97-AF65-F5344CB8AC3E}">
        <p14:creationId xmlns:p14="http://schemas.microsoft.com/office/powerpoint/2010/main" val="3638792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1754</Words>
  <Application>Microsoft Office PowerPoint</Application>
  <PresentationFormat>画面に合わせる (4:3)</PresentationFormat>
  <Paragraphs>267</Paragraphs>
  <Slides>24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ＭＳ Ｐゴシック</vt:lpstr>
      <vt:lpstr>メイリオ</vt:lpstr>
      <vt:lpstr>Arial</vt:lpstr>
      <vt:lpstr>Calibri</vt:lpstr>
      <vt:lpstr>Calibri Light</vt:lpstr>
      <vt:lpstr>Wingdings 2</vt:lpstr>
      <vt:lpstr>Office テーマ</vt:lpstr>
      <vt:lpstr>サービス管理責任者・ 児童発達支援管理責任者更新研修</vt:lpstr>
      <vt:lpstr>更新研修の目的・獲得目標　　</vt:lpstr>
      <vt:lpstr>PowerPoint プレゼンテーション</vt:lpstr>
      <vt:lpstr>サビ児管更新研修の演習スケジュール</vt:lpstr>
      <vt:lpstr>グランドルールの説明</vt:lpstr>
      <vt:lpstr>グランドルールの例：① 研修（グループワーク）参加者の留意点</vt:lpstr>
      <vt:lpstr>グランドルールの例：② 研修（グループワーク）参加者の留意点</vt:lpstr>
      <vt:lpstr>演習の進め方【各セッション共通】</vt:lpstr>
      <vt:lpstr>演習１スケジュール</vt:lpstr>
      <vt:lpstr>PowerPoint プレゼンテーション</vt:lpstr>
      <vt:lpstr>演習１の手順 １０：３５～１１：４５　事業所としての自己検証</vt:lpstr>
      <vt:lpstr>演習１の留意点</vt:lpstr>
      <vt:lpstr>演習１：発表</vt:lpstr>
      <vt:lpstr>演習2スケジュール</vt:lpstr>
      <vt:lpstr>PowerPoint プレゼンテーション</vt:lpstr>
      <vt:lpstr>演習２の手順 １２：５０～１４：３５　サビ児管としての自己検証</vt:lpstr>
      <vt:lpstr>演習２の留意点</vt:lpstr>
      <vt:lpstr>演習２：発表</vt:lpstr>
      <vt:lpstr>演習3スケジュール</vt:lpstr>
      <vt:lpstr>PowerPoint プレゼンテーション</vt:lpstr>
      <vt:lpstr>演習３の手順　 １４：４５～１６：１０　関係機関との連携についての自己検証</vt:lpstr>
      <vt:lpstr>演習３の留意点</vt:lpstr>
      <vt:lpstr>演習３：発表</vt:lpstr>
      <vt:lpstr>個人ワーク　 １6：10～１６：４０　関係機関との連携についての自己検証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サービス管理責任者・ 児童発達支援管理責任者更新研修</dc:title>
  <dc:creator>藤川 雄一(fujikawa-yuuichi.ca6)</dc:creator>
  <cp:lastModifiedBy>江端 潤(ebata-jun01)</cp:lastModifiedBy>
  <cp:revision>5</cp:revision>
  <dcterms:modified xsi:type="dcterms:W3CDTF">2019-07-08T00:23:14Z</dcterms:modified>
</cp:coreProperties>
</file>