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90" r:id="rId2"/>
    <p:sldId id="262" r:id="rId3"/>
    <p:sldId id="263" r:id="rId4"/>
    <p:sldId id="264" r:id="rId5"/>
    <p:sldId id="288" r:id="rId6"/>
    <p:sldId id="304" r:id="rId7"/>
    <p:sldId id="289" r:id="rId8"/>
    <p:sldId id="305" r:id="rId9"/>
    <p:sldId id="306" r:id="rId10"/>
    <p:sldId id="272" r:id="rId11"/>
    <p:sldId id="278" r:id="rId12"/>
    <p:sldId id="282" r:id="rId13"/>
    <p:sldId id="313" r:id="rId14"/>
    <p:sldId id="302" r:id="rId15"/>
    <p:sldId id="321" r:id="rId16"/>
    <p:sldId id="322" r:id="rId17"/>
    <p:sldId id="319" r:id="rId18"/>
    <p:sldId id="287" r:id="rId19"/>
    <p:sldId id="284" r:id="rId20"/>
    <p:sldId id="285" r:id="rId21"/>
    <p:sldId id="286" r:id="rId22"/>
    <p:sldId id="273" r:id="rId23"/>
    <p:sldId id="295" r:id="rId24"/>
    <p:sldId id="275" r:id="rId25"/>
    <p:sldId id="296" r:id="rId26"/>
    <p:sldId id="297" r:id="rId27"/>
    <p:sldId id="320" r:id="rId28"/>
    <p:sldId id="299" r:id="rId29"/>
    <p:sldId id="300" r:id="rId30"/>
    <p:sldId id="301" r:id="rId31"/>
    <p:sldId id="261" r:id="rId32"/>
    <p:sldId id="256" r:id="rId33"/>
    <p:sldId id="291" r:id="rId34"/>
    <p:sldId id="307" r:id="rId35"/>
    <p:sldId id="257" r:id="rId36"/>
    <p:sldId id="309" r:id="rId37"/>
    <p:sldId id="292" r:id="rId38"/>
    <p:sldId id="308" r:id="rId39"/>
    <p:sldId id="258" r:id="rId40"/>
    <p:sldId id="293" r:id="rId41"/>
    <p:sldId id="310" r:id="rId42"/>
    <p:sldId id="259" r:id="rId43"/>
    <p:sldId id="311" r:id="rId44"/>
    <p:sldId id="294" r:id="rId45"/>
    <p:sldId id="260" r:id="rId4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548235"/>
    <a:srgbClr val="FFC000"/>
    <a:srgbClr val="4AAA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103" d="100"/>
          <a:sy n="103" d="100"/>
        </p:scale>
        <p:origin x="9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B6ACEBC-F29F-4F54-94CB-67C050A25E2D}" type="datetimeFigureOut">
              <a:rPr kumimoji="1" lang="ja-JP" altLang="en-US" smtClean="0"/>
              <a:t>2019/6/19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1A0E1ED-6330-433F-A273-73FAF81EA2AB}" type="slidenum">
              <a:rPr kumimoji="1" lang="ja-JP" altLang="en-US" smtClean="0"/>
              <a:t>‹#›</a:t>
            </a:fld>
            <a:endParaRPr kumimoji="1" lang="ja-JP" altLang="en-US"/>
          </a:p>
        </p:txBody>
      </p:sp>
    </p:spTree>
    <p:extLst>
      <p:ext uri="{BB962C8B-B14F-4D97-AF65-F5344CB8AC3E}">
        <p14:creationId xmlns:p14="http://schemas.microsoft.com/office/powerpoint/2010/main" val="3440387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5988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18</a:t>
            </a:fld>
            <a:endParaRPr kumimoji="1" lang="ja-JP" altLang="en-US"/>
          </a:p>
        </p:txBody>
      </p:sp>
    </p:spTree>
    <p:extLst>
      <p:ext uri="{BB962C8B-B14F-4D97-AF65-F5344CB8AC3E}">
        <p14:creationId xmlns:p14="http://schemas.microsoft.com/office/powerpoint/2010/main" val="2460877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26</a:t>
            </a:fld>
            <a:endParaRPr kumimoji="1" lang="ja-JP" altLang="en-US"/>
          </a:p>
        </p:txBody>
      </p:sp>
    </p:spTree>
    <p:extLst>
      <p:ext uri="{BB962C8B-B14F-4D97-AF65-F5344CB8AC3E}">
        <p14:creationId xmlns:p14="http://schemas.microsoft.com/office/powerpoint/2010/main" val="1227536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27</a:t>
            </a:fld>
            <a:endParaRPr kumimoji="1" lang="ja-JP" altLang="en-US"/>
          </a:p>
        </p:txBody>
      </p:sp>
    </p:spTree>
    <p:extLst>
      <p:ext uri="{BB962C8B-B14F-4D97-AF65-F5344CB8AC3E}">
        <p14:creationId xmlns:p14="http://schemas.microsoft.com/office/powerpoint/2010/main" val="2363923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34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984269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38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05066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18264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76310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723711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33022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827308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61270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12</a:t>
            </a:fld>
            <a:endParaRPr kumimoji="1" lang="ja-JP" altLang="en-US"/>
          </a:p>
        </p:txBody>
      </p:sp>
    </p:spTree>
    <p:extLst>
      <p:ext uri="{BB962C8B-B14F-4D97-AF65-F5344CB8AC3E}">
        <p14:creationId xmlns:p14="http://schemas.microsoft.com/office/powerpoint/2010/main" val="2318810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45374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3097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19471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90531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18085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650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2685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20595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028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589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684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11873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2019/6/19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57380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EFD0C-EF17-46F2-9B3E-15CFECD765E8}" type="datetimeFigureOut">
              <a:rPr kumimoji="1" lang="ja-JP" altLang="en-US" smtClean="0"/>
              <a:t>2019/6/19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402161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914900"/>
            <a:ext cx="9144000" cy="954107"/>
          </a:xfrm>
          <a:prstGeom prst="rect">
            <a:avLst/>
          </a:prstGeom>
          <a:noFill/>
        </p:spPr>
        <p:txBody>
          <a:bodyPr wrap="square" rtlCol="0">
            <a:spAutoFit/>
          </a:bodyPr>
          <a:lstStyle/>
          <a:p>
            <a:pPr algn="ctr"/>
            <a:r>
              <a:rPr kumimoji="1" lang="ja-JP" altLang="en-US" sz="2800" dirty="0" smtClean="0"/>
              <a:t>厚生労働省</a:t>
            </a:r>
          </a:p>
          <a:p>
            <a:pPr algn="ctr"/>
            <a:r>
              <a:rPr kumimoji="1" lang="ja-JP" altLang="en-US" sz="2800" dirty="0" smtClean="0"/>
              <a:t>国立障害者リハビリテーションセンター</a:t>
            </a:r>
            <a:endParaRPr kumimoji="1" lang="ja-JP" altLang="en-US" sz="2800" dirty="0"/>
          </a:p>
        </p:txBody>
      </p:sp>
      <p:sp>
        <p:nvSpPr>
          <p:cNvPr id="3" name="テキスト ボックス 2"/>
          <p:cNvSpPr txBox="1"/>
          <p:nvPr/>
        </p:nvSpPr>
        <p:spPr>
          <a:xfrm>
            <a:off x="304799" y="2047875"/>
            <a:ext cx="8534401" cy="1384995"/>
          </a:xfrm>
          <a:prstGeom prst="rect">
            <a:avLst/>
          </a:prstGeom>
          <a:noFill/>
        </p:spPr>
        <p:txBody>
          <a:bodyPr wrap="square" rtlCol="0">
            <a:spAutoFit/>
          </a:bodyPr>
          <a:lstStyle/>
          <a:p>
            <a:pPr algn="ctr"/>
            <a:r>
              <a:rPr kumimoji="1" lang="ja-JP" altLang="en-US" sz="2800" dirty="0" smtClean="0"/>
              <a:t>令和元年度</a:t>
            </a:r>
          </a:p>
          <a:p>
            <a:pPr algn="ctr"/>
            <a:r>
              <a:rPr kumimoji="1" lang="ja-JP" altLang="en-US" sz="2800" dirty="0" smtClean="0"/>
              <a:t>サービス管理責任者・児童発達支援管理責任者</a:t>
            </a:r>
          </a:p>
          <a:p>
            <a:pPr algn="ctr"/>
            <a:r>
              <a:rPr kumimoji="1" lang="ja-JP" altLang="en-US" sz="2800" dirty="0" smtClean="0"/>
              <a:t>指導者養成研修</a:t>
            </a:r>
            <a:endParaRPr kumimoji="1" lang="ja-JP" altLang="en-US" sz="2800" dirty="0"/>
          </a:p>
        </p:txBody>
      </p:sp>
      <p:sp>
        <p:nvSpPr>
          <p:cNvPr id="4" name="角丸四角形 3"/>
          <p:cNvSpPr/>
          <p:nvPr/>
        </p:nvSpPr>
        <p:spPr>
          <a:xfrm>
            <a:off x="6025628" y="244824"/>
            <a:ext cx="2927872" cy="553035"/>
          </a:xfrm>
          <a:prstGeom prst="roundRect">
            <a:avLst/>
          </a:prstGeom>
          <a:solidFill>
            <a:srgbClr val="99CC00"/>
          </a:solidFill>
          <a:ln w="50800">
            <a:solidFill>
              <a:srgbClr val="4AAA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進行用スライド</a:t>
            </a:r>
            <a:endParaRPr kumimoji="1" lang="ja-JP" altLang="en-US" sz="2400" b="1" dirty="0"/>
          </a:p>
        </p:txBody>
      </p:sp>
    </p:spTree>
    <p:extLst>
      <p:ext uri="{BB962C8B-B14F-4D97-AF65-F5344CB8AC3E}">
        <p14:creationId xmlns:p14="http://schemas.microsoft.com/office/powerpoint/2010/main" val="220132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629965"/>
            <a:ext cx="9144000" cy="523220"/>
          </a:xfrm>
          <a:prstGeom prst="rect">
            <a:avLst/>
          </a:prstGeom>
          <a:noFill/>
        </p:spPr>
        <p:txBody>
          <a:bodyPr wrap="square" rtlCol="0">
            <a:spAutoFit/>
          </a:bodyPr>
          <a:lstStyle/>
          <a:p>
            <a:pPr algn="ctr"/>
            <a:r>
              <a:rPr kumimoji="1" lang="en-US" altLang="ja-JP" sz="2800" dirty="0" smtClean="0"/>
              <a:t>【</a:t>
            </a:r>
            <a:r>
              <a:rPr kumimoji="1" lang="ja-JP" altLang="en-US" sz="2800" dirty="0" smtClean="0"/>
              <a:t>重要事項の説明 ②</a:t>
            </a:r>
            <a:r>
              <a:rPr kumimoji="1" lang="en-US" altLang="ja-JP" sz="2800" dirty="0" smtClean="0"/>
              <a:t>】</a:t>
            </a:r>
            <a:endParaRPr kumimoji="1" lang="ja-JP" altLang="en-US" sz="2800" dirty="0"/>
          </a:p>
        </p:txBody>
      </p:sp>
      <p:sp>
        <p:nvSpPr>
          <p:cNvPr id="5" name="タイトル 1"/>
          <p:cNvSpPr txBox="1">
            <a:spLocks/>
          </p:cNvSpPr>
          <p:nvPr/>
        </p:nvSpPr>
        <p:spPr>
          <a:xfrm>
            <a:off x="0" y="2324746"/>
            <a:ext cx="9144000"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latin typeface="ＤＦ特太ゴシック体" panose="020B0509000000000000" pitchFamily="49" charset="-128"/>
                <a:ea typeface="ＤＦ特太ゴシック体" panose="020B0509000000000000" pitchFamily="49" charset="-128"/>
              </a:rPr>
              <a:t>サービス</a:t>
            </a:r>
            <a:r>
              <a:rPr lang="ja-JP" altLang="en-US" sz="3600">
                <a:latin typeface="ＤＦ特太ゴシック体" panose="020B0509000000000000" pitchFamily="49" charset="-128"/>
                <a:ea typeface="ＤＦ特太ゴシック体" panose="020B0509000000000000" pitchFamily="49" charset="-128"/>
              </a:rPr>
              <a:t>管理</a:t>
            </a:r>
            <a:r>
              <a:rPr lang="ja-JP" altLang="en-US" sz="3600" smtClean="0">
                <a:latin typeface="ＤＦ特太ゴシック体" panose="020B0509000000000000" pitchFamily="49" charset="-128"/>
                <a:ea typeface="ＤＦ特太ゴシック体" panose="020B0509000000000000" pitchFamily="49" charset="-128"/>
              </a:rPr>
              <a:t>責任者・</a:t>
            </a:r>
          </a:p>
          <a:p>
            <a:r>
              <a:rPr lang="ja-JP" altLang="en-US" sz="3600" smtClean="0">
                <a:latin typeface="ＤＦ特太ゴシック体" panose="020B0509000000000000" pitchFamily="49" charset="-128"/>
                <a:ea typeface="ＤＦ特太ゴシック体" panose="020B0509000000000000" pitchFamily="49" charset="-128"/>
              </a:rPr>
              <a:t>児童発達支援管理責任者</a:t>
            </a:r>
          </a:p>
          <a:p>
            <a:r>
              <a:rPr lang="ja-JP" altLang="en-US" sz="3600" smtClean="0">
                <a:latin typeface="ＤＦ特太ゴシック体" panose="020B0509000000000000" pitchFamily="49" charset="-128"/>
                <a:ea typeface="ＤＦ特太ゴシック体" panose="020B0509000000000000" pitchFamily="49" charset="-128"/>
              </a:rPr>
              <a:t>研修</a:t>
            </a:r>
            <a:r>
              <a:rPr lang="ja-JP" altLang="en-US" sz="3600">
                <a:latin typeface="ＤＦ特太ゴシック体" panose="020B0509000000000000" pitchFamily="49" charset="-128"/>
                <a:ea typeface="ＤＦ特太ゴシック体" panose="020B0509000000000000" pitchFamily="49" charset="-128"/>
              </a:rPr>
              <a:t>事業</a:t>
            </a:r>
            <a:r>
              <a:rPr lang="ja-JP" altLang="en-US" sz="3600" smtClean="0">
                <a:latin typeface="ＤＦ特太ゴシック体" panose="020B0509000000000000" pitchFamily="49" charset="-128"/>
                <a:ea typeface="ＤＦ特太ゴシック体" panose="020B0509000000000000" pitchFamily="49" charset="-128"/>
              </a:rPr>
              <a:t>の改定</a:t>
            </a:r>
            <a:r>
              <a:rPr lang="ja-JP" altLang="en-US" sz="3600" dirty="0">
                <a:latin typeface="ＤＦ特太ゴシック体" panose="020B0509000000000000" pitchFamily="49" charset="-128"/>
                <a:ea typeface="ＤＦ特太ゴシック体" panose="020B0509000000000000" pitchFamily="49" charset="-128"/>
              </a:rPr>
              <a:t>について</a:t>
            </a:r>
            <a:endParaRPr lang="ja-JP" altLang="en-US" sz="3600" dirty="0">
              <a:solidFill>
                <a:schemeClr val="bg2">
                  <a:lumMod val="25000"/>
                </a:schemeClr>
              </a:solidFill>
              <a:latin typeface="ＤＦ特太ゴシック体" panose="020B0509000000000000" pitchFamily="49" charset="-128"/>
              <a:ea typeface="ＤＦ特太ゴシック体" panose="020B0509000000000000" pitchFamily="49" charset="-128"/>
            </a:endParaRPr>
          </a:p>
        </p:txBody>
      </p:sp>
      <p:sp>
        <p:nvSpPr>
          <p:cNvPr id="6" name="サブタイトル 2"/>
          <p:cNvSpPr txBox="1">
            <a:spLocks/>
          </p:cNvSpPr>
          <p:nvPr/>
        </p:nvSpPr>
        <p:spPr>
          <a:xfrm>
            <a:off x="1187624" y="4581128"/>
            <a:ext cx="6984776"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mtClean="0">
                <a:solidFill>
                  <a:schemeClr val="tx1">
                    <a:lumMod val="85000"/>
                    <a:lumOff val="15000"/>
                  </a:schemeClr>
                </a:solidFill>
              </a:rPr>
              <a:t>厚生労働省 社会・援護局　</a:t>
            </a:r>
            <a:endParaRPr lang="en-US" altLang="ja-JP" smtClean="0">
              <a:solidFill>
                <a:schemeClr val="tx1">
                  <a:lumMod val="85000"/>
                  <a:lumOff val="15000"/>
                </a:schemeClr>
              </a:solidFill>
            </a:endParaRPr>
          </a:p>
          <a:p>
            <a:r>
              <a:rPr lang="ja-JP" altLang="en-US" smtClean="0">
                <a:solidFill>
                  <a:schemeClr val="tx1">
                    <a:lumMod val="85000"/>
                    <a:lumOff val="15000"/>
                  </a:schemeClr>
                </a:solidFill>
              </a:rPr>
              <a:t>障害保健福祉部 障害福祉課 </a:t>
            </a:r>
            <a:endParaRPr lang="en-US" altLang="ja-JP" smtClean="0">
              <a:solidFill>
                <a:schemeClr val="tx1">
                  <a:lumMod val="85000"/>
                  <a:lumOff val="15000"/>
                </a:schemeClr>
              </a:solidFill>
            </a:endParaRPr>
          </a:p>
          <a:p>
            <a:r>
              <a:rPr lang="ja-JP" altLang="en-US" smtClean="0">
                <a:solidFill>
                  <a:schemeClr val="tx1">
                    <a:lumMod val="85000"/>
                    <a:lumOff val="15000"/>
                  </a:schemeClr>
                </a:solidFill>
              </a:rPr>
              <a:t>地域生活支援推進室</a:t>
            </a:r>
            <a:endParaRPr lang="en-US" altLang="ja-JP" dirty="0" smtClean="0">
              <a:solidFill>
                <a:schemeClr val="tx1">
                  <a:lumMod val="85000"/>
                  <a:lumOff val="15000"/>
                </a:schemeClr>
              </a:solidFill>
            </a:endParaRPr>
          </a:p>
        </p:txBody>
      </p:sp>
    </p:spTree>
    <p:extLst>
      <p:ext uri="{BB962C8B-B14F-4D97-AF65-F5344CB8AC3E}">
        <p14:creationId xmlns:p14="http://schemas.microsoft.com/office/powerpoint/2010/main" val="1566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131" y="2515720"/>
            <a:ext cx="8761614" cy="1470025"/>
          </a:xfrm>
        </p:spPr>
        <p:txBody>
          <a:bodyPr>
            <a:noAutofit/>
          </a:bodyPr>
          <a:lstStyle/>
          <a:p>
            <a:pPr algn="l"/>
            <a:r>
              <a:rPr lang="en-US" altLang="ja-JP" sz="2800" b="1" dirty="0" smtClean="0">
                <a:latin typeface="+mj-ea"/>
              </a:rPr>
              <a:t>Ⅰ</a:t>
            </a:r>
            <a:r>
              <a:rPr lang="ja-JP" altLang="en-US" sz="2800" b="1" dirty="0" smtClean="0">
                <a:latin typeface="+mj-ea"/>
              </a:rPr>
              <a:t> サービス管理責任者・児童発達支援管理責任者</a:t>
            </a:r>
            <a:br>
              <a:rPr lang="ja-JP" altLang="en-US" sz="2800" b="1" dirty="0" smtClean="0">
                <a:latin typeface="+mj-ea"/>
              </a:rPr>
            </a:br>
            <a:r>
              <a:rPr lang="ja-JP" altLang="en-US" sz="2800" b="1" dirty="0" smtClean="0">
                <a:latin typeface="+mj-ea"/>
              </a:rPr>
              <a:t>　の研修制度の改定について</a:t>
            </a:r>
            <a:endParaRPr kumimoji="1" lang="ja-JP" altLang="en-US" sz="2800" b="1" dirty="0">
              <a:latin typeface="+mj-ea"/>
            </a:endParaRPr>
          </a:p>
        </p:txBody>
      </p:sp>
    </p:spTree>
    <p:extLst>
      <p:ext uri="{BB962C8B-B14F-4D97-AF65-F5344CB8AC3E}">
        <p14:creationId xmlns:p14="http://schemas.microsoft.com/office/powerpoint/2010/main" val="3838225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ＭＳ Ｐゴシック" panose="020B0600070205080204" pitchFamily="50" charset="-128"/>
                <a:ea typeface="ＭＳ Ｐゴシック" panose="020B0600070205080204" pitchFamily="50" charset="-128"/>
              </a:rPr>
              <a:t>　　サービス管理</a:t>
            </a: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責任者・</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児童発達支援管理</a:t>
            </a: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責任者</a:t>
            </a:r>
            <a:r>
              <a:rPr lang="ja-JP" altLang="en-US" sz="2000" dirty="0">
                <a:solidFill>
                  <a:schemeClr val="tx1"/>
                </a:solidFill>
                <a:latin typeface="ＭＳ Ｐゴシック" panose="020B0600070205080204" pitchFamily="50" charset="-128"/>
                <a:ea typeface="ＭＳ Ｐゴシック" panose="020B0600070205080204" pitchFamily="50" charset="-128"/>
              </a:rPr>
              <a:t>養成</a:t>
            </a:r>
            <a:r>
              <a:rPr lang="ja-JP" altLang="en-US" sz="2000" dirty="0" smtClean="0">
                <a:solidFill>
                  <a:schemeClr val="tx1"/>
                </a:solidFill>
                <a:latin typeface="ＭＳ Ｐゴシック" panose="020B0600070205080204" pitchFamily="50" charset="-128"/>
                <a:ea typeface="ＭＳ Ｐゴシック" panose="020B0600070205080204" pitchFamily="50" charset="-128"/>
              </a:rPr>
              <a:t>の現状及び課題</a:t>
            </a:r>
            <a:endParaRPr lang="en-US" altLang="en-US" sz="20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80208" y="648393"/>
            <a:ext cx="8920753" cy="438763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55600" indent="-177800"/>
            <a:r>
              <a:rPr lang="ja-JP" altLang="en-US" sz="16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600" dirty="0">
                <a:solidFill>
                  <a:schemeClr val="tx1"/>
                </a:solidFill>
                <a:latin typeface="ＭＳ Ｐゴシック" panose="020B0600070205080204" pitchFamily="50" charset="-128"/>
                <a:ea typeface="ＭＳ Ｐゴシック" panose="020B0600070205080204" pitchFamily="50" charset="-128"/>
              </a:rPr>
              <a:t>現行の</a:t>
            </a:r>
            <a:r>
              <a:rPr lang="ja-JP" altLang="ja-JP" sz="1600" dirty="0">
                <a:solidFill>
                  <a:schemeClr val="tx1"/>
                </a:solidFill>
                <a:latin typeface="ＭＳ Ｐゴシック" panose="020B0600070205080204" pitchFamily="50" charset="-128"/>
                <a:ea typeface="ＭＳ Ｐゴシック" panose="020B0600070205080204" pitchFamily="50" charset="-128"/>
              </a:rPr>
              <a:t>サービス管理責任者等を養成するための研修は</a:t>
            </a:r>
            <a:r>
              <a:rPr lang="ja-JP" altLang="ja-JP" sz="16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dirty="0">
                <a:solidFill>
                  <a:schemeClr val="tx1"/>
                </a:solidFill>
                <a:latin typeface="ＭＳ Ｐゴシック" panose="020B0600070205080204" pitchFamily="50" charset="-128"/>
                <a:ea typeface="ＭＳ Ｐゴシック" panose="020B0600070205080204" pitchFamily="50" charset="-128"/>
              </a:rPr>
              <a:t>１</a:t>
            </a:r>
            <a:r>
              <a:rPr lang="ja-JP" altLang="ja-JP" sz="1600" dirty="0" smtClean="0">
                <a:solidFill>
                  <a:schemeClr val="tx1"/>
                </a:solidFill>
                <a:latin typeface="ＭＳ Ｐゴシック" panose="020B0600070205080204" pitchFamily="50" charset="-128"/>
                <a:ea typeface="ＭＳ Ｐゴシック" panose="020B0600070205080204" pitchFamily="50" charset="-128"/>
              </a:rPr>
              <a:t>回限り</a:t>
            </a:r>
            <a:r>
              <a:rPr lang="ja-JP" altLang="en-US" sz="1600" dirty="0">
                <a:solidFill>
                  <a:schemeClr val="tx1"/>
                </a:solidFill>
                <a:latin typeface="ＭＳ Ｐゴシック" panose="020B0600070205080204" pitchFamily="50" charset="-128"/>
                <a:ea typeface="ＭＳ Ｐゴシック" panose="020B0600070205080204" pitchFamily="50" charset="-128"/>
              </a:rPr>
              <a:t>で</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あり、振り返り</a:t>
            </a:r>
            <a:r>
              <a:rPr lang="ja-JP" altLang="en-US" sz="1600" dirty="0">
                <a:solidFill>
                  <a:schemeClr val="tx1"/>
                </a:solidFill>
                <a:latin typeface="ＭＳ Ｐゴシック" panose="020B0600070205080204" pitchFamily="50" charset="-128"/>
                <a:ea typeface="ＭＳ Ｐゴシック" panose="020B0600070205080204" pitchFamily="50" charset="-128"/>
              </a:rPr>
              <a:t>や更新</a:t>
            </a:r>
            <a:r>
              <a:rPr lang="ja-JP" altLang="ja-JP" sz="1600" dirty="0">
                <a:solidFill>
                  <a:schemeClr val="tx1"/>
                </a:solidFill>
                <a:latin typeface="ＭＳ Ｐゴシック" panose="020B0600070205080204" pitchFamily="50" charset="-128"/>
                <a:ea typeface="ＭＳ Ｐゴシック" panose="020B0600070205080204" pitchFamily="50" charset="-128"/>
              </a:rPr>
              <a:t>の機会</a:t>
            </a:r>
            <a:r>
              <a:rPr lang="ja-JP" altLang="en-US" sz="1600" dirty="0">
                <a:solidFill>
                  <a:schemeClr val="tx1"/>
                </a:solidFill>
                <a:latin typeface="ＭＳ Ｐゴシック" panose="020B0600070205080204" pitchFamily="50" charset="-128"/>
                <a:ea typeface="ＭＳ Ｐゴシック" panose="020B0600070205080204" pitchFamily="50" charset="-128"/>
              </a:rPr>
              <a:t>となる研修等</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を</a:t>
            </a:r>
            <a:r>
              <a:rPr lang="ja-JP" altLang="en-US" sz="1600" dirty="0">
                <a:solidFill>
                  <a:schemeClr val="tx1"/>
                </a:solidFill>
                <a:latin typeface="ＭＳ Ｐゴシック" panose="020B0600070205080204" pitchFamily="50" charset="-128"/>
                <a:ea typeface="ＭＳ Ｐゴシック" panose="020B0600070205080204" pitchFamily="50" charset="-128"/>
              </a:rPr>
              <a:t>国</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と</a:t>
            </a:r>
            <a:r>
              <a:rPr lang="ja-JP" altLang="en-US" sz="1600" dirty="0">
                <a:solidFill>
                  <a:schemeClr val="tx1"/>
                </a:solidFill>
                <a:latin typeface="ＭＳ Ｐゴシック" panose="020B0600070205080204" pitchFamily="50" charset="-128"/>
                <a:ea typeface="ＭＳ Ｐゴシック" panose="020B0600070205080204" pitchFamily="50" charset="-128"/>
              </a:rPr>
              <a:t>しては定めていない。</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こうした現状において、受講者の状況に応じた段階的な研修実施ができておらず受講者の質の担保が</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困難であることや、更新</a:t>
            </a:r>
            <a:r>
              <a:rPr lang="ja-JP" altLang="en-US" sz="1600" dirty="0">
                <a:solidFill>
                  <a:schemeClr val="tx1"/>
                </a:solidFill>
                <a:latin typeface="ＭＳ Ｐゴシック" panose="020B0600070205080204" pitchFamily="50" charset="-128"/>
                <a:ea typeface="ＭＳ Ｐゴシック" panose="020B0600070205080204" pitchFamily="50" charset="-128"/>
              </a:rPr>
              <a:t>研修などの機会が設定されていないため</a:t>
            </a:r>
            <a:r>
              <a:rPr lang="ja-JP" altLang="en-US" sz="1600" u="sng" dirty="0">
                <a:solidFill>
                  <a:schemeClr val="tx1"/>
                </a:solidFill>
                <a:latin typeface="ＭＳ Ｐゴシック" panose="020B0600070205080204" pitchFamily="50" charset="-128"/>
                <a:ea typeface="ＭＳ Ｐゴシック" panose="020B0600070205080204" pitchFamily="50" charset="-128"/>
              </a:rPr>
              <a:t>サービス管理責任者等の要件を満たした後における質の担保が困難</a:t>
            </a:r>
            <a:r>
              <a:rPr lang="ja-JP" altLang="en-US" sz="1600" dirty="0">
                <a:solidFill>
                  <a:schemeClr val="tx1"/>
                </a:solidFill>
                <a:latin typeface="ＭＳ Ｐゴシック" panose="020B0600070205080204" pitchFamily="50" charset="-128"/>
                <a:ea typeface="ＭＳ Ｐゴシック" panose="020B0600070205080204" pitchFamily="50" charset="-128"/>
              </a:rPr>
              <a:t>で</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あることが指摘</a:t>
            </a:r>
            <a:r>
              <a:rPr lang="ja-JP" altLang="en-US" sz="1600" dirty="0">
                <a:solidFill>
                  <a:schemeClr val="tx1"/>
                </a:solidFill>
                <a:latin typeface="ＭＳ Ｐゴシック" panose="020B0600070205080204" pitchFamily="50" charset="-128"/>
                <a:ea typeface="ＭＳ Ｐゴシック" panose="020B0600070205080204" pitchFamily="50" charset="-128"/>
              </a:rPr>
              <a:t>されている。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24</a:t>
            </a:r>
            <a:r>
              <a:rPr lang="ja-JP" altLang="en-US" sz="1600" dirty="0">
                <a:solidFill>
                  <a:schemeClr val="tx1"/>
                </a:solidFill>
                <a:latin typeface="ＭＳ Ｐゴシック" panose="020B0600070205080204" pitchFamily="50" charset="-128"/>
                <a:ea typeface="ＭＳ Ｐゴシック" panose="020B0600070205080204" pitchFamily="50" charset="-128"/>
              </a:rPr>
              <a:t>年度障害者総合福祉推進事業「障害福祉サービス事業におけるサービス管理責任者養成のあり方に関する</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調査」）</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28</a:t>
            </a:r>
            <a:r>
              <a:rPr lang="ja-JP" altLang="en-US" sz="1600" dirty="0">
                <a:solidFill>
                  <a:schemeClr val="tx1"/>
                </a:solidFill>
                <a:latin typeface="ＭＳ Ｐゴシック" panose="020B0600070205080204" pitchFamily="50" charset="-128"/>
                <a:ea typeface="ＭＳ Ｐゴシック" panose="020B0600070205080204" pitchFamily="50" charset="-128"/>
              </a:rPr>
              <a:t>年度に実施した調査研究事業で</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は、サービス</a:t>
            </a:r>
            <a:r>
              <a:rPr lang="ja-JP" altLang="en-US" sz="1600" dirty="0">
                <a:solidFill>
                  <a:schemeClr val="tx1"/>
                </a:solidFill>
                <a:latin typeface="ＭＳ Ｐゴシック" panose="020B0600070205080204" pitchFamily="50" charset="-128"/>
                <a:ea typeface="ＭＳ Ｐゴシック" panose="020B0600070205080204" pitchFamily="50" charset="-128"/>
              </a:rPr>
              <a:t>管理責任者等の実務者の業務に対する認識は浸透してきているものの、業務実行状況には個々に大きな差があることが指摘されている。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28</a:t>
            </a:r>
            <a:r>
              <a:rPr lang="ja-JP" altLang="en-US" sz="1600" dirty="0">
                <a:solidFill>
                  <a:schemeClr val="tx1"/>
                </a:solidFill>
                <a:latin typeface="ＭＳ Ｐゴシック" panose="020B0600070205080204" pitchFamily="50" charset="-128"/>
                <a:ea typeface="ＭＳ Ｐゴシック" panose="020B0600070205080204" pitchFamily="50" charset="-128"/>
              </a:rPr>
              <a:t>年度障害者総合福祉推進事業「サービス管理責任者等の業務実態の把握と質の確保に関する調査研究事業」</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marL="355600" indent="-177800"/>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smtClean="0">
                <a:solidFill>
                  <a:schemeClr val="tx1"/>
                </a:solidFill>
                <a:latin typeface="ＭＳ Ｐゴシック" panose="020B0600070205080204" pitchFamily="50" charset="-128"/>
                <a:ea typeface="ＭＳ Ｐゴシック" panose="020B0600070205080204" pitchFamily="50" charset="-128"/>
              </a:rPr>
              <a:t>○　一方で、サービス管理責任者等の確保が困難であるため、サービス管理責任者等の要件である</a:t>
            </a:r>
            <a:r>
              <a:rPr lang="ja-JP" altLang="en-US" sz="1600" u="sng" dirty="0" smtClean="0">
                <a:solidFill>
                  <a:schemeClr val="tx1"/>
                </a:solidFill>
                <a:latin typeface="ＭＳ Ｐゴシック" panose="020B0600070205080204" pitchFamily="50" charset="-128"/>
                <a:ea typeface="ＭＳ Ｐゴシック" panose="020B0600070205080204" pitchFamily="50" charset="-128"/>
              </a:rPr>
              <a:t>実務経験年数について緩和を求める</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声も挙がっている。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125595" y="5718411"/>
            <a:ext cx="8875366" cy="9668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65113" indent="-180975"/>
            <a:r>
              <a:rPr lang="ja-JP" altLang="en-US" sz="1600" dirty="0" smtClean="0">
                <a:solidFill>
                  <a:schemeClr val="tx1"/>
                </a:solidFill>
                <a:latin typeface="ＭＳ Ｐゴシック" panose="020B0600070205080204" pitchFamily="50" charset="-128"/>
                <a:ea typeface="ＭＳ Ｐゴシック" panose="020B0600070205080204" pitchFamily="50" charset="-128"/>
              </a:rPr>
              <a:t>○  上記課題に対応すべく、平成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27</a:t>
            </a:r>
            <a:r>
              <a:rPr lang="ja-JP" altLang="en-US" sz="1600" dirty="0">
                <a:solidFill>
                  <a:schemeClr val="tx1"/>
                </a:solidFill>
                <a:latin typeface="ＭＳ Ｐゴシック" panose="020B0600070205080204" pitchFamily="50" charset="-128"/>
                <a:ea typeface="ＭＳ Ｐゴシック" panose="020B0600070205080204" pitchFamily="50" charset="-128"/>
              </a:rPr>
              <a:t>年度より３カ年で実施</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した厚生</a:t>
            </a:r>
            <a:r>
              <a:rPr lang="ja-JP" altLang="en-US" sz="1600" dirty="0">
                <a:solidFill>
                  <a:schemeClr val="tx1"/>
                </a:solidFill>
                <a:latin typeface="ＭＳ Ｐゴシック" panose="020B0600070205080204" pitchFamily="50" charset="-128"/>
                <a:ea typeface="ＭＳ Ｐゴシック" panose="020B0600070205080204" pitchFamily="50" charset="-128"/>
              </a:rPr>
              <a:t>労働科学</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研究において、新た</a:t>
            </a:r>
            <a:r>
              <a:rPr lang="ja-JP" altLang="en-US" sz="1600" dirty="0">
                <a:solidFill>
                  <a:schemeClr val="tx1"/>
                </a:solidFill>
                <a:latin typeface="ＭＳ Ｐゴシック" panose="020B0600070205080204" pitchFamily="50" charset="-128"/>
                <a:ea typeface="ＭＳ Ｐゴシック" panose="020B0600070205080204" pitchFamily="50" charset="-128"/>
              </a:rPr>
              <a:t>な研修制度の仕組みに関する研究及びモデル研修プログラムの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開発を行った。</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7" name="下矢印 6"/>
          <p:cNvSpPr/>
          <p:nvPr/>
        </p:nvSpPr>
        <p:spPr>
          <a:xfrm>
            <a:off x="3524769" y="5187164"/>
            <a:ext cx="1969726" cy="3876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 name="グループ化 1">
            <a:extLst>
              <a:ext uri="{FF2B5EF4-FFF2-40B4-BE49-F238E27FC236}">
                <a16:creationId xmlns:a16="http://schemas.microsoft.com/office/drawing/2014/main" id="{FCB529C2-D725-5A40-9D74-C5AD1EFD2573}"/>
              </a:ext>
            </a:extLst>
          </p:cNvPr>
          <p:cNvGrpSpPr/>
          <p:nvPr/>
        </p:nvGrpSpPr>
        <p:grpSpPr>
          <a:xfrm>
            <a:off x="0" y="407397"/>
            <a:ext cx="9144000" cy="72008"/>
            <a:chOff x="0" y="188640"/>
            <a:chExt cx="9144000" cy="72008"/>
          </a:xfrm>
        </p:grpSpPr>
        <p:cxnSp>
          <p:nvCxnSpPr>
            <p:cNvPr id="9" name="直線コネクタ 8">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a:xfrm>
            <a:off x="6867361" y="6320159"/>
            <a:ext cx="2133600" cy="365125"/>
          </a:xfrm>
        </p:spPr>
        <p:txBody>
          <a:bodyPr/>
          <a:lstStyle/>
          <a:p>
            <a:fld id="{BF650902-BC30-4882-9DB1-CF188FB606CB}" type="slidenum">
              <a:rPr lang="ja-JP" altLang="en-US" smtClean="0">
                <a:latin typeface="ＭＳ Ｐゴシック" panose="020B0600070205080204" pitchFamily="50" charset="-128"/>
                <a:ea typeface="ＭＳ Ｐゴシック" panose="020B0600070205080204" pitchFamily="50" charset="-128"/>
              </a:rPr>
              <a:pPr/>
              <a:t>12</a:t>
            </a:fld>
            <a:endParaRPr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02773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130420"/>
            <a:ext cx="8416950" cy="440005"/>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46" dirty="0">
                <a:solidFill>
                  <a:srgbClr val="000000"/>
                </a:solidFill>
                <a:latin typeface="ＤＦ特太ゴシック体" panose="020B0509000000000000" pitchFamily="49" charset="-128"/>
                <a:ea typeface="ＤＦ特太ゴシック体" panose="020B0509000000000000" pitchFamily="49" charset="-128"/>
              </a:rPr>
              <a:t>　　サービス管理責任者・児童発達支援管理責任者研修の見直しについて</a:t>
            </a:r>
          </a:p>
        </p:txBody>
      </p:sp>
      <p:sp>
        <p:nvSpPr>
          <p:cNvPr id="6" name="正方形/長方形 5"/>
          <p:cNvSpPr/>
          <p:nvPr/>
        </p:nvSpPr>
        <p:spPr>
          <a:xfrm>
            <a:off x="425731" y="757452"/>
            <a:ext cx="8268546" cy="1860923"/>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一定期間毎の知識や技術の更新を図るとともに、実践の積み重ねを行いながら段階的なスキルアップを図ることができるよう、研修　</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を</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基礎研修、実践研修、更新研修</a:t>
            </a:r>
            <a:r>
              <a:rPr lang="ja-JP" altLang="en-US" sz="1108" dirty="0">
                <a:solidFill>
                  <a:schemeClr val="tx1"/>
                </a:solidFill>
                <a:latin typeface="ＭＳ Ｐゴシック" panose="020B0600070205080204" pitchFamily="50" charset="-128"/>
                <a:ea typeface="ＭＳ Ｐゴシック" panose="020B0600070205080204" pitchFamily="50" charset="-128"/>
              </a:rPr>
              <a:t>と分け、実践研修・更新研修の受講に当たっては、</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一定の実務経験の要件</a:t>
            </a:r>
            <a:r>
              <a:rPr lang="en-US" altLang="ja-JP" sz="1108" b="1" u="sng" dirty="0">
                <a:solidFill>
                  <a:schemeClr val="tx1"/>
                </a:solidFill>
                <a:latin typeface="ＭＳ Ｐゴシック" panose="020B0600070205080204" pitchFamily="50" charset="-128"/>
                <a:ea typeface="ＭＳ Ｐゴシック" panose="020B0600070205080204" pitchFamily="50" charset="-128"/>
              </a:rPr>
              <a:t>(</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注</a:t>
            </a:r>
            <a:r>
              <a:rPr lang="en-US" altLang="ja-JP" sz="1108" b="1" u="sng" dirty="0">
                <a:solidFill>
                  <a:schemeClr val="tx1"/>
                </a:solidFill>
                <a:latin typeface="ＭＳ Ｐゴシック" panose="020B0600070205080204" pitchFamily="50" charset="-128"/>
                <a:ea typeface="ＭＳ Ｐゴシック" panose="020B0600070205080204" pitchFamily="50" charset="-128"/>
              </a:rPr>
              <a:t>)</a:t>
            </a:r>
            <a:r>
              <a:rPr lang="ja-JP" altLang="en-US" sz="1108" dirty="0">
                <a:solidFill>
                  <a:schemeClr val="tx1"/>
                </a:solidFill>
                <a:latin typeface="ＭＳ Ｐゴシック" panose="020B0600070205080204" pitchFamily="50" charset="-128"/>
                <a:ea typeface="ＭＳ Ｐゴシック" panose="020B0600070205080204" pitchFamily="50" charset="-128"/>
              </a:rPr>
              <a:t>を設定。</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a:t>
            </a:r>
            <a:r>
              <a:rPr lang="ja-JP" altLang="en-US" sz="1108">
                <a:solidFill>
                  <a:schemeClr val="tx1"/>
                </a:solidFill>
                <a:latin typeface="ＭＳ Ｐゴシック" panose="020B0600070205080204" pitchFamily="50" charset="-128"/>
                <a:ea typeface="ＭＳ Ｐゴシック" panose="020B0600070205080204" pitchFamily="50" charset="-128"/>
              </a:rPr>
              <a:t>　</a:t>
            </a:r>
            <a:r>
              <a:rPr lang="en-US" altLang="ja-JP" sz="969" smtClean="0">
                <a:solidFill>
                  <a:schemeClr val="tx1"/>
                </a:solidFill>
                <a:latin typeface="ＭＳ Ｐゴシック" panose="020B0600070205080204" pitchFamily="50" charset="-128"/>
                <a:ea typeface="ＭＳ Ｐゴシック" panose="020B0600070205080204" pitchFamily="50" charset="-128"/>
              </a:rPr>
              <a:t>※</a:t>
            </a:r>
            <a:r>
              <a:rPr lang="ja-JP" altLang="en-US" sz="969" u="sng" smtClean="0">
                <a:solidFill>
                  <a:schemeClr val="tx1"/>
                </a:solidFill>
                <a:latin typeface="ＭＳ Ｐゴシック" panose="020B0600070205080204" pitchFamily="50" charset="-128"/>
                <a:ea typeface="ＭＳ Ｐゴシック" panose="020B0600070205080204" pitchFamily="50" charset="-128"/>
              </a:rPr>
              <a:t>令和元年度</a:t>
            </a:r>
            <a:r>
              <a:rPr lang="ja-JP" altLang="en-US" sz="969" u="sng" dirty="0">
                <a:solidFill>
                  <a:schemeClr val="tx1"/>
                </a:solidFill>
                <a:latin typeface="ＭＳ Ｐゴシック" panose="020B0600070205080204" pitchFamily="50" charset="-128"/>
                <a:ea typeface="ＭＳ Ｐゴシック" panose="020B0600070205080204" pitchFamily="50" charset="-128"/>
              </a:rPr>
              <a:t>から新体系による研修開始</a:t>
            </a:r>
            <a:r>
              <a:rPr lang="ja-JP" altLang="en-US" sz="969" dirty="0">
                <a:solidFill>
                  <a:schemeClr val="tx1"/>
                </a:solidFill>
                <a:latin typeface="ＭＳ Ｐゴシック" panose="020B0600070205080204" pitchFamily="50" charset="-128"/>
                <a:ea typeface="ＭＳ Ｐゴシック" panose="020B0600070205080204" pitchFamily="50" charset="-128"/>
              </a:rPr>
              <a:t>。旧体系研修</a:t>
            </a:r>
            <a:r>
              <a:rPr lang="ja-JP" altLang="en-US" sz="969">
                <a:solidFill>
                  <a:schemeClr val="tx1"/>
                </a:solidFill>
                <a:latin typeface="ＭＳ Ｐゴシック" panose="020B0600070205080204" pitchFamily="50" charset="-128"/>
                <a:ea typeface="ＭＳ Ｐゴシック" panose="020B0600070205080204" pitchFamily="50" charset="-128"/>
              </a:rPr>
              <a:t>受講</a:t>
            </a:r>
            <a:r>
              <a:rPr lang="ja-JP" altLang="en-US" sz="969" smtClean="0">
                <a:solidFill>
                  <a:schemeClr val="tx1"/>
                </a:solidFill>
                <a:latin typeface="ＭＳ Ｐゴシック" panose="020B0600070205080204" pitchFamily="50" charset="-128"/>
                <a:ea typeface="ＭＳ Ｐゴシック" panose="020B0600070205080204" pitchFamily="50" charset="-128"/>
              </a:rPr>
              <a:t>者は令和５年度</a:t>
            </a:r>
            <a:r>
              <a:rPr lang="ja-JP" altLang="en-US" sz="969" dirty="0">
                <a:solidFill>
                  <a:schemeClr val="tx1"/>
                </a:solidFill>
                <a:latin typeface="ＭＳ Ｐゴシック" panose="020B0600070205080204" pitchFamily="50" charset="-128"/>
                <a:ea typeface="ＭＳ Ｐゴシック" panose="020B0600070205080204" pitchFamily="50" charset="-128"/>
              </a:rPr>
              <a:t>末までに更新研修の受講が必要</a:t>
            </a:r>
            <a:r>
              <a:rPr lang="ja-JP" altLang="en-US" sz="969" b="1" dirty="0">
                <a:solidFill>
                  <a:schemeClr val="tx1"/>
                </a:solidFill>
                <a:latin typeface="ＭＳ Ｐゴシック" panose="020B0600070205080204" pitchFamily="50" charset="-128"/>
                <a:ea typeface="ＭＳ Ｐゴシック" panose="020B0600070205080204" pitchFamily="50" charset="-128"/>
              </a:rPr>
              <a:t>。</a:t>
            </a:r>
            <a:endParaRPr lang="en-US" altLang="ja-JP" sz="969" b="1" dirty="0">
              <a:solidFill>
                <a:schemeClr val="tx1"/>
              </a:solidFill>
              <a:latin typeface="ＭＳ Ｐゴシック" panose="020B0600070205080204" pitchFamily="50" charset="-128"/>
              <a:ea typeface="ＭＳ Ｐゴシック" panose="020B0600070205080204" pitchFamily="50" charset="-128"/>
            </a:endParaRPr>
          </a:p>
          <a:p>
            <a:pPr marL="244726" indent="-167058"/>
            <a:endParaRPr lang="en-US" altLang="ja-JP" sz="738" b="1"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分野を超えた連携を図るための共通基盤を構築する等の観点から、サービス管理責任者研修の全分野及び児童発達支援管理責任者研修の</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カリキュラムを統一し、共通で実施</a:t>
            </a:r>
            <a:r>
              <a:rPr lang="ja-JP" altLang="en-US" sz="1108" dirty="0">
                <a:solidFill>
                  <a:schemeClr val="tx1"/>
                </a:solidFill>
                <a:latin typeface="ＭＳ Ｐゴシック" panose="020B0600070205080204" pitchFamily="50" charset="-128"/>
                <a:ea typeface="ＭＳ Ｐゴシック" panose="020B0600070205080204" pitchFamily="50" charset="-128"/>
              </a:rPr>
              <a:t>する。</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a:t>
            </a:r>
            <a:r>
              <a:rPr lang="en-US" altLang="ja-JP" sz="969" dirty="0">
                <a:solidFill>
                  <a:schemeClr val="tx1"/>
                </a:solidFill>
                <a:latin typeface="ＭＳ Ｐゴシック" panose="020B0600070205080204" pitchFamily="50" charset="-128"/>
                <a:ea typeface="ＭＳ Ｐゴシック" panose="020B0600070205080204" pitchFamily="50" charset="-128"/>
              </a:rPr>
              <a:t>※</a:t>
            </a:r>
            <a:r>
              <a:rPr lang="ja-JP" altLang="en-US" sz="969" dirty="0">
                <a:solidFill>
                  <a:schemeClr val="tx1"/>
                </a:solidFill>
                <a:latin typeface="ＭＳ Ｐゴシック" panose="020B0600070205080204" pitchFamily="50" charset="-128"/>
                <a:ea typeface="ＭＳ Ｐゴシック" panose="020B0600070205080204" pitchFamily="50" charset="-128"/>
              </a:rPr>
              <a:t>　共通の知識及び技術に加えて各分野等において必要な知識や技術については、新たに専門コース別研修を創設</a:t>
            </a:r>
            <a:r>
              <a:rPr lang="ja-JP" altLang="en-US" sz="969">
                <a:solidFill>
                  <a:schemeClr val="tx1"/>
                </a:solidFill>
                <a:latin typeface="ＭＳ Ｐゴシック" panose="020B0600070205080204" pitchFamily="50" charset="-128"/>
                <a:ea typeface="ＭＳ Ｐゴシック" panose="020B0600070205080204" pitchFamily="50" charset="-128"/>
              </a:rPr>
              <a:t>して</a:t>
            </a:r>
            <a:r>
              <a:rPr lang="ja-JP" altLang="en-US" sz="969" smtClean="0">
                <a:solidFill>
                  <a:schemeClr val="tx1"/>
                </a:solidFill>
                <a:latin typeface="ＭＳ Ｐゴシック" panose="020B0600070205080204" pitchFamily="50" charset="-128"/>
                <a:ea typeface="ＭＳ Ｐゴシック" panose="020B0600070205080204" pitchFamily="50" charset="-128"/>
              </a:rPr>
              <a:t>補完</a:t>
            </a:r>
            <a:r>
              <a:rPr lang="en-US" altLang="ja-JP" sz="969" smtClean="0">
                <a:solidFill>
                  <a:schemeClr val="tx1"/>
                </a:solidFill>
                <a:latin typeface="ＭＳ Ｐゴシック" panose="020B0600070205080204" pitchFamily="50" charset="-128"/>
                <a:ea typeface="ＭＳ Ｐゴシック" panose="020B0600070205080204" pitchFamily="50" charset="-128"/>
              </a:rPr>
              <a:t>(</a:t>
            </a:r>
            <a:r>
              <a:rPr lang="ja-JP" altLang="en-US" sz="969" smtClean="0">
                <a:solidFill>
                  <a:schemeClr val="tx1"/>
                </a:solidFill>
                <a:latin typeface="ＭＳ Ｐゴシック" panose="020B0600070205080204" pitchFamily="50" charset="-128"/>
                <a:ea typeface="ＭＳ Ｐゴシック" panose="020B0600070205080204" pitchFamily="50" charset="-128"/>
              </a:rPr>
              <a:t>予定</a:t>
            </a:r>
            <a:r>
              <a:rPr lang="en-US" altLang="ja-JP" sz="969" smtClean="0">
                <a:solidFill>
                  <a:schemeClr val="tx1"/>
                </a:solidFill>
                <a:latin typeface="ＭＳ Ｐゴシック" panose="020B0600070205080204" pitchFamily="50" charset="-128"/>
                <a:ea typeface="ＭＳ Ｐゴシック" panose="020B0600070205080204" pitchFamily="50" charset="-128"/>
              </a:rPr>
              <a:t>)</a:t>
            </a:r>
            <a:r>
              <a:rPr lang="ja-JP" altLang="en-US" sz="969" smtClean="0">
                <a:solidFill>
                  <a:schemeClr val="tx1"/>
                </a:solidFill>
                <a:latin typeface="ＭＳ Ｐゴシック" panose="020B0600070205080204" pitchFamily="50" charset="-128"/>
                <a:ea typeface="ＭＳ Ｐゴシック" panose="020B0600070205080204" pitchFamily="50" charset="-128"/>
              </a:rPr>
              <a:t>。</a:t>
            </a:r>
            <a:endParaRPr lang="en-US" altLang="ja-JP" sz="969" dirty="0">
              <a:solidFill>
                <a:schemeClr val="tx1"/>
              </a:solidFill>
              <a:latin typeface="ＭＳ Ｐゴシック" panose="020B0600070205080204" pitchFamily="50" charset="-128"/>
              <a:ea typeface="ＭＳ Ｐゴシック" panose="020B0600070205080204" pitchFamily="50" charset="-128"/>
            </a:endParaRPr>
          </a:p>
          <a:p>
            <a:pPr marL="244726" indent="-167058"/>
            <a:endParaRPr lang="en-US" altLang="ja-JP" sz="73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このほか、</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直接支援業務による実務要件を</a:t>
            </a:r>
            <a:r>
              <a:rPr lang="en-US" altLang="ja-JP" sz="1108" b="1" u="sng" dirty="0">
                <a:solidFill>
                  <a:schemeClr val="tx1"/>
                </a:solidFill>
                <a:latin typeface="ＭＳ Ｐゴシック" panose="020B0600070205080204" pitchFamily="50" charset="-128"/>
                <a:ea typeface="ＭＳ Ｐゴシック" panose="020B0600070205080204" pitchFamily="50" charset="-128"/>
              </a:rPr>
              <a:t>10</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年⇒８年に緩和</a:t>
            </a:r>
            <a:r>
              <a:rPr lang="ja-JP" altLang="en-US" sz="1108" dirty="0">
                <a:solidFill>
                  <a:schemeClr val="tx1"/>
                </a:solidFill>
                <a:latin typeface="ＭＳ Ｐゴシック" panose="020B0600070205080204" pitchFamily="50" charset="-128"/>
                <a:ea typeface="ＭＳ Ｐゴシック" panose="020B0600070205080204" pitchFamily="50" charset="-128"/>
              </a:rPr>
              <a:t>するとともに、</a:t>
            </a:r>
            <a:r>
              <a:rPr lang="ja-JP" altLang="en-US" sz="1108">
                <a:solidFill>
                  <a:schemeClr val="tx1"/>
                </a:solidFill>
                <a:latin typeface="ＭＳ Ｐゴシック" panose="020B0600070205080204" pitchFamily="50" charset="-128"/>
                <a:ea typeface="ＭＳ Ｐゴシック" panose="020B0600070205080204" pitchFamily="50" charset="-128"/>
              </a:rPr>
              <a:t>基礎</a:t>
            </a:r>
            <a:r>
              <a:rPr lang="ja-JP" altLang="en-US" sz="1108" smtClean="0">
                <a:solidFill>
                  <a:schemeClr val="tx1"/>
                </a:solidFill>
                <a:latin typeface="ＭＳ Ｐゴシック" panose="020B0600070205080204" pitchFamily="50" charset="-128"/>
                <a:ea typeface="ＭＳ Ｐゴシック" panose="020B0600070205080204" pitchFamily="50" charset="-128"/>
              </a:rPr>
              <a:t>研修修了時点</a:t>
            </a:r>
            <a:r>
              <a:rPr lang="ja-JP" altLang="en-US" sz="1108" dirty="0">
                <a:solidFill>
                  <a:schemeClr val="tx1"/>
                </a:solidFill>
                <a:latin typeface="ＭＳ Ｐゴシック" panose="020B0600070205080204" pitchFamily="50" charset="-128"/>
                <a:ea typeface="ＭＳ Ｐゴシック" panose="020B0600070205080204" pitchFamily="50" charset="-128"/>
              </a:rPr>
              <a:t>において、サービス管理責任者等の一部業務を可能とする等の見直しを行う。</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a:t>
            </a:r>
            <a:r>
              <a:rPr lang="ja-JP" altLang="en-US" sz="969" dirty="0">
                <a:solidFill>
                  <a:schemeClr val="tx1"/>
                </a:solidFill>
                <a:latin typeface="ＭＳ Ｐゴシック" panose="020B0600070205080204" pitchFamily="50" charset="-128"/>
                <a:ea typeface="ＭＳ Ｐゴシック" panose="020B0600070205080204" pitchFamily="50" charset="-128"/>
              </a:rPr>
              <a:t>　</a:t>
            </a:r>
            <a:r>
              <a:rPr lang="en-US" altLang="ja-JP" sz="900" dirty="0">
                <a:solidFill>
                  <a:schemeClr val="tx1"/>
                </a:solidFill>
                <a:latin typeface="ＭＳ Ｐゴシック" panose="020B0600070205080204" pitchFamily="50" charset="-128"/>
                <a:ea typeface="ＭＳ Ｐゴシック" panose="020B0600070205080204" pitchFamily="50" charset="-128"/>
              </a:rPr>
              <a:t>※</a:t>
            </a:r>
            <a:r>
              <a:rPr lang="ja-JP" altLang="en-US" sz="900">
                <a:solidFill>
                  <a:schemeClr val="tx1"/>
                </a:solidFill>
                <a:latin typeface="ＭＳ Ｐゴシック" panose="020B0600070205080204" pitchFamily="50" charset="-128"/>
                <a:ea typeface="ＭＳ Ｐゴシック" panose="020B0600070205080204" pitchFamily="50" charset="-128"/>
              </a:rPr>
              <a:t>　</a:t>
            </a:r>
            <a:r>
              <a:rPr lang="ja-JP" altLang="en-US" sz="900" smtClean="0">
                <a:solidFill>
                  <a:schemeClr val="tx1"/>
                </a:solidFill>
                <a:latin typeface="ＭＳ Ｐゴシック" panose="020B0600070205080204" pitchFamily="50" charset="-128"/>
                <a:ea typeface="ＭＳ Ｐゴシック" panose="020B0600070205080204" pitchFamily="50" charset="-128"/>
              </a:rPr>
              <a:t>新カリキュラム移行</a:t>
            </a:r>
            <a:r>
              <a:rPr lang="ja-JP" altLang="en-US" sz="900">
                <a:solidFill>
                  <a:schemeClr val="tx1"/>
                </a:solidFill>
                <a:latin typeface="ＭＳ Ｐゴシック" panose="020B0600070205080204" pitchFamily="50" charset="-128"/>
                <a:ea typeface="ＭＳ Ｐゴシック" panose="020B0600070205080204" pitchFamily="50" charset="-128"/>
              </a:rPr>
              <a:t>時</a:t>
            </a:r>
            <a:r>
              <a:rPr lang="ja-JP" altLang="en-US" sz="900" smtClean="0">
                <a:solidFill>
                  <a:schemeClr val="tx1"/>
                </a:solidFill>
                <a:latin typeface="ＭＳ Ｐゴシック" panose="020B0600070205080204" pitchFamily="50" charset="-128"/>
                <a:ea typeface="ＭＳ Ｐゴシック" panose="020B0600070205080204" pitchFamily="50" charset="-128"/>
              </a:rPr>
              <a:t>に配置に関する実務</a:t>
            </a:r>
            <a:r>
              <a:rPr lang="ja-JP" altLang="en-US" sz="900" dirty="0">
                <a:solidFill>
                  <a:schemeClr val="tx1"/>
                </a:solidFill>
                <a:latin typeface="ＭＳ Ｐゴシック" panose="020B0600070205080204" pitchFamily="50" charset="-128"/>
                <a:ea typeface="ＭＳ Ｐゴシック" panose="020B0600070205080204" pitchFamily="50" charset="-128"/>
              </a:rPr>
              <a:t>要件を満たす者等について、一定期間、</a:t>
            </a:r>
            <a:r>
              <a:rPr lang="ja-JP" altLang="en-US" sz="900">
                <a:solidFill>
                  <a:schemeClr val="tx1"/>
                </a:solidFill>
                <a:latin typeface="ＭＳ Ｐゴシック" panose="020B0600070205080204" pitchFamily="50" charset="-128"/>
                <a:ea typeface="ＭＳ Ｐゴシック" panose="020B0600070205080204" pitchFamily="50" charset="-128"/>
              </a:rPr>
              <a:t>基礎</a:t>
            </a:r>
            <a:r>
              <a:rPr lang="ja-JP" altLang="en-US" sz="900" smtClean="0">
                <a:solidFill>
                  <a:schemeClr val="tx1"/>
                </a:solidFill>
                <a:latin typeface="ＭＳ Ｐゴシック" panose="020B0600070205080204" pitchFamily="50" charset="-128"/>
                <a:ea typeface="ＭＳ Ｐゴシック" panose="020B0600070205080204" pitchFamily="50" charset="-128"/>
              </a:rPr>
              <a:t>研修修了後</a:t>
            </a:r>
            <a:r>
              <a:rPr lang="ja-JP" altLang="en-US" sz="900" dirty="0">
                <a:solidFill>
                  <a:schemeClr val="tx1"/>
                </a:solidFill>
                <a:latin typeface="ＭＳ Ｐゴシック" panose="020B0600070205080204" pitchFamily="50" charset="-128"/>
                <a:ea typeface="ＭＳ Ｐゴシック" panose="020B0600070205080204" pitchFamily="50" charset="-128"/>
              </a:rPr>
              <a:t>にサービス管理責任者等としての配置を認める経過</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措置。</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grpSp>
        <p:nvGrpSpPr>
          <p:cNvPr id="7" name="グループ化 1">
            <a:extLst>
              <a:ext uri="{FF2B5EF4-FFF2-40B4-BE49-F238E27FC236}">
                <a16:creationId xmlns:a16="http://schemas.microsoft.com/office/drawing/2014/main" id="{FCB529C2-D725-5A40-9D74-C5AD1EFD2573}"/>
              </a:ext>
            </a:extLst>
          </p:cNvPr>
          <p:cNvGrpSpPr/>
          <p:nvPr/>
        </p:nvGrpSpPr>
        <p:grpSpPr>
          <a:xfrm>
            <a:off x="351693" y="544578"/>
            <a:ext cx="8440615" cy="66469"/>
            <a:chOff x="0" y="188640"/>
            <a:chExt cx="9144000" cy="72008"/>
          </a:xfrm>
        </p:grpSpPr>
        <p:cxnSp>
          <p:nvCxnSpPr>
            <p:cNvPr id="8" name="直線コネクタ 7">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2" name="正方形/長方形 11"/>
          <p:cNvSpPr/>
          <p:nvPr/>
        </p:nvSpPr>
        <p:spPr>
          <a:xfrm>
            <a:off x="442749" y="2962750"/>
            <a:ext cx="1467212" cy="924335"/>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サービス</a:t>
            </a:r>
            <a:r>
              <a:rPr lang="ja-JP" altLang="en-US" sz="900">
                <a:solidFill>
                  <a:schemeClr val="tx1"/>
                </a:solidFill>
                <a:latin typeface="ＭＳ Ｐゴシック" panose="020B0600070205080204" pitchFamily="50" charset="-128"/>
                <a:ea typeface="ＭＳ Ｐゴシック" panose="020B0600070205080204" pitchFamily="50" charset="-128"/>
              </a:rPr>
              <a:t>管理</a:t>
            </a:r>
            <a:r>
              <a:rPr lang="ja-JP" altLang="en-US" sz="900" smtClean="0">
                <a:solidFill>
                  <a:schemeClr val="tx1"/>
                </a:solidFill>
                <a:latin typeface="ＭＳ Ｐゴシック" panose="020B0600070205080204" pitchFamily="50" charset="-128"/>
                <a:ea typeface="ＭＳ Ｐゴシック" panose="020B0600070205080204" pitchFamily="50" charset="-128"/>
              </a:rPr>
              <a:t>責任者の配置に関する実務経験要件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児童発達</a:t>
            </a:r>
            <a:r>
              <a:rPr lang="ja-JP" altLang="en-US" sz="900">
                <a:solidFill>
                  <a:schemeClr val="tx1"/>
                </a:solidFill>
                <a:latin typeface="ＭＳ Ｐゴシック" panose="020B0600070205080204" pitchFamily="50" charset="-128"/>
                <a:ea typeface="ＭＳ Ｐゴシック" panose="020B0600070205080204" pitchFamily="50" charset="-128"/>
              </a:rPr>
              <a:t>支援</a:t>
            </a:r>
            <a:r>
              <a:rPr lang="ja-JP" altLang="en-US" sz="900" smtClean="0">
                <a:solidFill>
                  <a:schemeClr val="tx1"/>
                </a:solidFill>
                <a:latin typeface="ＭＳ Ｐゴシック" panose="020B0600070205080204" pitchFamily="50" charset="-128"/>
                <a:ea typeface="ＭＳ Ｐゴシック" panose="020B0600070205080204" pitchFamily="50" charset="-128"/>
              </a:rPr>
              <a:t>管理責任者の配置に関する実務経験要件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加算記号 12"/>
          <p:cNvSpPr/>
          <p:nvPr/>
        </p:nvSpPr>
        <p:spPr>
          <a:xfrm>
            <a:off x="1909962" y="3143269"/>
            <a:ext cx="434802" cy="4110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477">
              <a:latin typeface="ＭＳ Ｐゴシック" panose="020B0600070205080204" pitchFamily="50" charset="-128"/>
              <a:ea typeface="ＭＳ Ｐゴシック" panose="020B0600070205080204" pitchFamily="50" charset="-128"/>
            </a:endParaRPr>
          </a:p>
        </p:txBody>
      </p:sp>
      <p:sp>
        <p:nvSpPr>
          <p:cNvPr id="15" name="AutoShape 10"/>
          <p:cNvSpPr>
            <a:spLocks noChangeArrowheads="1"/>
          </p:cNvSpPr>
          <p:nvPr/>
        </p:nvSpPr>
        <p:spPr bwMode="auto">
          <a:xfrm rot="5400000">
            <a:off x="5229338" y="2545602"/>
            <a:ext cx="372070" cy="168674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84390" tIns="42196" rIns="84390" bIns="42196" anchor="ctr"/>
          <a:lstStyle/>
          <a:p>
            <a:pPr fontAlgn="base">
              <a:spcBef>
                <a:spcPct val="0"/>
              </a:spcBef>
              <a:spcAft>
                <a:spcPct val="0"/>
              </a:spcAft>
            </a:pPr>
            <a:endParaRPr lang="ja-JP" altLang="en-US" sz="1846" dirty="0">
              <a:solidFill>
                <a:srgbClr val="000000"/>
              </a:solidFill>
              <a:latin typeface="ＭＳ Ｐゴシック" panose="020B0600070205080204" pitchFamily="50" charset="-128"/>
              <a:ea typeface="ＭＳ Ｐゴシック" panose="020B0600070205080204" pitchFamily="50" charset="-128"/>
            </a:endParaRPr>
          </a:p>
        </p:txBody>
      </p:sp>
      <p:sp>
        <p:nvSpPr>
          <p:cNvPr id="17" name="Rectangle 7"/>
          <p:cNvSpPr>
            <a:spLocks noChangeArrowheads="1"/>
          </p:cNvSpPr>
          <p:nvPr/>
        </p:nvSpPr>
        <p:spPr bwMode="auto">
          <a:xfrm>
            <a:off x="6428936" y="2921198"/>
            <a:ext cx="1074672" cy="984414"/>
          </a:xfrm>
          <a:prstGeom prst="rect">
            <a:avLst/>
          </a:prstGeom>
          <a:ln>
            <a:headEnd/>
            <a:tailEnd/>
          </a:ln>
        </p:spPr>
        <p:style>
          <a:lnRef idx="2">
            <a:schemeClr val="dk1"/>
          </a:lnRef>
          <a:fillRef idx="1">
            <a:schemeClr val="lt1"/>
          </a:fillRef>
          <a:effectRef idx="0">
            <a:schemeClr val="dk1"/>
          </a:effectRef>
          <a:fontRef idx="minor">
            <a:schemeClr val="dk1"/>
          </a:fontRef>
        </p:style>
        <p:txBody>
          <a:bodyPr lIns="84390" tIns="42196" rIns="84390" bIns="42196" anchor="ctr"/>
          <a:lstStyle/>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サービス管理責任者</a:t>
            </a:r>
            <a:endParaRPr lang="en-US" altLang="ja-JP" sz="1108"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児童発達支援</a:t>
            </a:r>
            <a:endParaRPr lang="en-US" altLang="ja-JP" sz="1108"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管理責任者</a:t>
            </a:r>
            <a:endParaRPr lang="en-US" altLang="ja-JP" sz="1108"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として配置</a:t>
            </a:r>
          </a:p>
        </p:txBody>
      </p:sp>
      <p:sp>
        <p:nvSpPr>
          <p:cNvPr id="18" name="角丸四角形 17"/>
          <p:cNvSpPr/>
          <p:nvPr/>
        </p:nvSpPr>
        <p:spPr>
          <a:xfrm>
            <a:off x="415866" y="2662128"/>
            <a:ext cx="1290045" cy="24054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92" dirty="0">
                <a:latin typeface="ＭＳ Ｐゴシック" panose="020B0600070205080204" pitchFamily="50" charset="-128"/>
                <a:ea typeface="ＭＳ Ｐゴシック" panose="020B0600070205080204" pitchFamily="50" charset="-128"/>
              </a:rPr>
              <a:t>旧</a:t>
            </a:r>
          </a:p>
        </p:txBody>
      </p:sp>
      <p:sp>
        <p:nvSpPr>
          <p:cNvPr id="19" name="正方形/長方形 18"/>
          <p:cNvSpPr/>
          <p:nvPr/>
        </p:nvSpPr>
        <p:spPr>
          <a:xfrm>
            <a:off x="2333710" y="4446511"/>
            <a:ext cx="2071549" cy="1226338"/>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改定</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基礎研修</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相談支援従事者初任者研修</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講義部分の</a:t>
            </a:r>
            <a:r>
              <a:rPr lang="ja-JP" altLang="en-US" sz="1015">
                <a:solidFill>
                  <a:schemeClr val="tx1"/>
                </a:solidFill>
                <a:latin typeface="ＭＳ Ｐゴシック" panose="020B0600070205080204" pitchFamily="50" charset="-128"/>
                <a:ea typeface="ＭＳ Ｐゴシック" panose="020B0600070205080204" pitchFamily="50" charset="-128"/>
              </a:rPr>
              <a:t>一部</a:t>
            </a:r>
            <a:r>
              <a:rPr lang="ja-JP" altLang="en-US" sz="1015" smtClean="0">
                <a:solidFill>
                  <a:schemeClr val="tx1"/>
                </a:solidFill>
                <a:latin typeface="ＭＳ Ｐゴシック" panose="020B0600070205080204" pitchFamily="50" charset="-128"/>
                <a:ea typeface="ＭＳ Ｐゴシック" panose="020B0600070205080204" pitchFamily="50" charset="-128"/>
              </a:rPr>
              <a:t>を修了</a:t>
            </a:r>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サービス管理責任者等研修</a:t>
            </a:r>
            <a:r>
              <a:rPr lang="ja-JP" altLang="en-US" sz="1015" b="1" u="sng" dirty="0">
                <a:solidFill>
                  <a:srgbClr val="FF0000"/>
                </a:solidFill>
                <a:latin typeface="ＭＳ Ｐゴシック" panose="020B0600070205080204" pitchFamily="50" charset="-128"/>
                <a:ea typeface="ＭＳ Ｐゴシック" panose="020B0600070205080204" pitchFamily="50" charset="-128"/>
              </a:rPr>
              <a:t>（</a:t>
            </a:r>
            <a:r>
              <a:rPr lang="ja-JP" altLang="en-US" sz="1015" b="1" u="sng">
                <a:solidFill>
                  <a:srgbClr val="FF0000"/>
                </a:solidFill>
                <a:latin typeface="ＭＳ Ｐゴシック" panose="020B0600070205080204" pitchFamily="50" charset="-128"/>
                <a:ea typeface="ＭＳ Ｐゴシック" panose="020B0600070205080204" pitchFamily="50" charset="-128"/>
              </a:rPr>
              <a:t>統一</a:t>
            </a:r>
            <a:r>
              <a:rPr lang="ja-JP" altLang="en-US" sz="1015" b="1" u="sng" smtClean="0">
                <a:solidFill>
                  <a:srgbClr val="FF0000"/>
                </a:solidFill>
                <a:latin typeface="ＭＳ Ｐゴシック" panose="020B0600070205080204" pitchFamily="50" charset="-128"/>
                <a:ea typeface="ＭＳ Ｐゴシック" panose="020B0600070205080204" pitchFamily="50" charset="-128"/>
              </a:rPr>
              <a:t>）</a:t>
            </a:r>
            <a:r>
              <a:rPr lang="ja-JP" altLang="en-US" sz="1015" smtClean="0">
                <a:solidFill>
                  <a:srgbClr val="FF0000"/>
                </a:solidFill>
                <a:latin typeface="ＭＳ Ｐゴシック" panose="020B0600070205080204" pitchFamily="50" charset="-128"/>
                <a:ea typeface="ＭＳ Ｐゴシック" panose="020B0600070205080204" pitchFamily="50" charset="-128"/>
              </a:rPr>
              <a:t>　</a:t>
            </a:r>
            <a:r>
              <a:rPr lang="ja-JP" altLang="en-US" sz="1015" smtClean="0">
                <a:solidFill>
                  <a:schemeClr val="tx1"/>
                </a:solidFill>
                <a:latin typeface="ＭＳ Ｐゴシック" panose="020B0600070205080204" pitchFamily="50" charset="-128"/>
                <a:ea typeface="ＭＳ Ｐゴシック" panose="020B0600070205080204" pitchFamily="50" charset="-128"/>
              </a:rPr>
              <a:t>を修了</a:t>
            </a:r>
            <a:r>
              <a:rPr lang="ja-JP" altLang="en-US" sz="1015" b="1" smtClean="0">
                <a:solidFill>
                  <a:srgbClr val="FF0000"/>
                </a:solidFill>
                <a:latin typeface="ＭＳ Ｐゴシック" panose="020B0600070205080204" pitchFamily="50" charset="-128"/>
                <a:ea typeface="ＭＳ Ｐゴシック" panose="020B0600070205080204" pitchFamily="50" charset="-128"/>
              </a:rPr>
              <a:t>（講義・演習</a:t>
            </a:r>
            <a:r>
              <a:rPr lang="en-US" altLang="ja-JP" sz="1015" b="1" smtClean="0">
                <a:solidFill>
                  <a:srgbClr val="FF0000"/>
                </a:solidFill>
                <a:latin typeface="ＭＳ Ｐゴシック" panose="020B0600070205080204" pitchFamily="50" charset="-128"/>
                <a:ea typeface="ＭＳ Ｐゴシック" panose="020B0600070205080204" pitchFamily="50" charset="-128"/>
              </a:rPr>
              <a:t>:</a:t>
            </a:r>
            <a:r>
              <a:rPr lang="ja-JP" altLang="en-US" sz="1015" b="1" smtClean="0">
                <a:solidFill>
                  <a:srgbClr val="FF0000"/>
                </a:solidFill>
                <a:latin typeface="ＭＳ Ｐゴシック" panose="020B0600070205080204" pitchFamily="50" charset="-128"/>
                <a:ea typeface="ＭＳ Ｐゴシック" panose="020B0600070205080204" pitchFamily="50" charset="-128"/>
              </a:rPr>
              <a:t> </a:t>
            </a:r>
            <a:r>
              <a:rPr lang="en-US" altLang="ja-JP" sz="1015" b="1" smtClean="0">
                <a:solidFill>
                  <a:srgbClr val="FF0000"/>
                </a:solidFill>
                <a:latin typeface="ＭＳ Ｐゴシック" panose="020B0600070205080204" pitchFamily="50" charset="-128"/>
                <a:ea typeface="ＭＳ Ｐゴシック" panose="020B0600070205080204" pitchFamily="50" charset="-128"/>
              </a:rPr>
              <a:t>15h</a:t>
            </a:r>
            <a:r>
              <a:rPr lang="ja-JP" altLang="en-US" sz="1015" b="1" dirty="0">
                <a:solidFill>
                  <a:srgbClr val="FF0000"/>
                </a:solidFill>
                <a:latin typeface="ＭＳ Ｐゴシック" panose="020B0600070205080204" pitchFamily="50" charset="-128"/>
                <a:ea typeface="ＭＳ Ｐゴシック" panose="020B0600070205080204" pitchFamily="50" charset="-128"/>
              </a:rPr>
              <a:t>）　</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1015" dirty="0">
              <a:solidFill>
                <a:srgbClr val="FF0000"/>
              </a:solidFill>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5121327" y="4429901"/>
            <a:ext cx="951013" cy="11823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algn="ct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新規創設</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p>
          <a:p>
            <a:pPr algn="ct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サービス</a:t>
            </a:r>
            <a:endParaRPr lang="en-US" altLang="ja-JP" sz="10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管理責任者等</a:t>
            </a:r>
            <a:endParaRPr lang="en-US" altLang="ja-JP" sz="10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実践研修</a:t>
            </a:r>
            <a:endParaRPr lang="en-US" altLang="ja-JP" sz="10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a:t>
            </a:r>
            <a:r>
              <a:rPr lang="en-US" altLang="ja-JP" sz="1000" b="1">
                <a:solidFill>
                  <a:srgbClr val="FF0000"/>
                </a:solidFill>
                <a:latin typeface="ＭＳ Ｐゴシック" panose="020B0600070205080204" pitchFamily="50" charset="-128"/>
                <a:ea typeface="ＭＳ Ｐゴシック" panose="020B0600070205080204" pitchFamily="50" charset="-128"/>
              </a:rPr>
              <a:t>14.5h</a:t>
            </a:r>
            <a:r>
              <a:rPr lang="ja-JP" altLang="en-US" sz="1000" b="1" smtClean="0">
                <a:solidFill>
                  <a:srgbClr val="FF0000"/>
                </a:solidFill>
                <a:latin typeface="ＭＳ Ｐゴシック" panose="020B0600070205080204" pitchFamily="50" charset="-128"/>
                <a:ea typeface="ＭＳ Ｐゴシック" panose="020B0600070205080204" pitchFamily="50" charset="-128"/>
              </a:rPr>
              <a:t>）</a:t>
            </a:r>
          </a:p>
          <a:p>
            <a:pPr algn="ctr"/>
            <a:r>
              <a:rPr lang="ja-JP" altLang="en-US" sz="1000" b="1" smtClean="0">
                <a:solidFill>
                  <a:srgbClr val="FF0000"/>
                </a:solidFill>
                <a:latin typeface="ＭＳ Ｐゴシック" panose="020B0600070205080204" pitchFamily="50" charset="-128"/>
                <a:ea typeface="ＭＳ Ｐゴシック" panose="020B0600070205080204" pitchFamily="50" charset="-128"/>
              </a:rPr>
              <a:t>を修了</a:t>
            </a:r>
            <a:endParaRPr lang="ja-JP" altLang="en-US" sz="1000" b="1" dirty="0">
              <a:solidFill>
                <a:srgbClr val="FF0000"/>
              </a:solidFill>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2277677" y="4361332"/>
            <a:ext cx="3845405" cy="135242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923"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392846" y="4394246"/>
            <a:ext cx="1561846" cy="1267840"/>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サービス</a:t>
            </a:r>
            <a:r>
              <a:rPr lang="ja-JP" altLang="en-US" sz="900">
                <a:solidFill>
                  <a:schemeClr val="tx1"/>
                </a:solidFill>
                <a:latin typeface="ＭＳ Ｐゴシック" panose="020B0600070205080204" pitchFamily="50" charset="-128"/>
                <a:ea typeface="ＭＳ Ｐゴシック" panose="020B0600070205080204" pitchFamily="50" charset="-128"/>
              </a:rPr>
              <a:t>管理</a:t>
            </a:r>
            <a:r>
              <a:rPr lang="ja-JP" altLang="en-US" sz="900" smtClean="0">
                <a:solidFill>
                  <a:schemeClr val="tx1"/>
                </a:solidFill>
                <a:latin typeface="ＭＳ Ｐゴシック" panose="020B0600070205080204" pitchFamily="50" charset="-128"/>
                <a:ea typeface="ＭＳ Ｐゴシック" panose="020B0600070205080204" pitchFamily="50" charset="-128"/>
              </a:rPr>
              <a:t>責任者の配置に関する実務</a:t>
            </a:r>
            <a:r>
              <a:rPr lang="ja-JP" altLang="en-US" sz="900" dirty="0">
                <a:solidFill>
                  <a:schemeClr val="tx1"/>
                </a:solidFill>
                <a:latin typeface="ＭＳ Ｐゴシック" panose="020B0600070205080204" pitchFamily="50" charset="-128"/>
                <a:ea typeface="ＭＳ Ｐゴシック" panose="020B0600070205080204" pitchFamily="50" charset="-128"/>
              </a:rPr>
              <a:t>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554"/>
              </a:lnSpc>
            </a:pP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児童発達支援</a:t>
            </a:r>
            <a:r>
              <a:rPr lang="ja-JP" altLang="en-US" sz="900">
                <a:solidFill>
                  <a:schemeClr val="tx1"/>
                </a:solidFill>
                <a:latin typeface="ＭＳ Ｐゴシック" panose="020B0600070205080204" pitchFamily="50" charset="-128"/>
                <a:ea typeface="ＭＳ Ｐゴシック" panose="020B0600070205080204" pitchFamily="50" charset="-128"/>
              </a:rPr>
              <a:t>管理</a:t>
            </a:r>
            <a:r>
              <a:rPr lang="ja-JP" altLang="en-US" sz="900" smtClean="0">
                <a:solidFill>
                  <a:schemeClr val="tx1"/>
                </a:solidFill>
                <a:latin typeface="ＭＳ Ｐゴシック" panose="020B0600070205080204" pitchFamily="50" charset="-128"/>
                <a:ea typeface="ＭＳ Ｐゴシック" panose="020B0600070205080204" pitchFamily="50" charset="-128"/>
              </a:rPr>
              <a:t>責任者の配置に関する実務</a:t>
            </a:r>
            <a:r>
              <a:rPr lang="ja-JP" altLang="en-US" sz="900" dirty="0">
                <a:solidFill>
                  <a:schemeClr val="tx1"/>
                </a:solidFill>
                <a:latin typeface="ＭＳ Ｐゴシック" panose="020B0600070205080204" pitchFamily="50" charset="-128"/>
                <a:ea typeface="ＭＳ Ｐゴシック" panose="020B0600070205080204" pitchFamily="50" charset="-128"/>
              </a:rPr>
              <a:t>経験要件</a:t>
            </a:r>
          </a:p>
          <a:p>
            <a:pPr algn="ctr">
              <a:lnSpc>
                <a:spcPts val="831"/>
              </a:lnSpc>
            </a:pPr>
            <a:endParaRPr lang="ja-JP" altLang="en-US" sz="1015"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一部緩和</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785" smtClean="0">
                <a:solidFill>
                  <a:srgbClr val="FF0000"/>
                </a:solidFill>
                <a:latin typeface="ＭＳ Ｐゴシック" panose="020B0600070205080204" pitchFamily="50" charset="-128"/>
                <a:ea typeface="ＭＳ Ｐゴシック" panose="020B0600070205080204" pitchFamily="50" charset="-128"/>
              </a:rPr>
              <a:t>※</a:t>
            </a:r>
            <a:r>
              <a:rPr lang="ja-JP" altLang="en-US" sz="785" smtClean="0">
                <a:solidFill>
                  <a:srgbClr val="FF0000"/>
                </a:solidFill>
                <a:latin typeface="ＭＳ Ｐゴシック" panose="020B0600070205080204" pitchFamily="50" charset="-128"/>
                <a:ea typeface="ＭＳ Ｐゴシック" panose="020B0600070205080204" pitchFamily="50" charset="-128"/>
              </a:rPr>
              <a:t>配置に関する実務</a:t>
            </a:r>
            <a:r>
              <a:rPr lang="ja-JP" altLang="en-US" sz="785">
                <a:solidFill>
                  <a:srgbClr val="FF0000"/>
                </a:solidFill>
                <a:latin typeface="ＭＳ Ｐゴシック" panose="020B0600070205080204" pitchFamily="50" charset="-128"/>
                <a:ea typeface="ＭＳ Ｐゴシック" panose="020B0600070205080204" pitchFamily="50" charset="-128"/>
              </a:rPr>
              <a:t>経験</a:t>
            </a:r>
            <a:r>
              <a:rPr lang="ja-JP" altLang="en-US" sz="785" smtClean="0">
                <a:solidFill>
                  <a:srgbClr val="FF0000"/>
                </a:solidFill>
                <a:latin typeface="ＭＳ Ｐゴシック" panose="020B0600070205080204" pitchFamily="50" charset="-128"/>
                <a:ea typeface="ＭＳ Ｐゴシック" panose="020B0600070205080204" pitchFamily="50" charset="-128"/>
              </a:rPr>
              <a:t>要件を満たす予定の日の２年前</a:t>
            </a:r>
            <a:r>
              <a:rPr lang="ja-JP" altLang="en-US" sz="785" dirty="0">
                <a:solidFill>
                  <a:srgbClr val="FF0000"/>
                </a:solidFill>
                <a:latin typeface="ＭＳ Ｐゴシック" panose="020B0600070205080204" pitchFamily="50" charset="-128"/>
                <a:ea typeface="ＭＳ Ｐゴシック" panose="020B0600070205080204" pitchFamily="50" charset="-128"/>
              </a:rPr>
              <a:t>から、</a:t>
            </a:r>
            <a:r>
              <a:rPr lang="ja-JP" altLang="en-US" sz="785">
                <a:solidFill>
                  <a:srgbClr val="FF0000"/>
                </a:solidFill>
                <a:latin typeface="ＭＳ Ｐゴシック" panose="020B0600070205080204" pitchFamily="50" charset="-128"/>
                <a:ea typeface="ＭＳ Ｐゴシック" panose="020B0600070205080204" pitchFamily="50" charset="-128"/>
              </a:rPr>
              <a:t>基礎</a:t>
            </a:r>
            <a:r>
              <a:rPr lang="ja-JP" altLang="en-US" sz="785" smtClean="0">
                <a:solidFill>
                  <a:srgbClr val="FF0000"/>
                </a:solidFill>
                <a:latin typeface="ＭＳ Ｐゴシック" panose="020B0600070205080204" pitchFamily="50" charset="-128"/>
                <a:ea typeface="ＭＳ Ｐゴシック" panose="020B0600070205080204" pitchFamily="50" charset="-128"/>
              </a:rPr>
              <a:t>研修受講可</a:t>
            </a:r>
            <a:endParaRPr lang="en-US" altLang="ja-JP" sz="785" dirty="0">
              <a:solidFill>
                <a:srgbClr val="FF0000"/>
              </a:solidFill>
              <a:latin typeface="ＭＳ Ｐゴシック" panose="020B0600070205080204" pitchFamily="50" charset="-128"/>
              <a:ea typeface="ＭＳ Ｐゴシック" panose="020B0600070205080204" pitchFamily="50" charset="-128"/>
            </a:endParaRPr>
          </a:p>
        </p:txBody>
      </p:sp>
      <p:sp>
        <p:nvSpPr>
          <p:cNvPr id="24" name="加算記号 23"/>
          <p:cNvSpPr/>
          <p:nvPr/>
        </p:nvSpPr>
        <p:spPr>
          <a:xfrm>
            <a:off x="1935264" y="4915324"/>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sp>
        <p:nvSpPr>
          <p:cNvPr id="25" name="加算記号 24"/>
          <p:cNvSpPr/>
          <p:nvPr/>
        </p:nvSpPr>
        <p:spPr>
          <a:xfrm>
            <a:off x="3218673" y="4921339"/>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sp>
        <p:nvSpPr>
          <p:cNvPr id="27" name="Rectangle 7"/>
          <p:cNvSpPr>
            <a:spLocks noChangeArrowheads="1"/>
          </p:cNvSpPr>
          <p:nvPr/>
        </p:nvSpPr>
        <p:spPr bwMode="auto">
          <a:xfrm>
            <a:off x="6435002" y="4410079"/>
            <a:ext cx="1074672" cy="1262769"/>
          </a:xfrm>
          <a:prstGeom prst="rect">
            <a:avLst/>
          </a:prstGeom>
          <a:ln>
            <a:headEnd/>
            <a:tailEnd/>
          </a:ln>
        </p:spPr>
        <p:style>
          <a:lnRef idx="2">
            <a:schemeClr val="dk1"/>
          </a:lnRef>
          <a:fillRef idx="1">
            <a:schemeClr val="lt1"/>
          </a:fillRef>
          <a:effectRef idx="0">
            <a:schemeClr val="dk1"/>
          </a:effectRef>
          <a:fontRef idx="minor">
            <a:schemeClr val="dk1"/>
          </a:fontRef>
        </p:style>
        <p:txBody>
          <a:bodyPr lIns="84390" tIns="42196" rIns="84390" bIns="42196" anchor="ctr"/>
          <a:lstStyle/>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サービス管理</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責任者</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児童発達支援</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管理責任者</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として配置</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p:txBody>
      </p:sp>
      <p:sp>
        <p:nvSpPr>
          <p:cNvPr id="28" name="AutoShape 10"/>
          <p:cNvSpPr>
            <a:spLocks noChangeArrowheads="1"/>
          </p:cNvSpPr>
          <p:nvPr/>
        </p:nvSpPr>
        <p:spPr bwMode="auto">
          <a:xfrm rot="5400000">
            <a:off x="6112265" y="4940040"/>
            <a:ext cx="330292" cy="231886"/>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84390" tIns="42196" rIns="84390" bIns="42196" anchor="ctr"/>
          <a:lstStyle/>
          <a:p>
            <a:pPr fontAlgn="base">
              <a:spcBef>
                <a:spcPct val="0"/>
              </a:spcBef>
              <a:spcAft>
                <a:spcPct val="0"/>
              </a:spcAft>
            </a:pPr>
            <a:endParaRPr lang="ja-JP" altLang="en-US" sz="1662" dirty="0">
              <a:solidFill>
                <a:srgbClr val="000000"/>
              </a:solidFill>
              <a:latin typeface="ＭＳ Ｐゴシック" panose="020B0600070205080204" pitchFamily="50" charset="-128"/>
              <a:ea typeface="ＭＳ Ｐゴシック" panose="020B0600070205080204" pitchFamily="50" charset="-128"/>
            </a:endParaRPr>
          </a:p>
        </p:txBody>
      </p:sp>
      <p:sp>
        <p:nvSpPr>
          <p:cNvPr id="29" name="角丸四角形 28"/>
          <p:cNvSpPr/>
          <p:nvPr/>
        </p:nvSpPr>
        <p:spPr>
          <a:xfrm>
            <a:off x="442750" y="4077661"/>
            <a:ext cx="1290045" cy="25461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92" dirty="0">
                <a:latin typeface="ＭＳ Ｐゴシック" panose="020B0600070205080204" pitchFamily="50" charset="-128"/>
                <a:ea typeface="ＭＳ Ｐゴシック" panose="020B0600070205080204" pitchFamily="50" charset="-128"/>
              </a:rPr>
              <a:t>改定後</a:t>
            </a:r>
          </a:p>
        </p:txBody>
      </p:sp>
      <p:sp>
        <p:nvSpPr>
          <p:cNvPr id="30" name="AutoShape 10"/>
          <p:cNvSpPr>
            <a:spLocks noChangeArrowheads="1"/>
          </p:cNvSpPr>
          <p:nvPr/>
        </p:nvSpPr>
        <p:spPr bwMode="auto">
          <a:xfrm rot="5400000">
            <a:off x="7458821" y="4979485"/>
            <a:ext cx="330292" cy="15299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84390" tIns="42196" rIns="84390" bIns="42196" anchor="ctr"/>
          <a:lstStyle/>
          <a:p>
            <a:pPr fontAlgn="base">
              <a:spcBef>
                <a:spcPct val="0"/>
              </a:spcBef>
              <a:spcAft>
                <a:spcPct val="0"/>
              </a:spcAft>
            </a:pPr>
            <a:endParaRPr lang="ja-JP" altLang="en-US" sz="1662" dirty="0">
              <a:solidFill>
                <a:srgbClr val="000000"/>
              </a:solidFill>
              <a:latin typeface="ＭＳ Ｐゴシック" panose="020B0600070205080204" pitchFamily="50" charset="-128"/>
              <a:ea typeface="ＭＳ Ｐゴシック" panose="020B0600070205080204" pitchFamily="50" charset="-128"/>
            </a:endParaRPr>
          </a:p>
        </p:txBody>
      </p:sp>
      <p:sp>
        <p:nvSpPr>
          <p:cNvPr id="31" name="正方形/長方形 30"/>
          <p:cNvSpPr/>
          <p:nvPr/>
        </p:nvSpPr>
        <p:spPr>
          <a:xfrm>
            <a:off x="7748244" y="4399512"/>
            <a:ext cx="1010104" cy="1262769"/>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algn="ct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新規創設</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pPr algn="ct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サービス</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管理責任者等</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更新研修</a:t>
            </a:r>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a:t>
            </a:r>
            <a:r>
              <a:rPr lang="en-US" altLang="ja-JP" sz="1015" b="1" dirty="0">
                <a:solidFill>
                  <a:srgbClr val="FF0000"/>
                </a:solidFill>
                <a:latin typeface="ＭＳ Ｐゴシック" panose="020B0600070205080204" pitchFamily="50" charset="-128"/>
                <a:ea typeface="ＭＳ Ｐゴシック" panose="020B0600070205080204" pitchFamily="50" charset="-128"/>
              </a:rPr>
              <a:t>13h</a:t>
            </a:r>
            <a:r>
              <a:rPr lang="ja-JP" altLang="en-US" sz="1015" b="1" dirty="0">
                <a:solidFill>
                  <a:srgbClr val="FF0000"/>
                </a:solidFill>
                <a:latin typeface="ＭＳ Ｐゴシック" panose="020B0600070205080204" pitchFamily="50" charset="-128"/>
                <a:ea typeface="ＭＳ Ｐゴシック" panose="020B0600070205080204" pitchFamily="50" charset="-128"/>
              </a:rPr>
              <a:t>）</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en-US" altLang="ja-JP" sz="969" b="1">
                <a:solidFill>
                  <a:srgbClr val="FF0000"/>
                </a:solidFill>
                <a:latin typeface="ＭＳ Ｐゴシック" panose="020B0600070205080204" pitchFamily="50" charset="-128"/>
                <a:ea typeface="ＭＳ Ｐゴシック" panose="020B0600070205080204" pitchFamily="50" charset="-128"/>
              </a:rPr>
              <a:t>※</a:t>
            </a:r>
            <a:r>
              <a:rPr lang="ja-JP" altLang="en-US" sz="969" b="1" smtClean="0">
                <a:solidFill>
                  <a:srgbClr val="FF0000"/>
                </a:solidFill>
                <a:latin typeface="ＭＳ Ｐゴシック" panose="020B0600070205080204" pitchFamily="50" charset="-128"/>
                <a:ea typeface="ＭＳ Ｐゴシック" panose="020B0600070205080204" pitchFamily="50" charset="-128"/>
              </a:rPr>
              <a:t>５年の間毎に１度修了</a:t>
            </a:r>
            <a:endParaRPr lang="en-US" altLang="ja-JP" sz="969" b="1" dirty="0">
              <a:solidFill>
                <a:srgbClr val="FF0000"/>
              </a:solidFill>
              <a:latin typeface="ＭＳ Ｐゴシック" panose="020B0600070205080204" pitchFamily="50" charset="-128"/>
              <a:ea typeface="ＭＳ Ｐゴシック" panose="020B0600070205080204" pitchFamily="50" charset="-128"/>
            </a:endParaRPr>
          </a:p>
        </p:txBody>
      </p:sp>
      <p:sp>
        <p:nvSpPr>
          <p:cNvPr id="33" name="加算記号 32"/>
          <p:cNvSpPr/>
          <p:nvPr/>
        </p:nvSpPr>
        <p:spPr>
          <a:xfrm>
            <a:off x="5747710" y="5812626"/>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cxnSp>
        <p:nvCxnSpPr>
          <p:cNvPr id="34" name="直線コネクタ 33"/>
          <p:cNvCxnSpPr/>
          <p:nvPr/>
        </p:nvCxnSpPr>
        <p:spPr>
          <a:xfrm>
            <a:off x="359581" y="3993627"/>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下矢印 34"/>
          <p:cNvSpPr/>
          <p:nvPr/>
        </p:nvSpPr>
        <p:spPr>
          <a:xfrm>
            <a:off x="3164175" y="4038453"/>
            <a:ext cx="2750416" cy="303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a typeface="ＭＳ Ｐゴシック" panose="020B0600070205080204" pitchFamily="50" charset="-128"/>
            </a:endParaRPr>
          </a:p>
        </p:txBody>
      </p:sp>
      <p:sp>
        <p:nvSpPr>
          <p:cNvPr id="36" name="AutoShape 10"/>
          <p:cNvSpPr>
            <a:spLocks noChangeArrowheads="1"/>
          </p:cNvSpPr>
          <p:nvPr/>
        </p:nvSpPr>
        <p:spPr bwMode="auto">
          <a:xfrm rot="5400000">
            <a:off x="4236147" y="4769365"/>
            <a:ext cx="1063385" cy="631385"/>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84390" tIns="42196" rIns="84390" bIns="42196" anchor="ctr"/>
          <a:lstStyle/>
          <a:p>
            <a:pPr algn="ctr" fontAlgn="base">
              <a:spcBef>
                <a:spcPct val="0"/>
              </a:spcBef>
              <a:spcAft>
                <a:spcPct val="0"/>
              </a:spcAft>
            </a:pPr>
            <a:r>
              <a:rPr lang="ja-JP" altLang="en-US" sz="969" b="1" dirty="0">
                <a:solidFill>
                  <a:srgbClr val="0000FF"/>
                </a:solidFill>
                <a:latin typeface="ＭＳ Ｐゴシック" panose="020B0600070205080204" pitchFamily="50" charset="-128"/>
                <a:ea typeface="ＭＳ Ｐゴシック" panose="020B0600070205080204" pitchFamily="50" charset="-128"/>
              </a:rPr>
              <a:t>ＯＪＴ</a:t>
            </a:r>
            <a:endParaRPr lang="en-US" altLang="ja-JP" sz="969" b="1" dirty="0">
              <a:solidFill>
                <a:srgbClr val="0000FF"/>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23" b="1" dirty="0">
                <a:solidFill>
                  <a:srgbClr val="FF0000"/>
                </a:solidFill>
                <a:latin typeface="ＭＳ Ｐゴシック" panose="020B0600070205080204" pitchFamily="50" charset="-128"/>
                <a:ea typeface="ＭＳ Ｐゴシック" panose="020B0600070205080204" pitchFamily="50" charset="-128"/>
              </a:rPr>
              <a:t>一部業務</a:t>
            </a:r>
            <a:endParaRPr lang="en-US" altLang="ja-JP" sz="923" b="1" dirty="0">
              <a:solidFill>
                <a:srgbClr val="FF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23" b="1" dirty="0">
                <a:solidFill>
                  <a:srgbClr val="FF0000"/>
                </a:solidFill>
                <a:latin typeface="ＭＳ Ｐゴシック" panose="020B0600070205080204" pitchFamily="50" charset="-128"/>
                <a:ea typeface="ＭＳ Ｐゴシック" panose="020B0600070205080204" pitchFamily="50" charset="-128"/>
              </a:rPr>
              <a:t>可能</a:t>
            </a:r>
            <a:endParaRPr lang="en-US" altLang="ja-JP" sz="923" b="1" dirty="0">
              <a:solidFill>
                <a:srgbClr val="FF0000"/>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6887360" y="5796929"/>
            <a:ext cx="1870987" cy="331275"/>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lnSpc>
                <a:spcPts val="1200"/>
              </a:lnSpc>
            </a:pP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新規創設</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予定</a:t>
            </a:r>
            <a:r>
              <a:rPr lang="en-US" altLang="ja-JP" sz="1015" b="1" dirty="0" smtClean="0">
                <a:solidFill>
                  <a:srgbClr val="FF0000"/>
                </a:solidFill>
                <a:latin typeface="ＭＳ Ｐゴシック" panose="020B0600070205080204" pitchFamily="50" charset="-128"/>
                <a:ea typeface="ＭＳ Ｐゴシック" panose="020B0600070205080204" pitchFamily="50" charset="-128"/>
              </a:rPr>
              <a:t>)】</a:t>
            </a:r>
            <a:endParaRPr lang="ja-JP" altLang="en-US" sz="1015" b="1" dirty="0" smtClean="0">
              <a:solidFill>
                <a:srgbClr val="FF0000"/>
              </a:solidFill>
              <a:latin typeface="ＭＳ Ｐゴシック" panose="020B0600070205080204" pitchFamily="50" charset="-128"/>
              <a:ea typeface="ＭＳ Ｐゴシック" panose="020B0600070205080204" pitchFamily="50" charset="-128"/>
            </a:endParaRPr>
          </a:p>
          <a:p>
            <a:pPr algn="ctr">
              <a:lnSpc>
                <a:spcPts val="1200"/>
              </a:lnSpc>
            </a:pPr>
            <a:r>
              <a:rPr lang="ja-JP" altLang="en-US" sz="1015" dirty="0">
                <a:solidFill>
                  <a:schemeClr val="tx1"/>
                </a:solidFill>
                <a:latin typeface="ＭＳ Ｐゴシック" panose="020B0600070205080204" pitchFamily="50" charset="-128"/>
                <a:ea typeface="ＭＳ Ｐゴシック" panose="020B0600070205080204" pitchFamily="50" charset="-128"/>
              </a:rPr>
              <a:t>　専門コース別研修</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p:txBody>
      </p:sp>
      <p:sp>
        <p:nvSpPr>
          <p:cNvPr id="38" name="テキスト ボックス 37"/>
          <p:cNvSpPr txBox="1"/>
          <p:nvPr/>
        </p:nvSpPr>
        <p:spPr>
          <a:xfrm>
            <a:off x="384458" y="5755413"/>
            <a:ext cx="5363252" cy="944810"/>
          </a:xfrm>
          <a:prstGeom prst="rect">
            <a:avLst/>
          </a:prstGeom>
          <a:solidFill>
            <a:schemeClr val="bg1"/>
          </a:solidFill>
          <a:ln>
            <a:solidFill>
              <a:schemeClr val="tx1"/>
            </a:solidFill>
            <a:prstDash val="dash"/>
          </a:ln>
        </p:spPr>
        <p:txBody>
          <a:bodyPr wrap="square" rtlCol="0">
            <a:spAutoFit/>
          </a:bodyPr>
          <a:lstStyle/>
          <a:p>
            <a:r>
              <a:rPr lang="en-US" altLang="ja-JP" sz="1108" dirty="0">
                <a:latin typeface="ＭＳ Ｐゴシック" panose="020B0600070205080204" pitchFamily="50" charset="-128"/>
                <a:ea typeface="ＭＳ Ｐゴシック" panose="020B0600070205080204" pitchFamily="50" charset="-128"/>
              </a:rPr>
              <a:t>(</a:t>
            </a:r>
            <a:r>
              <a:rPr lang="ja-JP" altLang="en-US" sz="1108" dirty="0">
                <a:latin typeface="ＭＳ Ｐゴシック" panose="020B0600070205080204" pitchFamily="50" charset="-128"/>
                <a:ea typeface="ＭＳ Ｐゴシック" panose="020B0600070205080204" pitchFamily="50" charset="-128"/>
              </a:rPr>
              <a:t>注</a:t>
            </a:r>
            <a:r>
              <a:rPr lang="en-US" altLang="ja-JP" sz="1108" dirty="0">
                <a:latin typeface="ＭＳ Ｐゴシック" panose="020B0600070205080204" pitchFamily="50" charset="-128"/>
                <a:ea typeface="ＭＳ Ｐゴシック" panose="020B0600070205080204" pitchFamily="50" charset="-128"/>
              </a:rPr>
              <a:t>)</a:t>
            </a:r>
            <a:r>
              <a:rPr lang="ja-JP" altLang="en-US" sz="1108" dirty="0">
                <a:latin typeface="ＭＳ Ｐゴシック" panose="020B0600070205080204" pitchFamily="50" charset="-128"/>
                <a:ea typeface="ＭＳ Ｐゴシック" panose="020B0600070205080204" pitchFamily="50" charset="-128"/>
              </a:rPr>
              <a:t>一定の実務経験の要件</a:t>
            </a:r>
            <a:endParaRPr lang="en-US" altLang="ja-JP" sz="1108" dirty="0">
              <a:latin typeface="ＭＳ Ｐゴシック" panose="020B0600070205080204" pitchFamily="50" charset="-128"/>
              <a:ea typeface="ＭＳ Ｐゴシック" panose="020B0600070205080204" pitchFamily="50" charset="-128"/>
            </a:endParaRPr>
          </a:p>
          <a:p>
            <a:r>
              <a:rPr lang="ja-JP" altLang="en-US" sz="1108" dirty="0">
                <a:latin typeface="ＭＳ Ｐゴシック" panose="020B0600070205080204" pitchFamily="50" charset="-128"/>
                <a:ea typeface="ＭＳ Ｐゴシック" panose="020B0600070205080204" pitchFamily="50" charset="-128"/>
              </a:rPr>
              <a:t>・実践研修：過去５年間に２年以上の相談支援又は直接支援業務の実務経験がある</a:t>
            </a:r>
            <a:endParaRPr lang="en-US" altLang="ja-JP" sz="1108" dirty="0">
              <a:latin typeface="ＭＳ Ｐゴシック" panose="020B0600070205080204" pitchFamily="50" charset="-128"/>
              <a:ea typeface="ＭＳ Ｐゴシック" panose="020B0600070205080204" pitchFamily="50" charset="-128"/>
            </a:endParaRPr>
          </a:p>
          <a:p>
            <a:r>
              <a:rPr lang="ja-JP" altLang="en-US" sz="1108" dirty="0">
                <a:latin typeface="ＭＳ Ｐゴシック" panose="020B0600070205080204" pitchFamily="50" charset="-128"/>
                <a:ea typeface="ＭＳ Ｐゴシック" panose="020B0600070205080204" pitchFamily="50" charset="-128"/>
              </a:rPr>
              <a:t>・更新研修：①過去５年間に２年以上</a:t>
            </a:r>
            <a:r>
              <a:rPr lang="ja-JP" altLang="en-US" sz="1108">
                <a:latin typeface="ＭＳ Ｐゴシック" panose="020B0600070205080204" pitchFamily="50" charset="-128"/>
                <a:ea typeface="ＭＳ Ｐゴシック" panose="020B0600070205080204" pitchFamily="50" charset="-128"/>
              </a:rPr>
              <a:t>の</a:t>
            </a:r>
            <a:r>
              <a:rPr lang="ja-JP" altLang="en-US" sz="1108" smtClean="0">
                <a:latin typeface="ＭＳ Ｐゴシック" panose="020B0600070205080204" pitchFamily="50" charset="-128"/>
                <a:ea typeface="ＭＳ Ｐゴシック" panose="020B0600070205080204" pitchFamily="50" charset="-128"/>
              </a:rPr>
              <a:t>サービス</a:t>
            </a:r>
            <a:r>
              <a:rPr lang="ja-JP" altLang="en-US" sz="1108" dirty="0">
                <a:latin typeface="ＭＳ Ｐゴシック" panose="020B0600070205080204" pitchFamily="50" charset="-128"/>
                <a:ea typeface="ＭＳ Ｐゴシック" panose="020B0600070205080204" pitchFamily="50" charset="-128"/>
              </a:rPr>
              <a:t>管理</a:t>
            </a:r>
            <a:r>
              <a:rPr lang="ja-JP" altLang="en-US" sz="1108">
                <a:latin typeface="ＭＳ Ｐゴシック" panose="020B0600070205080204" pitchFamily="50" charset="-128"/>
                <a:ea typeface="ＭＳ Ｐゴシック" panose="020B0600070205080204" pitchFamily="50" charset="-128"/>
              </a:rPr>
              <a:t>責任者</a:t>
            </a:r>
            <a:r>
              <a:rPr lang="ja-JP" altLang="en-US" sz="1108" smtClean="0">
                <a:latin typeface="ＭＳ Ｐゴシック" panose="020B0600070205080204" pitchFamily="50" charset="-128"/>
                <a:ea typeface="ＭＳ Ｐゴシック" panose="020B0600070205080204" pitchFamily="50" charset="-128"/>
              </a:rPr>
              <a:t>等・管理者・相談支援専門</a:t>
            </a:r>
          </a:p>
          <a:p>
            <a:r>
              <a:rPr lang="ja-JP" altLang="en-US" sz="1108" smtClean="0">
                <a:latin typeface="ＭＳ Ｐゴシック" panose="020B0600070205080204" pitchFamily="50" charset="-128"/>
                <a:ea typeface="ＭＳ Ｐゴシック" panose="020B0600070205080204" pitchFamily="50" charset="-128"/>
              </a:rPr>
              <a:t>　　　　　　　　　員の</a:t>
            </a:r>
            <a:r>
              <a:rPr lang="ja-JP" altLang="en-US" sz="1108" dirty="0">
                <a:latin typeface="ＭＳ Ｐゴシック" panose="020B0600070205080204" pitchFamily="50" charset="-128"/>
                <a:ea typeface="ＭＳ Ｐゴシック" panose="020B0600070205080204" pitchFamily="50" charset="-128"/>
              </a:rPr>
              <a:t>実務経験がある</a:t>
            </a:r>
            <a:endParaRPr lang="en-US" altLang="ja-JP" sz="1108" dirty="0">
              <a:latin typeface="ＭＳ Ｐゴシック" panose="020B0600070205080204" pitchFamily="50" charset="-128"/>
              <a:ea typeface="ＭＳ Ｐゴシック" panose="020B0600070205080204" pitchFamily="50" charset="-128"/>
            </a:endParaRPr>
          </a:p>
          <a:p>
            <a:r>
              <a:rPr lang="ja-JP" altLang="en-US" sz="1108" dirty="0">
                <a:latin typeface="ＭＳ Ｐゴシック" panose="020B0600070205080204" pitchFamily="50" charset="-128"/>
                <a:ea typeface="ＭＳ Ｐゴシック" panose="020B0600070205080204" pitchFamily="50" charset="-128"/>
              </a:rPr>
              <a:t>　　　</a:t>
            </a:r>
            <a:r>
              <a:rPr lang="ja-JP" altLang="en-US" sz="1108">
                <a:latin typeface="ＭＳ Ｐゴシック" panose="020B0600070205080204" pitchFamily="50" charset="-128"/>
                <a:ea typeface="ＭＳ Ｐゴシック" panose="020B0600070205080204" pitchFamily="50" charset="-128"/>
              </a:rPr>
              <a:t>　</a:t>
            </a:r>
            <a:r>
              <a:rPr lang="ja-JP" altLang="en-US" sz="1108">
                <a:latin typeface="ＭＳ Ｐゴシック" panose="020B0600070205080204" pitchFamily="50" charset="-128"/>
                <a:ea typeface="ＭＳ Ｐゴシック" panose="020B0600070205080204" pitchFamily="50" charset="-128"/>
              </a:rPr>
              <a:t> </a:t>
            </a:r>
            <a:r>
              <a:rPr lang="ja-JP" altLang="en-US" sz="1108" smtClean="0">
                <a:latin typeface="ＭＳ Ｐゴシック" panose="020B0600070205080204" pitchFamily="50" charset="-128"/>
                <a:ea typeface="ＭＳ Ｐゴシック" panose="020B0600070205080204" pitchFamily="50" charset="-128"/>
              </a:rPr>
              <a:t>又</a:t>
            </a:r>
            <a:r>
              <a:rPr lang="ja-JP" altLang="en-US" sz="1108" dirty="0">
                <a:latin typeface="ＭＳ Ｐゴシック" panose="020B0600070205080204" pitchFamily="50" charset="-128"/>
                <a:ea typeface="ＭＳ Ｐゴシック" panose="020B0600070205080204" pitchFamily="50" charset="-128"/>
              </a:rPr>
              <a:t>は②現にサービス管理責任者等として従事している</a:t>
            </a:r>
            <a:endParaRPr lang="en-US" altLang="ja-JP" sz="1108" dirty="0">
              <a:latin typeface="ＭＳ Ｐゴシック" panose="020B0600070205080204" pitchFamily="50" charset="-128"/>
              <a:ea typeface="ＭＳ Ｐゴシック" panose="020B0600070205080204" pitchFamily="50" charset="-128"/>
            </a:endParaRPr>
          </a:p>
        </p:txBody>
      </p:sp>
      <p:sp>
        <p:nvSpPr>
          <p:cNvPr id="37" name="正方形/長方形 36"/>
          <p:cNvSpPr/>
          <p:nvPr/>
        </p:nvSpPr>
        <p:spPr>
          <a:xfrm>
            <a:off x="2344762" y="2902671"/>
            <a:ext cx="2093538" cy="984414"/>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ja-JP" altLang="en-US" sz="1015" dirty="0">
                <a:solidFill>
                  <a:schemeClr val="tx1"/>
                </a:solidFill>
                <a:latin typeface="ＭＳ Ｐゴシック" panose="020B0600070205080204" pitchFamily="50" charset="-128"/>
                <a:ea typeface="ＭＳ Ｐゴシック" panose="020B0600070205080204" pitchFamily="50" charset="-128"/>
              </a:rPr>
              <a:t>相談支援従事者初任者研修</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講義部分の</a:t>
            </a:r>
            <a:r>
              <a:rPr lang="ja-JP" altLang="en-US" sz="1015">
                <a:solidFill>
                  <a:schemeClr val="tx1"/>
                </a:solidFill>
                <a:latin typeface="ＭＳ Ｐゴシック" panose="020B0600070205080204" pitchFamily="50" charset="-128"/>
                <a:ea typeface="ＭＳ Ｐゴシック" panose="020B0600070205080204" pitchFamily="50" charset="-128"/>
              </a:rPr>
              <a:t>一部</a:t>
            </a:r>
            <a:r>
              <a:rPr lang="ja-JP" altLang="en-US" sz="1015" smtClean="0">
                <a:solidFill>
                  <a:schemeClr val="tx1"/>
                </a:solidFill>
                <a:latin typeface="ＭＳ Ｐゴシック" panose="020B0600070205080204" pitchFamily="50" charset="-128"/>
                <a:ea typeface="ＭＳ Ｐゴシック" panose="020B0600070205080204" pitchFamily="50" charset="-128"/>
              </a:rPr>
              <a:t>を修了</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endParaRPr lang="en-US" altLang="ja-JP" sz="738"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サービス管理責任者等研修共通</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講義及び</a:t>
            </a:r>
            <a:r>
              <a:rPr lang="ja-JP" altLang="en-US" sz="1015" u="sng" dirty="0">
                <a:solidFill>
                  <a:schemeClr val="tx1"/>
                </a:solidFill>
                <a:latin typeface="ＭＳ Ｐゴシック" panose="020B0600070205080204" pitchFamily="50" charset="-128"/>
                <a:ea typeface="ＭＳ Ｐゴシック" panose="020B0600070205080204" pitchFamily="50" charset="-128"/>
              </a:rPr>
              <a:t>分野別</a:t>
            </a:r>
            <a:r>
              <a:rPr lang="ja-JP" altLang="en-US" sz="1015" dirty="0">
                <a:solidFill>
                  <a:schemeClr val="tx1"/>
                </a:solidFill>
                <a:latin typeface="ＭＳ Ｐゴシック" panose="020B0600070205080204" pitchFamily="50" charset="-128"/>
                <a:ea typeface="ＭＳ Ｐゴシック" panose="020B0600070205080204" pitchFamily="50" charset="-128"/>
              </a:rPr>
              <a:t>演習を受講（１９ｈ）</a:t>
            </a:r>
          </a:p>
        </p:txBody>
      </p:sp>
      <p:sp>
        <p:nvSpPr>
          <p:cNvPr id="39" name="加算記号 38"/>
          <p:cNvSpPr/>
          <p:nvPr/>
        </p:nvSpPr>
        <p:spPr>
          <a:xfrm>
            <a:off x="3162292" y="3222889"/>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78853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サービス管理責任者等として従事するための要件</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3" name="コンテンツ プレースホルダー 2"/>
          <p:cNvSpPr>
            <a:spLocks noGrp="1"/>
          </p:cNvSpPr>
          <p:nvPr>
            <p:ph idx="4294967295"/>
          </p:nvPr>
        </p:nvSpPr>
        <p:spPr>
          <a:xfrm>
            <a:off x="155575" y="795338"/>
            <a:ext cx="8778875" cy="5647992"/>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サービス管理責任者等として配置されるためには、２つの要件を満たす必要。</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1200"/>
              </a:lnSpc>
              <a:buNone/>
            </a:pPr>
            <a:r>
              <a:rPr lang="ja-JP" altLang="en-US" sz="1400" dirty="0" smtClean="0">
                <a:latin typeface="ＭＳ ゴシック" panose="020B0609070205080204" pitchFamily="49" charset="-128"/>
                <a:ea typeface="ＭＳ ゴシック" panose="020B0609070205080204" pitchFamily="49" charset="-128"/>
              </a:rPr>
              <a:t>　　　　　　　　　　　　障害者総合支援法</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サービス管理責任者</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（平成</a:t>
            </a:r>
            <a:r>
              <a:rPr lang="en-US" altLang="ja-JP" sz="1400" dirty="0" smtClean="0">
                <a:latin typeface="ＭＳ ゴシック" panose="020B0609070205080204" pitchFamily="49" charset="-128"/>
                <a:ea typeface="ＭＳ ゴシック" panose="020B0609070205080204" pitchFamily="49" charset="-128"/>
              </a:rPr>
              <a:t>31</a:t>
            </a:r>
            <a:r>
              <a:rPr lang="ja-JP" altLang="en-US" sz="1400" dirty="0" smtClean="0">
                <a:latin typeface="ＭＳ ゴシック" panose="020B0609070205080204" pitchFamily="49" charset="-128"/>
                <a:ea typeface="ＭＳ ゴシック" panose="020B0609070205080204" pitchFamily="49" charset="-128"/>
              </a:rPr>
              <a:t>年度告示第</a:t>
            </a:r>
            <a:r>
              <a:rPr lang="en-US" altLang="ja-JP" sz="1400" dirty="0" smtClean="0">
                <a:latin typeface="ＭＳ ゴシック" panose="020B0609070205080204" pitchFamily="49" charset="-128"/>
                <a:ea typeface="ＭＳ ゴシック" panose="020B0609070205080204" pitchFamily="49" charset="-128"/>
              </a:rPr>
              <a:t>109</a:t>
            </a:r>
            <a:r>
              <a:rPr lang="ja-JP" altLang="en-US" sz="1400" dirty="0" smtClean="0">
                <a:latin typeface="ＭＳ ゴシック" panose="020B0609070205080204" pitchFamily="49" charset="-128"/>
                <a:ea typeface="ＭＳ ゴシック" panose="020B0609070205080204" pitchFamily="49" charset="-128"/>
              </a:rPr>
              <a:t>号）</a:t>
            </a:r>
          </a:p>
          <a:p>
            <a:pPr marL="15875" lvl="1" indent="0">
              <a:lnSpc>
                <a:spcPts val="1200"/>
              </a:lnSpc>
              <a:buNone/>
            </a:pPr>
            <a:r>
              <a:rPr lang="ja-JP" altLang="en-US" sz="1400" dirty="0" smtClean="0">
                <a:latin typeface="ＭＳ ゴシック" panose="020B0609070205080204" pitchFamily="49" charset="-128"/>
                <a:ea typeface="ＭＳ ゴシック" panose="020B0609070205080204" pitchFamily="49" charset="-128"/>
              </a:rPr>
              <a:t>　　　　　　　　　　　　児童福祉法</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児童発達支援管理責任者</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平成</a:t>
            </a:r>
            <a:r>
              <a:rPr lang="en-US" altLang="ja-JP" sz="1400" dirty="0">
                <a:latin typeface="ＭＳ ゴシック" panose="020B0609070205080204" pitchFamily="49" charset="-128"/>
                <a:ea typeface="ＭＳ ゴシック" panose="020B0609070205080204" pitchFamily="49" charset="-128"/>
              </a:rPr>
              <a:t>31</a:t>
            </a:r>
            <a:r>
              <a:rPr lang="ja-JP" altLang="en-US" sz="1400" dirty="0">
                <a:latin typeface="ＭＳ ゴシック" panose="020B0609070205080204" pitchFamily="49" charset="-128"/>
                <a:ea typeface="ＭＳ ゴシック" panose="020B0609070205080204" pitchFamily="49" charset="-128"/>
              </a:rPr>
              <a:t>年度告示第</a:t>
            </a:r>
            <a:r>
              <a:rPr lang="en-US" altLang="ja-JP" sz="1400" dirty="0" smtClean="0">
                <a:latin typeface="ＭＳ ゴシック" panose="020B0609070205080204" pitchFamily="49" charset="-128"/>
                <a:ea typeface="ＭＳ ゴシック" panose="020B0609070205080204" pitchFamily="49" charset="-128"/>
              </a:rPr>
              <a:t>110</a:t>
            </a:r>
            <a:r>
              <a:rPr lang="ja-JP" altLang="en-US" sz="1400" dirty="0" smtClean="0">
                <a:latin typeface="ＭＳ ゴシック" panose="020B0609070205080204" pitchFamily="49" charset="-128"/>
                <a:ea typeface="ＭＳ ゴシック" panose="020B0609070205080204" pitchFamily="49" charset="-128"/>
              </a:rPr>
              <a:t>号）</a:t>
            </a:r>
            <a:endParaRPr lang="ja-JP" altLang="en-US" sz="1400" dirty="0">
              <a:latin typeface="ＭＳ ゴシック" panose="020B0609070205080204" pitchFamily="49" charset="-128"/>
              <a:ea typeface="ＭＳ ゴシック" panose="020B0609070205080204" pitchFamily="49" charset="-128"/>
            </a:endParaRPr>
          </a:p>
          <a:p>
            <a:pPr marL="15875" lvl="1" indent="0">
              <a:lnSpc>
                <a:spcPts val="600"/>
              </a:lnSpc>
              <a:buNone/>
            </a:pPr>
            <a:endParaRPr lang="ja-JP" altLang="en-US" sz="2000" b="1"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b="1" dirty="0" smtClean="0">
                <a:latin typeface="ＭＳ Ｐゴシック" panose="020B0600070205080204" pitchFamily="50" charset="-128"/>
                <a:ea typeface="ＭＳ Ｐゴシック" panose="020B0600070205080204" pitchFamily="50" charset="-128"/>
              </a:rPr>
              <a:t>　</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１</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 実務経験要件（配置に関する）</a:t>
            </a:r>
          </a:p>
          <a:p>
            <a:pPr marL="15875" lvl="1" indent="0">
              <a:lnSpc>
                <a:spcPts val="2100"/>
              </a:lnSpc>
              <a:buNone/>
            </a:pPr>
            <a:r>
              <a:rPr lang="ja-JP" altLang="en-US" sz="2000" dirty="0" smtClean="0">
                <a:latin typeface="ＭＳ Ｐゴシック" panose="020B0600070205080204" pitchFamily="50" charset="-128"/>
                <a:ea typeface="ＭＳ Ｐゴシック" panose="020B0600070205080204" pitchFamily="50" charset="-128"/>
              </a:rPr>
              <a:t>　　・条件により年限</a:t>
            </a:r>
            <a:r>
              <a:rPr lang="ja-JP" altLang="en-US" sz="2000" dirty="0">
                <a:latin typeface="ＭＳ Ｐゴシック" panose="020B0600070205080204" pitchFamily="50" charset="-128"/>
                <a:ea typeface="ＭＳ Ｐゴシック" panose="020B0600070205080204" pitchFamily="50" charset="-128"/>
              </a:rPr>
              <a:t>が</a:t>
            </a:r>
            <a:r>
              <a:rPr lang="ja-JP" altLang="en-US" sz="2000" dirty="0" smtClean="0">
                <a:latin typeface="ＭＳ Ｐゴシック" panose="020B0600070205080204" pitchFamily="50" charset="-128"/>
                <a:ea typeface="ＭＳ Ｐゴシック" panose="020B0600070205080204" pitchFamily="50" charset="-128"/>
              </a:rPr>
              <a:t>異なる。</a:t>
            </a:r>
            <a:r>
              <a:rPr lang="ja-JP" altLang="en-US" sz="1400" dirty="0">
                <a:latin typeface="ＭＳ Ｐゴシック" panose="020B0600070205080204" pitchFamily="50" charset="-128"/>
                <a:ea typeface="ＭＳ Ｐゴシック" panose="020B0600070205080204" pitchFamily="50" charset="-128"/>
              </a:rPr>
              <a:t> （次スライド</a:t>
            </a:r>
            <a:r>
              <a:rPr lang="en-US" altLang="ja-JP" sz="1400" dirty="0">
                <a:latin typeface="ＭＳ Ｐゴシック" panose="020B0600070205080204" pitchFamily="50" charset="-128"/>
                <a:ea typeface="ＭＳ Ｐゴシック" panose="020B0600070205080204" pitchFamily="50" charset="-128"/>
              </a:rPr>
              <a:t>: </a:t>
            </a:r>
            <a:r>
              <a:rPr lang="ja-JP" altLang="en-US" sz="1400" u="sng" dirty="0" smtClean="0">
                <a:latin typeface="ＭＳ Ｐゴシック" panose="020B0600070205080204" pitchFamily="50" charset="-128"/>
                <a:ea typeface="ＭＳ Ｐゴシック" panose="020B0600070205080204" pitchFamily="50" charset="-128"/>
              </a:rPr>
              <a:t>詳細は</a:t>
            </a:r>
            <a:r>
              <a:rPr lang="ja-JP" altLang="en-US" sz="1400" u="sng" dirty="0">
                <a:latin typeface="ＭＳ Ｐゴシック" panose="020B0600070205080204" pitchFamily="50" charset="-128"/>
                <a:ea typeface="ＭＳ Ｐゴシック" panose="020B0600070205080204" pitchFamily="50" charset="-128"/>
              </a:rPr>
              <a:t>告示を参照</a:t>
            </a:r>
            <a:r>
              <a:rPr lang="ja-JP" altLang="en-US" sz="1400" dirty="0">
                <a:latin typeface="ＭＳ Ｐゴシック" panose="020B0600070205080204" pitchFamily="50" charset="-128"/>
                <a:ea typeface="ＭＳ Ｐゴシック" panose="020B0600070205080204" pitchFamily="50" charset="-128"/>
              </a:rPr>
              <a:t>。）</a:t>
            </a:r>
            <a:endParaRPr lang="ja-JP" altLang="en-US" sz="14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dirty="0" smtClean="0">
                <a:latin typeface="ＭＳ Ｐゴシック" panose="020B0600070205080204" pitchFamily="50" charset="-128"/>
                <a:ea typeface="ＭＳ Ｐゴシック" panose="020B0600070205080204" pitchFamily="50" charset="-128"/>
              </a:rPr>
              <a:t>　　　　① 法、② 保有する資格及び③ 従事経験の業務内容 による。</a:t>
            </a:r>
            <a:endParaRPr lang="ja-JP" altLang="en-US" sz="1600" dirty="0" smtClean="0">
              <a:latin typeface="ＭＳ Ｐゴシック" panose="020B0600070205080204" pitchFamily="50" charset="-128"/>
              <a:ea typeface="ＭＳ Ｐゴシック" panose="020B0600070205080204" pitchFamily="50" charset="-128"/>
            </a:endParaRPr>
          </a:p>
          <a:p>
            <a:pPr marL="15875" lvl="1" indent="0">
              <a:lnSpc>
                <a:spcPts val="600"/>
              </a:lnSpc>
              <a:buNone/>
            </a:pPr>
            <a:endParaRPr lang="ja-JP" altLang="en-US" sz="20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b="1" dirty="0" smtClean="0">
                <a:latin typeface="ＭＳ Ｐゴシック" panose="020B0600070205080204" pitchFamily="50" charset="-128"/>
                <a:ea typeface="ＭＳ Ｐゴシック" panose="020B0600070205080204" pitchFamily="50" charset="-128"/>
              </a:rPr>
              <a:t>　</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２</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 研修修了要件</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1) </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取得</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基礎研修、実践研修を修了</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2) </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維持</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実践研修修了の翌年度から５年間の間に１度更新研修を修了</a:t>
            </a: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❖研修</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受講においても実務経験要件あり</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800" dirty="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
        <p:nvSpPr>
          <p:cNvPr id="6" name="コンテンツ プレースホルダー 2"/>
          <p:cNvSpPr txBox="1">
            <a:spLocks/>
          </p:cNvSpPr>
          <p:nvPr/>
        </p:nvSpPr>
        <p:spPr>
          <a:xfrm>
            <a:off x="584791" y="4563666"/>
            <a:ext cx="8216715" cy="179268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15875" lvl="1" indent="0">
              <a:lnSpc>
                <a:spcPts val="2100"/>
              </a:lnSpc>
              <a:buFont typeface="Arial" panose="020B0604020202020204" pitchFamily="34" charset="0"/>
              <a:buNone/>
            </a:pPr>
            <a:r>
              <a:rPr lang="ja-JP" altLang="en-US" sz="1400" b="1" u="sng" dirty="0" smtClean="0">
                <a:latin typeface="ＭＳ Ｐゴシック" panose="020B0600070205080204" pitchFamily="50" charset="-128"/>
                <a:ea typeface="ＭＳ Ｐゴシック" panose="020B0600070205080204" pitchFamily="50" charset="-128"/>
              </a:rPr>
              <a:t>❖ 研修の受講に関する実務経験要件</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1) </a:t>
            </a:r>
            <a:r>
              <a:rPr lang="ja-JP" altLang="en-US" sz="1400" dirty="0" smtClean="0">
                <a:latin typeface="ＭＳ Ｐゴシック" panose="020B0600070205080204" pitchFamily="50" charset="-128"/>
                <a:ea typeface="ＭＳ Ｐゴシック" panose="020B0600070205080204" pitchFamily="50" charset="-128"/>
              </a:rPr>
              <a:t>基礎研修</a:t>
            </a:r>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サービス管理責任者等としての実務経験要件を満たす２年前から受講可。</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2) </a:t>
            </a:r>
            <a:r>
              <a:rPr lang="ja-JP" altLang="en-US" sz="1400" dirty="0" smtClean="0">
                <a:latin typeface="ＭＳ Ｐゴシック" panose="020B0600070205080204" pitchFamily="50" charset="-128"/>
                <a:ea typeface="ＭＳ Ｐゴシック" panose="020B0600070205080204" pitchFamily="50" charset="-128"/>
              </a:rPr>
              <a:t>実践研修</a:t>
            </a:r>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基礎研修修了後２年以上、サービス管理責任者・児童発達支援管理責任者としての一定程</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度の業務経験。</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3) </a:t>
            </a:r>
            <a:r>
              <a:rPr lang="ja-JP" altLang="en-US" sz="1400" dirty="0" smtClean="0">
                <a:latin typeface="ＭＳ Ｐゴシック" panose="020B0600070205080204" pitchFamily="50" charset="-128"/>
                <a:ea typeface="ＭＳ Ｐゴシック" panose="020B0600070205080204" pitchFamily="50" charset="-128"/>
              </a:rPr>
              <a:t>更新研修</a:t>
            </a:r>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① 過去５年間に２年以上のサービス管理責任者・児童発達支援管理責任者・管理者・相談</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支援専門員の実務経験。又は② 現にこれらの業務に従事していること。</a:t>
            </a:r>
          </a:p>
          <a:p>
            <a:pPr marL="15875" lvl="1" indent="0">
              <a:lnSpc>
                <a:spcPts val="2100"/>
              </a:lnSpc>
              <a:buFont typeface="Arial" panose="020B0604020202020204" pitchFamily="34" charset="0"/>
              <a:buNone/>
            </a:pPr>
            <a:endParaRPr lang="ja-JP" altLang="en-US" sz="1400" dirty="0" smtClean="0">
              <a:latin typeface="ＭＳ Ｐゴシック" panose="020B0600070205080204" pitchFamily="50" charset="-128"/>
              <a:ea typeface="ＭＳ Ｐゴシック" panose="020B0600070205080204" pitchFamily="50" charset="-128"/>
            </a:endParaRPr>
          </a:p>
          <a:p>
            <a:pPr marL="15875" lvl="1" indent="0">
              <a:lnSpc>
                <a:spcPts val="2100"/>
              </a:lnSpc>
              <a:buFont typeface="Arial" panose="020B0604020202020204" pitchFamily="34" charset="0"/>
              <a:buNone/>
            </a:pPr>
            <a:endParaRPr lang="en-US" altLang="ja-JP" sz="14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95957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15</a:t>
            </a:fld>
            <a:endParaRPr lang="en-US" altLang="ja-JP" dirty="0"/>
          </a:p>
        </p:txBody>
      </p:sp>
      <p:graphicFrame>
        <p:nvGraphicFramePr>
          <p:cNvPr id="5" name="表 4"/>
          <p:cNvGraphicFramePr>
            <a:graphicFrameLocks noGrp="1"/>
          </p:cNvGraphicFramePr>
          <p:nvPr>
            <p:extLst/>
          </p:nvPr>
        </p:nvGraphicFramePr>
        <p:xfrm>
          <a:off x="119543" y="721195"/>
          <a:ext cx="8965735" cy="5373856"/>
        </p:xfrm>
        <a:graphic>
          <a:graphicData uri="http://schemas.openxmlformats.org/drawingml/2006/table">
            <a:tbl>
              <a:tblPr firstRow="1" bandRow="1">
                <a:tableStyleId>{5940675A-B579-460E-94D1-54222C63F5DA}</a:tableStyleId>
              </a:tblPr>
              <a:tblGrid>
                <a:gridCol w="241635">
                  <a:extLst>
                    <a:ext uri="{9D8B030D-6E8A-4147-A177-3AD203B41FA5}">
                      <a16:colId xmlns:a16="http://schemas.microsoft.com/office/drawing/2014/main" val="20000"/>
                    </a:ext>
                  </a:extLst>
                </a:gridCol>
                <a:gridCol w="1260708">
                  <a:extLst>
                    <a:ext uri="{9D8B030D-6E8A-4147-A177-3AD203B41FA5}">
                      <a16:colId xmlns:a16="http://schemas.microsoft.com/office/drawing/2014/main" val="20001"/>
                    </a:ext>
                  </a:extLst>
                </a:gridCol>
                <a:gridCol w="4824309">
                  <a:extLst>
                    <a:ext uri="{9D8B030D-6E8A-4147-A177-3AD203B41FA5}">
                      <a16:colId xmlns:a16="http://schemas.microsoft.com/office/drawing/2014/main" val="20002"/>
                    </a:ext>
                  </a:extLst>
                </a:gridCol>
                <a:gridCol w="445450">
                  <a:extLst>
                    <a:ext uri="{9D8B030D-6E8A-4147-A177-3AD203B41FA5}">
                      <a16:colId xmlns:a16="http://schemas.microsoft.com/office/drawing/2014/main" val="20003"/>
                    </a:ext>
                  </a:extLst>
                </a:gridCol>
                <a:gridCol w="446201">
                  <a:extLst>
                    <a:ext uri="{9D8B030D-6E8A-4147-A177-3AD203B41FA5}">
                      <a16:colId xmlns:a16="http://schemas.microsoft.com/office/drawing/2014/main" val="4277034051"/>
                    </a:ext>
                  </a:extLst>
                </a:gridCol>
                <a:gridCol w="470664">
                  <a:extLst>
                    <a:ext uri="{9D8B030D-6E8A-4147-A177-3AD203B41FA5}">
                      <a16:colId xmlns:a16="http://schemas.microsoft.com/office/drawing/2014/main" val="1734534746"/>
                    </a:ext>
                  </a:extLst>
                </a:gridCol>
                <a:gridCol w="411832">
                  <a:extLst>
                    <a:ext uri="{9D8B030D-6E8A-4147-A177-3AD203B41FA5}">
                      <a16:colId xmlns:a16="http://schemas.microsoft.com/office/drawing/2014/main" val="20004"/>
                    </a:ext>
                  </a:extLst>
                </a:gridCol>
                <a:gridCol w="437045">
                  <a:extLst>
                    <a:ext uri="{9D8B030D-6E8A-4147-A177-3AD203B41FA5}">
                      <a16:colId xmlns:a16="http://schemas.microsoft.com/office/drawing/2014/main" val="4035183060"/>
                    </a:ext>
                  </a:extLst>
                </a:gridCol>
                <a:gridCol w="427891">
                  <a:extLst>
                    <a:ext uri="{9D8B030D-6E8A-4147-A177-3AD203B41FA5}">
                      <a16:colId xmlns:a16="http://schemas.microsoft.com/office/drawing/2014/main" val="3045960158"/>
                    </a:ext>
                  </a:extLst>
                </a:gridCol>
              </a:tblGrid>
              <a:tr h="0">
                <a:tc rowSpan="2" gridSpan="2">
                  <a:txBody>
                    <a:bodyPr/>
                    <a:lstStyle/>
                    <a:p>
                      <a:pPr algn="ctr"/>
                      <a:r>
                        <a:rPr kumimoji="1" lang="ja-JP" altLang="en-US" sz="1100" b="1" dirty="0" smtClean="0">
                          <a:latin typeface="ＭＳ ゴシック" panose="020B0609070205080204" pitchFamily="49" charset="-128"/>
                          <a:ea typeface="ＭＳ ゴシック" panose="020B0609070205080204" pitchFamily="49" charset="-128"/>
                        </a:rPr>
                        <a:t>業務の範囲</a:t>
                      </a:r>
                      <a:endParaRPr kumimoji="1" lang="ja-JP" altLang="en-US" sz="1100" b="1" dirty="0">
                        <a:latin typeface="ＭＳ ゴシック" panose="020B0609070205080204" pitchFamily="49" charset="-128"/>
                        <a:ea typeface="ＭＳ ゴシック" panose="020B0609070205080204" pitchFamily="49" charset="-128"/>
                      </a:endParaRPr>
                    </a:p>
                  </a:txBody>
                  <a:tcPr marL="84406" marR="84406" marT="42203" marB="42203" anchor="ctr"/>
                </a:tc>
                <a:tc rowSpan="2" hMerge="1">
                  <a:txBody>
                    <a:bodyPr/>
                    <a:lstStyle/>
                    <a:p>
                      <a:endParaRPr kumimoji="1" lang="ja-JP" altLang="en-US" sz="1200" dirty="0"/>
                    </a:p>
                  </a:txBody>
                  <a:tcPr/>
                </a:tc>
                <a:tc row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業 務 内 容</a:t>
                      </a:r>
                      <a:endParaRPr kumimoji="1" lang="ja-JP" altLang="en-US" sz="1000" b="1" dirty="0">
                        <a:latin typeface="ＭＳ ゴシック" panose="020B0609070205080204" pitchFamily="49" charset="-128"/>
                        <a:ea typeface="ＭＳ ゴシック" panose="020B0609070205080204" pitchFamily="49" charset="-128"/>
                      </a:endParaRPr>
                    </a:p>
                  </a:txBody>
                  <a:tcPr marL="84406" marR="84406" marT="42203" marB="42203" anchor="ctr"/>
                </a:tc>
                <a:tc gridSpan="3">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実務経験年数</a:t>
                      </a:r>
                    </a:p>
                  </a:txBody>
                  <a:tcPr marL="84406" marR="84406" marT="42203" marB="42203"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特区</a:t>
                      </a:r>
                      <a:r>
                        <a:rPr kumimoji="1" lang="en-US" altLang="ja-JP" sz="800" baseline="30000" dirty="0" smtClean="0">
                          <a:latin typeface="ＭＳ ゴシック" panose="020B0609070205080204" pitchFamily="49" charset="-128"/>
                          <a:ea typeface="ＭＳ ゴシック" panose="020B0609070205080204" pitchFamily="49" charset="-128"/>
                        </a:rPr>
                        <a:t>※</a:t>
                      </a:r>
                      <a:r>
                        <a:rPr kumimoji="1" lang="ja-JP" altLang="en-US" sz="800" baseline="30000" dirty="0" smtClean="0">
                          <a:latin typeface="ＭＳ ゴシック" panose="020B0609070205080204" pitchFamily="49" charset="-128"/>
                          <a:ea typeface="ＭＳ ゴシック" panose="020B0609070205080204" pitchFamily="49" charset="-128"/>
                        </a:rPr>
                        <a:t>３</a:t>
                      </a:r>
                      <a:endParaRPr kumimoji="1" lang="en-US" altLang="ja-JP" sz="800" baseline="30000" dirty="0" smtClean="0">
                        <a:latin typeface="ＭＳ ゴシック" panose="020B0609070205080204" pitchFamily="49" charset="-128"/>
                        <a:ea typeface="ＭＳ ゴシック" panose="020B0609070205080204" pitchFamily="49" charset="-128"/>
                      </a:endParaRPr>
                    </a:p>
                    <a:p>
                      <a:pPr algn="ctr"/>
                      <a:r>
                        <a:rPr kumimoji="1" lang="ja-JP" altLang="en-US" sz="800" dirty="0" smtClean="0">
                          <a:latin typeface="ＭＳ ゴシック" panose="020B0609070205080204" pitchFamily="49" charset="-128"/>
                          <a:ea typeface="ＭＳ ゴシック" panose="020B0609070205080204" pitchFamily="49" charset="-128"/>
                        </a:rPr>
                        <a:t>（大阪・埼玉）</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9279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Ｐゴシック" panose="020B0600070205080204" pitchFamily="50" charset="-128"/>
                          <a:ea typeface="ＭＳ Ｐゴシック" panose="020B0600070205080204" pitchFamily="50" charset="-128"/>
                        </a:rPr>
                        <a:t>国家資格者</a:t>
                      </a:r>
                      <a:r>
                        <a:rPr kumimoji="1" lang="en-US" altLang="ja-JP" sz="800" baseline="30000" dirty="0" smtClean="0">
                          <a:latin typeface="ＭＳ Ｐゴシック" panose="020B0600070205080204" pitchFamily="50" charset="-128"/>
                          <a:ea typeface="ＭＳ Ｐゴシック" panose="020B0600070205080204" pitchFamily="50" charset="-128"/>
                        </a:rPr>
                        <a:t>※</a:t>
                      </a:r>
                      <a:r>
                        <a:rPr kumimoji="1" lang="ja-JP" altLang="en-US" sz="800" baseline="30000" dirty="0" smtClean="0">
                          <a:latin typeface="ＭＳ Ｐゴシック" panose="020B0600070205080204" pitchFamily="50" charset="-128"/>
                          <a:ea typeface="ＭＳ Ｐゴシック" panose="020B0600070205080204" pitchFamily="50" charset="-128"/>
                        </a:rPr>
                        <a:t>１</a:t>
                      </a: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有資格者</a:t>
                      </a:r>
                      <a:endParaRPr kumimoji="1" lang="en-US" altLang="ja-JP" sz="800" dirty="0" smtClean="0">
                        <a:latin typeface="ＭＳ Ｐゴシック" panose="020B0600070205080204" pitchFamily="50" charset="-128"/>
                        <a:ea typeface="ＭＳ Ｐゴシック" panose="020B0600070205080204" pitchFamily="50" charset="-128"/>
                      </a:endParaRPr>
                    </a:p>
                    <a:p>
                      <a:pPr algn="ct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２</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左記以外の者</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Ｐゴシック" panose="020B0600070205080204" pitchFamily="50" charset="-128"/>
                          <a:ea typeface="ＭＳ Ｐゴシック" panose="020B0600070205080204" pitchFamily="50" charset="-128"/>
                        </a:rPr>
                        <a:t>国家資格者</a:t>
                      </a:r>
                      <a:r>
                        <a:rPr kumimoji="1" lang="en-US" altLang="ja-JP" sz="800" baseline="30000" dirty="0" smtClean="0">
                          <a:latin typeface="ＭＳ Ｐゴシック" panose="020B0600070205080204" pitchFamily="50" charset="-128"/>
                          <a:ea typeface="ＭＳ Ｐゴシック" panose="020B0600070205080204" pitchFamily="50" charset="-128"/>
                        </a:rPr>
                        <a:t>※</a:t>
                      </a:r>
                      <a:r>
                        <a:rPr kumimoji="1" lang="ja-JP" altLang="en-US" sz="800" baseline="30000" dirty="0" smtClean="0">
                          <a:latin typeface="ＭＳ Ｐゴシック" panose="020B0600070205080204" pitchFamily="50" charset="-128"/>
                          <a:ea typeface="ＭＳ Ｐゴシック" panose="020B0600070205080204" pitchFamily="50" charset="-128"/>
                        </a:rPr>
                        <a:t>１</a:t>
                      </a: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有資格者</a:t>
                      </a:r>
                      <a:endParaRPr kumimoji="1" lang="en-US" altLang="ja-JP" sz="800" dirty="0" smtClean="0">
                        <a:latin typeface="ＭＳ Ｐゴシック" panose="020B0600070205080204" pitchFamily="50" charset="-128"/>
                        <a:ea typeface="ＭＳ Ｐゴシック" panose="020B0600070205080204" pitchFamily="50" charset="-128"/>
                      </a:endParaRPr>
                    </a:p>
                    <a:p>
                      <a:pPr algn="ct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２</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左記以外の者</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1723760"/>
                  </a:ext>
                </a:extLst>
              </a:tr>
              <a:tr h="139935">
                <a:tc rowSpan="13">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vert="eaVert" anchor="ctr"/>
                </a:tc>
                <a:tc rowSpan="7">
                  <a:txBody>
                    <a:bodyPr/>
                    <a:lstStyle/>
                    <a:p>
                      <a:pPr algn="ctr"/>
                      <a:r>
                        <a:rPr kumimoji="1" lang="en-US" altLang="ja-JP" sz="900" dirty="0" smtClean="0">
                          <a:latin typeface="ＭＳ ゴシック" panose="020B0609070205080204" pitchFamily="49" charset="-128"/>
                          <a:ea typeface="ＭＳ ゴシック" panose="020B0609070205080204" pitchFamily="49" charset="-128"/>
                        </a:rPr>
                        <a:t>(</a:t>
                      </a:r>
                      <a:r>
                        <a:rPr kumimoji="1" lang="ja-JP" altLang="en-US" sz="900" dirty="0" smtClean="0">
                          <a:latin typeface="ＭＳ ゴシック" panose="020B0609070205080204" pitchFamily="49" charset="-128"/>
                          <a:ea typeface="ＭＳ ゴシック" panose="020B0609070205080204" pitchFamily="49" charset="-128"/>
                        </a:rPr>
                        <a:t>一</a:t>
                      </a:r>
                      <a:r>
                        <a:rPr kumimoji="1" lang="en-US" altLang="ja-JP" sz="900" dirty="0" smtClean="0">
                          <a:latin typeface="ＭＳ ゴシック" panose="020B0609070205080204" pitchFamily="49" charset="-128"/>
                          <a:ea typeface="ＭＳ ゴシック" panose="020B0609070205080204" pitchFamily="49" charset="-128"/>
                        </a:rPr>
                        <a:t>)</a:t>
                      </a:r>
                      <a:r>
                        <a:rPr kumimoji="1" lang="en-US" altLang="ja-JP" sz="900" baseline="0" dirty="0" smtClean="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相談支援の業務</a:t>
                      </a:r>
                    </a:p>
                    <a:p>
                      <a:pPr algn="ctr"/>
                      <a:endParaRPr kumimoji="1" lang="ja-JP" altLang="en-US" sz="9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日常生活の自立に関する相談に応じ、助言、指導その他の支援を行う業務、その他これに準ずる業務</a:t>
                      </a:r>
                    </a:p>
                    <a:p>
                      <a:pPr algn="l"/>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告示一イ</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一</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baseline="0" dirty="0" smtClean="0">
                          <a:latin typeface="ＭＳ ゴシック" panose="020B0609070205080204" pitchFamily="49" charset="-128"/>
                          <a:ea typeface="ＭＳ ゴシック" panose="020B0609070205080204" pitchFamily="49" charset="-128"/>
                        </a:rPr>
                        <a:t>ａ 指定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特定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障害児</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一般</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相談支援事業、地域生活支援事業の相談支援事業に従事する者</a:t>
                      </a: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tc>
                <a:tc rowSpan="13">
                  <a:txBody>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３年以上</a:t>
                      </a:r>
                      <a:endParaRPr kumimoji="1" lang="ja-JP" altLang="en-US" sz="900" dirty="0">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Ｐゴシック" panose="020B0600070205080204" pitchFamily="50" charset="-128"/>
                          <a:ea typeface="ＭＳ Ｐゴシック" panose="020B0600070205080204" pitchFamily="50" charset="-128"/>
                        </a:rPr>
                        <a:t>５年以上</a:t>
                      </a:r>
                    </a:p>
                  </a:txBody>
                  <a:tcPr marL="84406" marR="84406" marT="42203" marB="42203"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13">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a:t>
                      </a:r>
                    </a:p>
                    <a:p>
                      <a:pPr algn="ctr"/>
                      <a:r>
                        <a:rPr kumimoji="1" lang="ja-JP" altLang="en-US" sz="800" dirty="0" smtClean="0">
                          <a:latin typeface="ＭＳ Ｐゴシック" panose="020B0600070205080204" pitchFamily="50" charset="-128"/>
                          <a:ea typeface="ＭＳ Ｐゴシック" panose="020B0600070205080204" pitchFamily="50" charset="-128"/>
                        </a:rPr>
                        <a:t>以上</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7">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３年以上</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13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ｂ 更生相談所</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身体・知的</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福祉事務所、発達障害者支援センターにおいて相談支援の業務に</a:t>
                      </a:r>
                      <a:r>
                        <a:rPr kumimoji="1" lang="ja-JP" altLang="en-US" sz="800" dirty="0" err="1" smtClean="0">
                          <a:latin typeface="ＭＳ ゴシック" panose="020B0609070205080204" pitchFamily="49" charset="-128"/>
                          <a:ea typeface="ＭＳ ゴシック" panose="020B0609070205080204" pitchFamily="49" charset="-128"/>
                        </a:rPr>
                        <a:t>従事す</a:t>
                      </a:r>
                      <a:endParaRPr kumimoji="1" lang="ja-JP" altLang="en-US"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a:t>
                      </a:r>
                      <a:r>
                        <a:rPr kumimoji="1" lang="ja-JP" altLang="en-US" sz="800" dirty="0" err="1" smtClean="0">
                          <a:latin typeface="ＭＳ ゴシック" panose="020B0609070205080204" pitchFamily="49" charset="-128"/>
                          <a:ea typeface="ＭＳ ゴシック" panose="020B0609070205080204" pitchFamily="49" charset="-128"/>
                        </a:rPr>
                        <a:t>る</a:t>
                      </a:r>
                      <a:r>
                        <a:rPr kumimoji="1" lang="ja-JP" altLang="en-US" sz="800" dirty="0" smtClean="0">
                          <a:latin typeface="ＭＳ ゴシック" panose="020B0609070205080204" pitchFamily="49" charset="-128"/>
                          <a:ea typeface="ＭＳ ゴシック" panose="020B0609070205080204" pitchFamily="49" charset="-128"/>
                        </a:rPr>
                        <a:t>者　　</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旧精神保健福祉法の精神障害者社会復帰施設を含む。</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9649153"/>
                  </a:ext>
                </a:extLst>
              </a:tr>
              <a:tr h="31935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ｃ 障害者支援施設、障害児入所施設、地域包括支援センター、老人福祉施設、介護老人保健施設、介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護医療院、精神保健福祉センター、救護施設、更正施設において相談支援の業務に従事する者</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0322525"/>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ｄ</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障害者職業センター、障害者就業・生活支援センターにおいて相談支援の業務に従事する者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ｅ 特別支援学校において相談支援の業務に従事する者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ｆ 医療機関</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病院・診療所</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において相談支援業務に従事する者で、次のいずれかに該当する者</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(1)</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(2)</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施設等における相談支援業務、就労支援における相談支援業務、特別支援教育における進</a:t>
                      </a:r>
                    </a:p>
                    <a:p>
                      <a:r>
                        <a:rPr kumimoji="1" lang="ja-JP" altLang="en-US" sz="800" dirty="0" smtClean="0">
                          <a:latin typeface="ＭＳ ゴシック" panose="020B0609070205080204" pitchFamily="49" charset="-128"/>
                          <a:ea typeface="ＭＳ ゴシック" panose="020B0609070205080204" pitchFamily="49" charset="-128"/>
                        </a:rPr>
                        <a:t>　　路相談・教育相談の業務に従事した期間が１年以上である者</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(3) </a:t>
                      </a:r>
                      <a:r>
                        <a:rPr kumimoji="1" lang="ja-JP" altLang="en-US" sz="800" dirty="0" smtClean="0">
                          <a:latin typeface="ＭＳ ゴシック" panose="020B0609070205080204" pitchFamily="49" charset="-128"/>
                          <a:ea typeface="ＭＳ ゴシック" panose="020B0609070205080204" pitchFamily="49" charset="-128"/>
                        </a:rPr>
                        <a:t>訪問介護員</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ホームヘルパー</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２級以上</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現</a:t>
                      </a:r>
                      <a:r>
                        <a:rPr kumimoji="1" lang="en-US" altLang="ja-JP" sz="80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介護職員初任者研修</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に相当する研修を修了した者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dirty="0"/>
                    </a:p>
                  </a:txBody>
                  <a:tcPr/>
                </a:tc>
                <a:tc rowSpan="6">
                  <a:txBody>
                    <a:bodyPr/>
                    <a:lstStyle/>
                    <a:p>
                      <a:pPr algn="ctr"/>
                      <a:r>
                        <a:rPr kumimoji="1" lang="en-US" altLang="ja-JP" sz="900" dirty="0" smtClean="0">
                          <a:latin typeface="ＭＳ ゴシック" panose="020B0609070205080204" pitchFamily="49" charset="-128"/>
                          <a:ea typeface="ＭＳ ゴシック" panose="020B0609070205080204" pitchFamily="49" charset="-128"/>
                        </a:rPr>
                        <a:t>(</a:t>
                      </a:r>
                      <a:r>
                        <a:rPr kumimoji="1" lang="ja-JP" altLang="en-US" sz="900" dirty="0" smtClean="0">
                          <a:latin typeface="ＭＳ ゴシック" panose="020B0609070205080204" pitchFamily="49" charset="-128"/>
                          <a:ea typeface="ＭＳ ゴシック" panose="020B0609070205080204" pitchFamily="49" charset="-128"/>
                        </a:rPr>
                        <a:t>三</a:t>
                      </a:r>
                      <a:r>
                        <a:rPr kumimoji="1" lang="en-US" altLang="ja-JP" sz="900" dirty="0" smtClean="0">
                          <a:latin typeface="ＭＳ ゴシック" panose="020B0609070205080204" pitchFamily="49" charset="-128"/>
                          <a:ea typeface="ＭＳ ゴシック" panose="020B0609070205080204" pitchFamily="49" charset="-128"/>
                        </a:rPr>
                        <a:t>)</a:t>
                      </a:r>
                      <a:r>
                        <a:rPr kumimoji="1" lang="en-US" altLang="ja-JP" sz="900" baseline="0" dirty="0" smtClean="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直接支援の業務</a:t>
                      </a:r>
                    </a:p>
                    <a:p>
                      <a:pPr algn="ctr"/>
                      <a:endParaRPr kumimoji="1" lang="ja-JP" altLang="en-US" sz="6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入浴、排せつ、食事その他の介護を行い、並びに介護に関する指導を行う業務、その他職業訓練、職業教育に係る業務、動作の指導・知識技能の付与・生活訓練・訓練等に係る指導業務</a:t>
                      </a:r>
                    </a:p>
                    <a:p>
                      <a:pPr algn="l">
                        <a:lnSpc>
                          <a:spcPts val="400"/>
                        </a:lnSpc>
                      </a:pPr>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告示一イ</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二</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baseline="0" dirty="0" smtClean="0">
                          <a:latin typeface="ＭＳ ゴシック" panose="020B0609070205080204" pitchFamily="49" charset="-128"/>
                          <a:ea typeface="ＭＳ ゴシック" panose="020B0609070205080204" pitchFamily="49" charset="-128"/>
                        </a:rPr>
                        <a:t>ａ 障害者支援施設、</a:t>
                      </a:r>
                      <a:r>
                        <a:rPr kumimoji="1" lang="ja-JP" altLang="en-US" sz="800" dirty="0" smtClean="0">
                          <a:latin typeface="ＭＳ ゴシック" panose="020B0609070205080204" pitchFamily="49" charset="-128"/>
                          <a:ea typeface="ＭＳ ゴシック" panose="020B0609070205080204" pitchFamily="49" charset="-128"/>
                        </a:rPr>
                        <a:t>障害児入所施設、老人福祉施設、介護老人保健施設及び医療機関等において介護</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ja-JP" altLang="en-US" sz="800" dirty="0" smtClean="0">
                          <a:latin typeface="ＭＳ ゴシック" panose="020B0609070205080204" pitchFamily="49" charset="-128"/>
                          <a:ea typeface="ＭＳ ゴシック" panose="020B0609070205080204" pitchFamily="49" charset="-128"/>
                        </a:rPr>
                        <a:t>　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pPr algn="ctr"/>
                      <a:endParaRPr kumimoji="1" lang="ja-JP" altLang="en-US" sz="900" dirty="0">
                        <a:solidFill>
                          <a:srgbClr val="FF0000"/>
                        </a:solidFill>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Ｐゴシック" panose="020B0600070205080204" pitchFamily="50" charset="-128"/>
                          <a:ea typeface="ＭＳ Ｐゴシック" panose="020B0600070205080204" pitchFamily="50" charset="-128"/>
                        </a:rPr>
                        <a:t>５年以上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rgbClr val="FF0000"/>
                          </a:solidFill>
                          <a:latin typeface="ＭＳ Ｐゴシック" panose="020B0600070205080204" pitchFamily="50" charset="-128"/>
                          <a:ea typeface="ＭＳ Ｐゴシック" panose="020B0600070205080204" pitchFamily="50" charset="-128"/>
                        </a:rPr>
                        <a:t>８年以上</a:t>
                      </a:r>
                    </a:p>
                  </a:txBody>
                  <a:tcPr marL="84406" marR="84406" marT="42203" marB="4220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a:t>
                      </a:r>
                    </a:p>
                    <a:p>
                      <a:pPr algn="ctr"/>
                      <a:r>
                        <a:rPr kumimoji="1" lang="ja-JP" altLang="en-US" sz="800" dirty="0" smtClean="0">
                          <a:latin typeface="ＭＳ Ｐゴシック" panose="020B0600070205080204" pitchFamily="50" charset="-128"/>
                          <a:ea typeface="ＭＳ Ｐゴシック" panose="020B0600070205080204" pitchFamily="50" charset="-128"/>
                        </a:rPr>
                        <a:t>以上</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a:t>
                      </a:r>
                    </a:p>
                    <a:p>
                      <a:pPr algn="ctr"/>
                      <a:r>
                        <a:rPr kumimoji="1" lang="ja-JP" altLang="en-US" sz="800" dirty="0" smtClean="0">
                          <a:latin typeface="ＭＳ Ｐゴシック" panose="020B0600070205080204" pitchFamily="50" charset="-128"/>
                          <a:ea typeface="ＭＳ Ｐゴシック" panose="020B0600070205080204" pitchFamily="50" charset="-128"/>
                        </a:rPr>
                        <a:t>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ｂ</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障害福祉サービス事業、障害児通所支援事業に従事する者</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ｃ</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病院・診療所、薬局、訪問看護事業所等の従業者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83060988"/>
                  </a:ext>
                </a:extLst>
              </a:tr>
              <a:tr h="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ｄ</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障害者雇用事業所において就業支援の業務に従事する者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37653920"/>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baseline="0" dirty="0" smtClean="0">
                          <a:latin typeface="ＭＳ ゴシック" panose="020B0609070205080204" pitchFamily="49" charset="-128"/>
                          <a:ea typeface="ＭＳ ゴシック" panose="020B0609070205080204" pitchFamily="49" charset="-128"/>
                        </a:rPr>
                        <a:t>ｅ 特別支援学校等の従業者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199682">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418946">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１ 国家資格等とは、医師、歯科医師、薬剤師、保健師、助産師、看護師、准看護師、理学療法士、作業療法士、社会福祉士、介護福祉士、視能訓練士、義肢装具士、歯科衛生士、言語聴覚士、あん摩マッ</a:t>
                      </a:r>
                      <a:endParaRPr kumimoji="1" lang="en-US" altLang="ja-JP" sz="800"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Ｐゴシック" panose="020B0600070205080204" pitchFamily="50" charset="-128"/>
                          <a:ea typeface="ＭＳ Ｐゴシック" panose="020B0600070205080204" pitchFamily="50" charset="-128"/>
                        </a:rPr>
                        <a:t>　　サージ指圧師、はり師、きゅう師、柔道整復師、栄養士（管理栄養士を含む。）、精神保健福祉士のことを言う。</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２ 上記</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三</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の直接支援業務に従事する者で、次のいずれかに該当する者（資格取得以前も年数に含めて可）</a:t>
                      </a:r>
                    </a:p>
                    <a:p>
                      <a:r>
                        <a:rPr kumimoji="1" lang="ja-JP" altLang="en-US" sz="800" dirty="0" smtClean="0">
                          <a:latin typeface="ＭＳ Ｐゴシック" panose="020B0600070205080204" pitchFamily="50" charset="-128"/>
                          <a:ea typeface="ＭＳ Ｐゴシック" panose="020B0600070205080204" pitchFamily="50" charset="-128"/>
                        </a:rPr>
                        <a:t>　　（１）社会福祉主事任用資格を有する者（介護福祉士、精神保健福祉士、研修・講習受講者等）、</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（２）保育士、</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（３）児童指導員任用資格者、</a:t>
                      </a:r>
                    </a:p>
                    <a:p>
                      <a:r>
                        <a:rPr kumimoji="1" lang="ja-JP" altLang="en-US" sz="800" dirty="0" smtClean="0">
                          <a:latin typeface="ＭＳ Ｐゴシック" panose="020B0600070205080204" pitchFamily="50" charset="-128"/>
                          <a:ea typeface="ＭＳ Ｐゴシック" panose="020B0600070205080204" pitchFamily="50" charset="-128"/>
                        </a:rPr>
                        <a:t>　　（４）訪問介護員（ホームヘルパー）２級以上（現：介護職員初任者研修）に相当する研修を修了した者</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３ 令和元年度廃止予定</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一定の経過措置を設ける予定</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err="1" smtClean="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bl>
          </a:graphicData>
        </a:graphic>
      </p:graphicFrame>
      <p:sp>
        <p:nvSpPr>
          <p:cNvPr id="8" name="テキスト ボックス 7"/>
          <p:cNvSpPr txBox="1"/>
          <p:nvPr/>
        </p:nvSpPr>
        <p:spPr>
          <a:xfrm>
            <a:off x="228600" y="210659"/>
            <a:ext cx="8796818" cy="348109"/>
          </a:xfrm>
          <a:prstGeom prst="rect">
            <a:avLst/>
          </a:prstGeom>
          <a:noFill/>
        </p:spPr>
        <p:txBody>
          <a:bodyPr wrap="square" rtlCol="0">
            <a:spAutoFit/>
          </a:bodyPr>
          <a:lstStyle/>
          <a:p>
            <a:pPr algn="ctr"/>
            <a:r>
              <a:rPr lang="ja-JP" altLang="en-US" sz="1662" b="1" dirty="0">
                <a:latin typeface="ＤＦ特太ゴシック体" panose="020B0509000000000000" pitchFamily="49" charset="-128"/>
                <a:ea typeface="ＤＦ特太ゴシック体" panose="020B0509000000000000" pitchFamily="49" charset="-128"/>
              </a:rPr>
              <a:t>サービス管理</a:t>
            </a:r>
            <a:r>
              <a:rPr lang="ja-JP" altLang="en-US" sz="1662" b="1" dirty="0" smtClean="0">
                <a:latin typeface="ＤＦ特太ゴシック体" panose="020B0509000000000000" pitchFamily="49" charset="-128"/>
                <a:ea typeface="ＤＦ特太ゴシック体" panose="020B0509000000000000" pitchFamily="49" charset="-128"/>
              </a:rPr>
              <a:t>責任者として従事するための実務経験要件</a:t>
            </a:r>
            <a:endParaRPr lang="ja-JP" altLang="en-US" sz="1662" b="1"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53950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16</a:t>
            </a:fld>
            <a:endParaRPr lang="en-US" altLang="ja-JP" dirty="0"/>
          </a:p>
        </p:txBody>
      </p:sp>
      <p:graphicFrame>
        <p:nvGraphicFramePr>
          <p:cNvPr id="5" name="表 4"/>
          <p:cNvGraphicFramePr>
            <a:graphicFrameLocks noGrp="1"/>
          </p:cNvGraphicFramePr>
          <p:nvPr>
            <p:extLst/>
          </p:nvPr>
        </p:nvGraphicFramePr>
        <p:xfrm>
          <a:off x="118582" y="637306"/>
          <a:ext cx="8906837" cy="5941437"/>
        </p:xfrm>
        <a:graphic>
          <a:graphicData uri="http://schemas.openxmlformats.org/drawingml/2006/table">
            <a:tbl>
              <a:tblPr firstRow="1" bandRow="1">
                <a:tableStyleId>{5940675A-B579-460E-94D1-54222C63F5DA}</a:tableStyleId>
              </a:tblPr>
              <a:tblGrid>
                <a:gridCol w="653205">
                  <a:extLst>
                    <a:ext uri="{9D8B030D-6E8A-4147-A177-3AD203B41FA5}">
                      <a16:colId xmlns:a16="http://schemas.microsoft.com/office/drawing/2014/main" val="20000"/>
                    </a:ext>
                  </a:extLst>
                </a:gridCol>
                <a:gridCol w="1157681">
                  <a:extLst>
                    <a:ext uri="{9D8B030D-6E8A-4147-A177-3AD203B41FA5}">
                      <a16:colId xmlns:a16="http://schemas.microsoft.com/office/drawing/2014/main" val="20001"/>
                    </a:ext>
                  </a:extLst>
                </a:gridCol>
                <a:gridCol w="5645791">
                  <a:extLst>
                    <a:ext uri="{9D8B030D-6E8A-4147-A177-3AD203B41FA5}">
                      <a16:colId xmlns:a16="http://schemas.microsoft.com/office/drawing/2014/main" val="20002"/>
                    </a:ext>
                  </a:extLst>
                </a:gridCol>
                <a:gridCol w="553673">
                  <a:extLst>
                    <a:ext uri="{9D8B030D-6E8A-4147-A177-3AD203B41FA5}">
                      <a16:colId xmlns:a16="http://schemas.microsoft.com/office/drawing/2014/main" val="20003"/>
                    </a:ext>
                  </a:extLst>
                </a:gridCol>
                <a:gridCol w="478173">
                  <a:extLst>
                    <a:ext uri="{9D8B030D-6E8A-4147-A177-3AD203B41FA5}">
                      <a16:colId xmlns:a16="http://schemas.microsoft.com/office/drawing/2014/main" val="1027901568"/>
                    </a:ext>
                  </a:extLst>
                </a:gridCol>
                <a:gridCol w="418314">
                  <a:extLst>
                    <a:ext uri="{9D8B030D-6E8A-4147-A177-3AD203B41FA5}">
                      <a16:colId xmlns:a16="http://schemas.microsoft.com/office/drawing/2014/main" val="3164672755"/>
                    </a:ext>
                  </a:extLst>
                </a:gridCol>
              </a:tblGrid>
              <a:tr h="179363">
                <a:tc rowSpan="2"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業務の範囲</a:t>
                      </a:r>
                      <a:endParaRPr kumimoji="1" lang="ja-JP" altLang="en-US" sz="1000" b="1" dirty="0">
                        <a:latin typeface="ＭＳ ゴシック" panose="020B0609070205080204" pitchFamily="49" charset="-128"/>
                        <a:ea typeface="ＭＳ ゴシック" panose="020B0609070205080204" pitchFamily="49" charset="-128"/>
                      </a:endParaRPr>
                    </a:p>
                  </a:txBody>
                  <a:tcPr marL="84406" marR="84406" marT="42203" marB="42203" anchor="ctr"/>
                </a:tc>
                <a:tc rowSpan="2" hMerge="1">
                  <a:txBody>
                    <a:bodyPr/>
                    <a:lstStyle/>
                    <a:p>
                      <a:endParaRPr kumimoji="1" lang="ja-JP" altLang="en-US" sz="1200" dirty="0"/>
                    </a:p>
                  </a:txBody>
                  <a:tcPr/>
                </a:tc>
                <a:tc rowSpan="2">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業 務 内 容</a:t>
                      </a:r>
                      <a:endParaRPr kumimoji="1" lang="ja-JP" altLang="en-US" sz="900" b="1" dirty="0">
                        <a:latin typeface="ＭＳ ゴシック" panose="020B0609070205080204" pitchFamily="49" charset="-128"/>
                        <a:ea typeface="ＭＳ ゴシック" panose="020B0609070205080204" pitchFamily="49" charset="-128"/>
                      </a:endParaRPr>
                    </a:p>
                  </a:txBody>
                  <a:tcPr marL="84406" marR="84406" marT="42203" marB="42203" anchor="ctr"/>
                </a:tc>
                <a:tc gridSpan="3">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実務経験年数</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ゴシック" panose="020B0609070205080204" pitchFamily="49" charset="-128"/>
                          <a:ea typeface="ＭＳ ゴシック" panose="020B0609070205080204" pitchFamily="49" charset="-128"/>
                        </a:rPr>
                        <a:t>（下記に</a:t>
                      </a:r>
                      <a:r>
                        <a:rPr kumimoji="1" lang="ja-JP" altLang="en-US" sz="900" u="sng" dirty="0" smtClean="0">
                          <a:latin typeface="ＭＳ ゴシック" panose="020B0609070205080204" pitchFamily="49" charset="-128"/>
                          <a:ea typeface="ＭＳ ゴシック" panose="020B0609070205080204" pitchFamily="49" charset="-128"/>
                        </a:rPr>
                        <a:t>加え、老人福祉施設・医療機関等以外での実務経験が３年以上</a:t>
                      </a:r>
                      <a:r>
                        <a:rPr kumimoji="1" lang="ja-JP" altLang="en-US" sz="900" dirty="0" smtClean="0">
                          <a:latin typeface="ＭＳ ゴシック" panose="020B0609070205080204" pitchFamily="49" charset="-128"/>
                          <a:ea typeface="ＭＳ ゴシック" panose="020B0609070205080204" pitchFamily="49" charset="-128"/>
                        </a:rPr>
                        <a:t>）</a:t>
                      </a:r>
                    </a:p>
                  </a:txBody>
                  <a:tcPr marL="84406" marR="84406" marT="42203" marB="42203">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79363">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国家資格保有者</a:t>
                      </a:r>
                      <a:r>
                        <a:rPr kumimoji="1" lang="en-US" altLang="ja-JP" sz="900" b="1" baseline="30000" dirty="0" smtClean="0">
                          <a:latin typeface="ＭＳ ゴシック" panose="020B0609070205080204" pitchFamily="49" charset="-128"/>
                          <a:ea typeface="ＭＳ ゴシック" panose="020B0609070205080204" pitchFamily="49" charset="-128"/>
                        </a:rPr>
                        <a:t>※</a:t>
                      </a:r>
                      <a:r>
                        <a:rPr kumimoji="1" lang="ja-JP" altLang="en-US" sz="900" b="1" baseline="30000" dirty="0" smtClean="0">
                          <a:latin typeface="ＭＳ ゴシック" panose="020B0609070205080204" pitchFamily="49" charset="-128"/>
                          <a:ea typeface="ＭＳ ゴシック" panose="020B0609070205080204" pitchFamily="49" charset="-128"/>
                        </a:rPr>
                        <a:t>１</a:t>
                      </a:r>
                      <a:endParaRPr kumimoji="1" lang="ja-JP" altLang="en-US" sz="900" b="1" baseline="30000" dirty="0">
                        <a:latin typeface="ＭＳ ゴシック" panose="020B0609070205080204" pitchFamily="49" charset="-128"/>
                        <a:ea typeface="ＭＳ ゴシック" panose="020B0609070205080204" pitchFamily="49" charset="-128"/>
                      </a:endParaRP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有資格者</a:t>
                      </a:r>
                    </a:p>
                    <a:p>
                      <a:pPr algn="ctr"/>
                      <a:r>
                        <a:rPr kumimoji="1" lang="en-US" altLang="ja-JP" sz="900" b="0" dirty="0" smtClean="0">
                          <a:latin typeface="ＭＳ ゴシック" panose="020B0609070205080204" pitchFamily="49" charset="-128"/>
                          <a:ea typeface="ＭＳ ゴシック" panose="020B0609070205080204" pitchFamily="49" charset="-128"/>
                        </a:rPr>
                        <a:t>※</a:t>
                      </a:r>
                      <a:r>
                        <a:rPr kumimoji="1" lang="ja-JP" altLang="en-US" sz="900" b="0" dirty="0" smtClean="0">
                          <a:latin typeface="ＭＳ ゴシック" panose="020B0609070205080204" pitchFamily="49" charset="-128"/>
                          <a:ea typeface="ＭＳ ゴシック" panose="020B0609070205080204" pitchFamily="49" charset="-128"/>
                        </a:rPr>
                        <a:t>３</a:t>
                      </a:r>
                      <a:endParaRPr kumimoji="1" lang="en-US" altLang="ja-JP" sz="900" b="0" dirty="0" smtClean="0">
                        <a:latin typeface="ＭＳ ゴシック" panose="020B0609070205080204" pitchFamily="49" charset="-128"/>
                        <a:ea typeface="ＭＳ ゴシック" panose="020B0609070205080204" pitchFamily="49"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それ以外の者</a:t>
                      </a:r>
                      <a:endParaRPr kumimoji="1" lang="ja-JP" altLang="en-US" sz="900" b="1"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23821841"/>
                  </a:ext>
                </a:extLst>
              </a:tr>
              <a:tr h="291363">
                <a:tc rowSpan="13">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障害者（身体上若しくは精神上の障害があること又は環境上の理由により日常生活を営むのに支障がある者）又は障害児（児童福祉法第</a:t>
                      </a:r>
                      <a:r>
                        <a:rPr kumimoji="1" lang="en-US" altLang="ja-JP" sz="800" dirty="0" smtClean="0">
                          <a:latin typeface="ＭＳ ゴシック" panose="020B0609070205080204" pitchFamily="49" charset="-128"/>
                          <a:ea typeface="ＭＳ ゴシック" panose="020B0609070205080204" pitchFamily="49" charset="-128"/>
                        </a:rPr>
                        <a:t>4</a:t>
                      </a:r>
                      <a:r>
                        <a:rPr kumimoji="1" lang="ja-JP" altLang="en-US" sz="800" dirty="0" smtClean="0">
                          <a:latin typeface="ＭＳ ゴシック" panose="020B0609070205080204" pitchFamily="49" charset="-128"/>
                          <a:ea typeface="ＭＳ ゴシック" panose="020B0609070205080204" pitchFamily="49" charset="-128"/>
                        </a:rPr>
                        <a:t>条第</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項に規定する児童）の保健、医療、福祉、就労、教育の分野における支援業務</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rowSpan="7">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イ 相談支援の業務</a:t>
                      </a:r>
                    </a:p>
                    <a:p>
                      <a:pPr algn="ctr"/>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自立に関する相談に応じ、助言、指導その他の支援を行う業務、その他これに準ずる業務</a:t>
                      </a:r>
                    </a:p>
                    <a:p>
                      <a:pPr algn="l"/>
                      <a:endParaRPr kumimoji="1" lang="ja-JP" altLang="en-US" sz="700" dirty="0" smtClean="0">
                        <a:latin typeface="ＭＳ ゴシック" panose="020B0609070205080204" pitchFamily="49" charset="-128"/>
                        <a:ea typeface="ＭＳ ゴシック" panose="020B0609070205080204" pitchFamily="49" charset="-128"/>
                      </a:endParaRPr>
                    </a:p>
                    <a:p>
                      <a:pPr algn="r"/>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告示一イ</a:t>
                      </a:r>
                      <a:r>
                        <a:rPr kumimoji="1" lang="en-US" altLang="ja-JP" sz="700" dirty="0" smtClean="0">
                          <a:latin typeface="ＭＳ ゴシック" panose="020B0609070205080204" pitchFamily="49" charset="-128"/>
                          <a:ea typeface="ＭＳ ゴシック" panose="020B0609070205080204" pitchFamily="49" charset="-128"/>
                        </a:rPr>
                        <a:t>(1)(</a:t>
                      </a:r>
                      <a:r>
                        <a:rPr kumimoji="1" lang="ja-JP" altLang="en-US" sz="700" dirty="0" smtClean="0">
                          <a:latin typeface="ＭＳ ゴシック" panose="020B0609070205080204" pitchFamily="49" charset="-128"/>
                          <a:ea typeface="ＭＳ ゴシック" panose="020B0609070205080204" pitchFamily="49" charset="-128"/>
                        </a:rPr>
                        <a:t>一</a:t>
                      </a:r>
                      <a:r>
                        <a:rPr kumimoji="1" lang="en-US" altLang="ja-JP"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en-US" altLang="ja-JP" sz="800" baseline="0" dirty="0" smtClean="0">
                          <a:latin typeface="ＭＳ ゴシック" panose="020B0609070205080204" pitchFamily="49" charset="-128"/>
                          <a:ea typeface="ＭＳ ゴシック" panose="020B0609070205080204" pitchFamily="49" charset="-128"/>
                        </a:rPr>
                        <a:t>(1) </a:t>
                      </a:r>
                      <a:r>
                        <a:rPr kumimoji="1" lang="ja-JP" altLang="en-US" sz="800" baseline="0" dirty="0" smtClean="0">
                          <a:latin typeface="ＭＳ ゴシック" panose="020B0609070205080204" pitchFamily="49" charset="-128"/>
                          <a:ea typeface="ＭＳ ゴシック" panose="020B0609070205080204" pitchFamily="49" charset="-128"/>
                        </a:rPr>
                        <a:t>指定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特定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障害児</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一般</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相談支援事業、地域生活支援事業の相談支援事業に従事する者</a:t>
                      </a: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tc>
                <a:tc row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３年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以上</a:t>
                      </a: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lToTr w="9525" cap="flat" cmpd="sng" algn="ctr">
                      <a:solidFill>
                        <a:schemeClr val="tx1"/>
                      </a:solidFill>
                      <a:prstDash val="solid"/>
                      <a:round/>
                      <a:headEnd type="none" w="med" len="med"/>
                      <a:tailEnd type="none" w="med" len="med"/>
                    </a:lnBlToTr>
                  </a:tcPr>
                </a:tc>
                <a:tc rowSpan="7">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５年以上</a:t>
                      </a:r>
                    </a:p>
                  </a:txBody>
                  <a:tcPr marL="84406" marR="84406" marT="42203" marB="42203"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37679">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(2)</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児童相談所、児童家庭支援センター、更生相談所</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身体・知的</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福祉事務所、発達障害者支援センターにおいて相</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談支援の業務に従事する者　</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旧精神保健福祉法の精神障害者社会復帰施設を含む。</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6243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(3)</a:t>
                      </a:r>
                      <a:r>
                        <a:rPr kumimoji="1" lang="ja-JP" altLang="en-US" sz="800" dirty="0" smtClean="0">
                          <a:latin typeface="ＭＳ ゴシック" panose="020B0609070205080204" pitchFamily="49" charset="-128"/>
                          <a:ea typeface="ＭＳ ゴシック" panose="020B0609070205080204" pitchFamily="49" charset="-128"/>
                        </a:rPr>
                        <a:t> 障害者支援施設、児童入所施設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障害児入所施設、乳児院、児童養護施設、児童心理治療施設、児童自立支援施設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地域包括支援センター、老人福祉施設、介護老人保健施設、介護医療院、精神保健福祉センター、救護施設、更正施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設において相談支援の業務に従事する者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28285551"/>
                  </a:ext>
                </a:extLst>
              </a:tr>
              <a:tr h="147165">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smtClean="0">
                          <a:latin typeface="ＭＳ ゴシック" panose="020B0609070205080204" pitchFamily="49" charset="-128"/>
                          <a:ea typeface="ＭＳ ゴシック" panose="020B0609070205080204" pitchFamily="49" charset="-128"/>
                        </a:rPr>
                        <a:t>(4)</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障害者職業センター、障害者就業・生活支援センターにおいて相談支援の業務に従事する者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34333738"/>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(5)</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学校において相談支援の業務に従事する者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smtClean="0">
                          <a:latin typeface="ＭＳ ゴシック" panose="020B0609070205080204" pitchFamily="49" charset="-128"/>
                          <a:ea typeface="ＭＳ ゴシック" panose="020B0609070205080204" pitchFamily="49" charset="-128"/>
                        </a:rPr>
                        <a:t>(6)</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1) </a:t>
                      </a:r>
                      <a:r>
                        <a:rPr kumimoji="1" lang="ja-JP" altLang="en-US" sz="800" dirty="0" smtClean="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2) </a:t>
                      </a:r>
                      <a:r>
                        <a:rPr kumimoji="1" lang="ja-JP" altLang="en-US" sz="800" dirty="0" smtClean="0">
                          <a:latin typeface="ＭＳ ゴシック" panose="020B0609070205080204" pitchFamily="49" charset="-128"/>
                          <a:ea typeface="ＭＳ ゴシック" panose="020B0609070205080204" pitchFamily="49" charset="-128"/>
                        </a:rPr>
                        <a:t>施設等における相談支援業務、就労支援における相談支援業務、特別支援教育における進路相談・教育相談の業務</a:t>
                      </a:r>
                    </a:p>
                    <a:p>
                      <a:r>
                        <a:rPr kumimoji="1" lang="ja-JP" altLang="en-US" sz="800" dirty="0" smtClean="0">
                          <a:latin typeface="ＭＳ ゴシック" panose="020B0609070205080204" pitchFamily="49" charset="-128"/>
                          <a:ea typeface="ＭＳ ゴシック" panose="020B0609070205080204" pitchFamily="49" charset="-128"/>
                        </a:rPr>
                        <a:t>　に従事した期間が１年以上である者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 3) </a:t>
                      </a:r>
                      <a:r>
                        <a:rPr kumimoji="1" lang="ja-JP" altLang="en-US" sz="800" dirty="0" smtClean="0">
                          <a:latin typeface="ＭＳ ゴシック" panose="020B0609070205080204" pitchFamily="49" charset="-128"/>
                          <a:ea typeface="ＭＳ ゴシック" panose="020B0609070205080204" pitchFamily="49" charset="-128"/>
                        </a:rPr>
                        <a:t>訪問介護員（ホームヘルパー）２級以上（現：介護職員初任者研修）に相当する研修を修了した者</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r h="163556">
                <a:tc vMerge="1">
                  <a:txBody>
                    <a:bodyPr/>
                    <a:lstStyle/>
                    <a:p>
                      <a:endParaRPr kumimoji="1" lang="ja-JP" altLang="en-US" dirty="0"/>
                    </a:p>
                  </a:txBody>
                  <a:tcPr/>
                </a:tc>
                <a:tc rowSpan="6">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ロ 直接支援業務</a:t>
                      </a:r>
                    </a:p>
                    <a:p>
                      <a:pPr algn="ctr"/>
                      <a:endParaRPr kumimoji="1" lang="ja-JP" altLang="en-US" sz="6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入浴、排せつ、食事その他の介護を行い、並びに介護に関する指導を行う業務、その他職業訓練、職業教育に係る業務、動作の指導・知識技能の付与・生活訓練・訓練等に係る指導務</a:t>
                      </a:r>
                      <a:endParaRPr kumimoji="1" lang="en-US" altLang="ja-JP" sz="700" dirty="0" smtClean="0">
                        <a:latin typeface="ＭＳ ゴシック" panose="020B0609070205080204" pitchFamily="49" charset="-128"/>
                        <a:ea typeface="ＭＳ ゴシック" panose="020B0609070205080204" pitchFamily="49" charset="-128"/>
                      </a:endParaRPr>
                    </a:p>
                    <a:p>
                      <a:pPr algn="l"/>
                      <a:endParaRPr kumimoji="1" lang="en-US" altLang="ja-JP" sz="700" dirty="0" smtClean="0">
                        <a:latin typeface="ＭＳ ゴシック" panose="020B0609070205080204" pitchFamily="49" charset="-128"/>
                        <a:ea typeface="ＭＳ ゴシック" panose="020B0609070205080204" pitchFamily="49" charset="-128"/>
                      </a:endParaRPr>
                    </a:p>
                    <a:p>
                      <a:pPr algn="r"/>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告示一イ</a:t>
                      </a:r>
                      <a:r>
                        <a:rPr kumimoji="1" lang="en-US" altLang="ja-JP" sz="700" dirty="0" smtClean="0">
                          <a:latin typeface="ＭＳ ゴシック" panose="020B0609070205080204" pitchFamily="49" charset="-128"/>
                          <a:ea typeface="ＭＳ ゴシック" panose="020B0609070205080204" pitchFamily="49" charset="-128"/>
                        </a:rPr>
                        <a:t>(1)(</a:t>
                      </a:r>
                      <a:r>
                        <a:rPr kumimoji="1" lang="ja-JP" altLang="en-US" sz="700" dirty="0" smtClean="0">
                          <a:latin typeface="ＭＳ ゴシック" panose="020B0609070205080204" pitchFamily="49" charset="-128"/>
                          <a:ea typeface="ＭＳ ゴシック" panose="020B0609070205080204" pitchFamily="49" charset="-128"/>
                        </a:rPr>
                        <a:t>二</a:t>
                      </a:r>
                      <a:r>
                        <a:rPr kumimoji="1" lang="en-US" altLang="ja-JP"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marL="0" indent="0">
                        <a:buNone/>
                      </a:pPr>
                      <a:r>
                        <a:rPr kumimoji="1" lang="en-US" altLang="ja-JP" sz="800" baseline="0" dirty="0" smtClean="0">
                          <a:latin typeface="ＭＳ ゴシック" panose="020B0609070205080204" pitchFamily="49" charset="-128"/>
                          <a:ea typeface="ＭＳ ゴシック" panose="020B0609070205080204" pitchFamily="49" charset="-128"/>
                        </a:rPr>
                        <a:t>(1) </a:t>
                      </a:r>
                      <a:r>
                        <a:rPr kumimoji="1" lang="ja-JP" altLang="en-US" sz="800" baseline="0" dirty="0" smtClean="0">
                          <a:latin typeface="ＭＳ ゴシック" panose="020B0609070205080204" pitchFamily="49" charset="-128"/>
                          <a:ea typeface="ＭＳ ゴシック" panose="020B0609070205080204" pitchFamily="49" charset="-128"/>
                        </a:rPr>
                        <a:t>障害者支援施設、</a:t>
                      </a:r>
                      <a:r>
                        <a:rPr kumimoji="1" lang="ja-JP" altLang="en-US" sz="800" dirty="0" smtClean="0">
                          <a:latin typeface="ＭＳ ゴシック" panose="020B0609070205080204" pitchFamily="49" charset="-128"/>
                          <a:ea typeface="ＭＳ ゴシック" panose="020B0609070205080204" pitchFamily="49" charset="-128"/>
                        </a:rPr>
                        <a:t>児童入所施設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障害児入所施設、乳児院、児童養護施設、児童心理治療施設、児童自立支援施設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endParaRPr kumimoji="1" lang="ja-JP" altLang="en-US" sz="800"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800" dirty="0" smtClean="0">
                          <a:latin typeface="ＭＳ ゴシック" panose="020B0609070205080204" pitchFamily="49" charset="-128"/>
                          <a:ea typeface="ＭＳ ゴシック" panose="020B0609070205080204" pitchFamily="49" charset="-128"/>
                        </a:rPr>
                        <a:t>　老人福祉施設、介護老人保健施設及び医療機関等において介護業務に従事する者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lnR w="12700" cap="flat" cmpd="sng" algn="ctr">
                      <a:solidFill>
                        <a:schemeClr val="tx1"/>
                      </a:solidFill>
                      <a:prstDash val="solid"/>
                      <a:round/>
                      <a:headEnd type="none" w="med" len="med"/>
                      <a:tailEnd type="none" w="med" len="med"/>
                    </a:lnR>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５年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6">
                  <a:txBody>
                    <a:bodyPr/>
                    <a:lstStyle/>
                    <a:p>
                      <a:pPr algn="ctr"/>
                      <a:r>
                        <a:rPr kumimoji="1" lang="ja-JP" altLang="en-US" sz="800" b="1" dirty="0" smtClean="0">
                          <a:solidFill>
                            <a:srgbClr val="FF0000"/>
                          </a:solidFill>
                          <a:latin typeface="ＭＳ ゴシック" panose="020B0609070205080204" pitchFamily="49" charset="-128"/>
                          <a:ea typeface="ＭＳ ゴシック" panose="020B0609070205080204" pitchFamily="49" charset="-128"/>
                        </a:rPr>
                        <a:t>８年以上</a:t>
                      </a:r>
                    </a:p>
                  </a:txBody>
                  <a:tcPr marL="84406" marR="84406" marT="42203" marB="42203"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192122">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(2) </a:t>
                      </a:r>
                      <a:r>
                        <a:rPr kumimoji="1" lang="ja-JP" altLang="en-US" sz="800" dirty="0" smtClean="0">
                          <a:latin typeface="ＭＳ ゴシック" panose="020B0609070205080204" pitchFamily="49" charset="-128"/>
                          <a:ea typeface="ＭＳ ゴシック" panose="020B0609070205080204" pitchFamily="49" charset="-128"/>
                        </a:rPr>
                        <a:t>障害福祉サービス事業、障害児通所支援事業、保育所、認定こども園、老人居宅介護等事業等に従事する者</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130062">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smtClean="0">
                          <a:latin typeface="ＭＳ ゴシック" panose="020B0609070205080204" pitchFamily="49" charset="-128"/>
                          <a:ea typeface="ＭＳ ゴシック" panose="020B0609070205080204" pitchFamily="49" charset="-128"/>
                        </a:rPr>
                        <a:t>(3)</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病院・診療所、薬局、訪問看護事業所等の従業者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16786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(4)</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障害者雇用事業所において就業支援の業務に従事する者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0"/>
                  </a:ext>
                </a:extLst>
              </a:tr>
              <a:tr h="16786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aseline="0" dirty="0" smtClean="0">
                          <a:latin typeface="ＭＳ ゴシック" panose="020B0609070205080204" pitchFamily="49" charset="-128"/>
                          <a:ea typeface="ＭＳ ゴシック" panose="020B0609070205080204" pitchFamily="49" charset="-128"/>
                        </a:rPr>
                        <a:t>(5) </a:t>
                      </a:r>
                      <a:r>
                        <a:rPr kumimoji="1" lang="ja-JP" altLang="en-US" sz="800" baseline="0" dirty="0" smtClean="0">
                          <a:latin typeface="ＭＳ ゴシック" panose="020B0609070205080204" pitchFamily="49" charset="-128"/>
                          <a:ea typeface="ＭＳ ゴシック" panose="020B0609070205080204" pitchFamily="49" charset="-128"/>
                        </a:rPr>
                        <a:t>学校等の従業者</a:t>
                      </a: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90021117"/>
                  </a:ext>
                </a:extLst>
              </a:tr>
              <a:tr h="21643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418946">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１ 上記イの相談支援業務及び上記②の介護等業務に従事する者で、国家資格等</a:t>
                      </a:r>
                      <a:r>
                        <a:rPr kumimoji="1" lang="en-US" altLang="ja-JP" sz="800" baseline="30000" dirty="0" smtClean="0">
                          <a:latin typeface="ＭＳ ゴシック" panose="020B0609070205080204" pitchFamily="49" charset="-128"/>
                          <a:ea typeface="ＭＳ ゴシック" panose="020B0609070205080204" pitchFamily="49" charset="-128"/>
                        </a:rPr>
                        <a:t>※</a:t>
                      </a:r>
                      <a:r>
                        <a:rPr kumimoji="1" lang="ja-JP" altLang="en-US" sz="800" baseline="30000" dirty="0" smtClean="0">
                          <a:latin typeface="ＭＳ ゴシック" panose="020B0609070205080204" pitchFamily="49" charset="-128"/>
                          <a:ea typeface="ＭＳ ゴシック" panose="020B0609070205080204" pitchFamily="49" charset="-128"/>
                        </a:rPr>
                        <a:t>２</a:t>
                      </a:r>
                      <a:r>
                        <a:rPr kumimoji="1" lang="ja-JP" altLang="en-US" sz="800" dirty="0" smtClean="0">
                          <a:latin typeface="ＭＳ ゴシック" panose="020B0609070205080204" pitchFamily="49" charset="-128"/>
                          <a:ea typeface="ＭＳ ゴシック" panose="020B0609070205080204" pitchFamily="49" charset="-128"/>
                        </a:rPr>
                        <a:t>による業務に</a:t>
                      </a: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５</a:t>
                      </a:r>
                      <a:r>
                        <a:rPr kumimoji="1" lang="ja-JP" altLang="en-US" sz="800" dirty="0" smtClean="0">
                          <a:latin typeface="ＭＳ ゴシック" panose="020B0609070205080204" pitchFamily="49" charset="-128"/>
                          <a:ea typeface="ＭＳ ゴシック" panose="020B0609070205080204" pitchFamily="49" charset="-128"/>
                        </a:rPr>
                        <a:t>年以上従事している者（国家資格の期間と相談・介護業務の期間が同時期でも可）</a:t>
                      </a: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２ 国家資格等とは、医師、歯科医師、薬剤師、保健師、助産師、看護師、准看護師、理学療法士、作業療法士、社会福祉士、介護福祉士、視能訓練士、義肢装具士、歯科衛生士、言語聴覚</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ja-JP" altLang="en-US" sz="800" dirty="0" smtClean="0">
                          <a:latin typeface="ＭＳ ゴシック" panose="020B0609070205080204" pitchFamily="49" charset="-128"/>
                          <a:ea typeface="ＭＳ ゴシック" panose="020B0609070205080204" pitchFamily="49" charset="-128"/>
                        </a:rPr>
                        <a:t>　　士、あん摩マッサージ指圧師、はり師、きゅう師、柔道整復師、栄養士（管理栄養士を含む。）、精神保健福祉士のことを言う。</a:t>
                      </a: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３ 上記ロの直接支援業務に従事する者で、次のいずれかに該当する者（資格取得以前も年数に含めて可）</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1) </a:t>
                      </a:r>
                      <a:r>
                        <a:rPr kumimoji="1" lang="ja-JP" altLang="en-US" sz="800" dirty="0" smtClean="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2)</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保育士</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3) </a:t>
                      </a:r>
                      <a:r>
                        <a:rPr kumimoji="1" lang="ja-JP" altLang="en-US" sz="800" dirty="0" smtClean="0">
                          <a:latin typeface="ＭＳ ゴシック" panose="020B0609070205080204" pitchFamily="49" charset="-128"/>
                          <a:ea typeface="ＭＳ ゴシック" panose="020B0609070205080204" pitchFamily="49" charset="-128"/>
                        </a:rPr>
                        <a:t>児童指導員任用資格者</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4) </a:t>
                      </a:r>
                      <a:r>
                        <a:rPr kumimoji="1" lang="ja-JP" altLang="en-US" sz="800" dirty="0" smtClean="0">
                          <a:latin typeface="ＭＳ ゴシック" panose="020B0609070205080204" pitchFamily="49" charset="-128"/>
                          <a:ea typeface="ＭＳ ゴシック" panose="020B0609070205080204" pitchFamily="49" charset="-128"/>
                        </a:rPr>
                        <a:t>訪問介護員（ホームヘルパー）２級以上（現：介護職員初任者研修）に相当する研修を修了した者</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bl>
          </a:graphicData>
        </a:graphic>
      </p:graphicFrame>
      <p:sp>
        <p:nvSpPr>
          <p:cNvPr id="8" name="テキスト ボックス 7"/>
          <p:cNvSpPr txBox="1"/>
          <p:nvPr/>
        </p:nvSpPr>
        <p:spPr>
          <a:xfrm>
            <a:off x="118582" y="220184"/>
            <a:ext cx="8906836" cy="348109"/>
          </a:xfrm>
          <a:prstGeom prst="rect">
            <a:avLst/>
          </a:prstGeom>
          <a:noFill/>
        </p:spPr>
        <p:txBody>
          <a:bodyPr wrap="square" rtlCol="0">
            <a:spAutoFit/>
          </a:bodyPr>
          <a:lstStyle/>
          <a:p>
            <a:pPr algn="ctr"/>
            <a:r>
              <a:rPr lang="ja-JP" altLang="en-US" sz="1662" b="1" dirty="0">
                <a:latin typeface="ＤＦ特太ゴシック体" panose="020B0509000000000000" pitchFamily="49" charset="-128"/>
                <a:ea typeface="ＤＦ特太ゴシック体" panose="020B0509000000000000" pitchFamily="49" charset="-128"/>
              </a:rPr>
              <a:t>児童発達支援管理</a:t>
            </a:r>
            <a:r>
              <a:rPr lang="ja-JP" altLang="en-US" sz="1662" b="1" dirty="0" smtClean="0">
                <a:latin typeface="ＤＦ特太ゴシック体" panose="020B0509000000000000" pitchFamily="49" charset="-128"/>
                <a:ea typeface="ＤＦ特太ゴシック体" panose="020B0509000000000000" pitchFamily="49" charset="-128"/>
              </a:rPr>
              <a:t>責任者として従事するための実務経験要件</a:t>
            </a:r>
            <a:endParaRPr lang="ja-JP" altLang="en-US" sz="1662" b="1"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868790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4429126"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5033963"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5653087"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6257924"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759619"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ＭＳ ゴシック" panose="020B0609070205080204" pitchFamily="49" charset="-128"/>
                <a:ea typeface="ＭＳ ゴシック" panose="020B0609070205080204" pitchFamily="49" charset="-128"/>
              </a:rPr>
              <a:t>サービス管理責任者・児童発達支援</a:t>
            </a:r>
            <a:r>
              <a:rPr lang="ja-JP" altLang="en-US" sz="2000" b="1" smtClean="0">
                <a:solidFill>
                  <a:schemeClr val="bg1"/>
                </a:solidFill>
                <a:latin typeface="ＭＳ ゴシック" panose="020B0609070205080204" pitchFamily="49" charset="-128"/>
                <a:ea typeface="ＭＳ ゴシック" panose="020B0609070205080204" pitchFamily="49" charset="-128"/>
              </a:rPr>
              <a:t>管理責任者の配置要件と研修受講要件</a:t>
            </a:r>
            <a:endParaRPr lang="ja-JP" altLang="en-US" sz="2000" b="1" dirty="0">
              <a:solidFill>
                <a:schemeClr val="bg1"/>
              </a:solidFill>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cxnSp>
        <p:nvCxnSpPr>
          <p:cNvPr id="8" name="直線矢印コネクタ 7"/>
          <p:cNvCxnSpPr/>
          <p:nvPr/>
        </p:nvCxnSpPr>
        <p:spPr>
          <a:xfrm>
            <a:off x="200026" y="6354293"/>
            <a:ext cx="8620124" cy="0"/>
          </a:xfrm>
          <a:prstGeom prst="straightConnector1">
            <a:avLst/>
          </a:prstGeom>
          <a:ln w="60325">
            <a:solidFill>
              <a:srgbClr val="99CC00"/>
            </a:solidFill>
            <a:tailEnd type="triangle"/>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362262" y="1697635"/>
            <a:ext cx="618939" cy="2646604"/>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基礎研修</a:t>
            </a:r>
            <a:endParaRPr kumimoji="1" lang="ja-JP" altLang="en-US" b="1" dirty="0"/>
          </a:p>
        </p:txBody>
      </p:sp>
      <p:sp>
        <p:nvSpPr>
          <p:cNvPr id="11" name="角丸四角形 10"/>
          <p:cNvSpPr/>
          <p:nvPr/>
        </p:nvSpPr>
        <p:spPr>
          <a:xfrm>
            <a:off x="3838277" y="2932612"/>
            <a:ext cx="3050031" cy="54371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更新研修</a:t>
            </a:r>
            <a:endParaRPr kumimoji="1" lang="ja-JP" altLang="en-US" b="1" dirty="0"/>
          </a:p>
        </p:txBody>
      </p:sp>
      <p:cxnSp>
        <p:nvCxnSpPr>
          <p:cNvPr id="13" name="直線コネクタ 12"/>
          <p:cNvCxnSpPr/>
          <p:nvPr/>
        </p:nvCxnSpPr>
        <p:spPr>
          <a:xfrm flipV="1">
            <a:off x="320040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381000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1350560"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197882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2600327"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6867524"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7486650"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8098282"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2" name="楕円 11"/>
          <p:cNvSpPr/>
          <p:nvPr/>
        </p:nvSpPr>
        <p:spPr>
          <a:xfrm>
            <a:off x="3814658"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34" name="楕円 33"/>
          <p:cNvSpPr/>
          <p:nvPr/>
        </p:nvSpPr>
        <p:spPr>
          <a:xfrm>
            <a:off x="4424257"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35" name="楕円 34"/>
          <p:cNvSpPr/>
          <p:nvPr/>
        </p:nvSpPr>
        <p:spPr>
          <a:xfrm>
            <a:off x="5015370"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3</a:t>
            </a:r>
            <a:endParaRPr kumimoji="1" lang="ja-JP" altLang="en-US" sz="3200" dirty="0"/>
          </a:p>
        </p:txBody>
      </p:sp>
      <p:sp>
        <p:nvSpPr>
          <p:cNvPr id="36" name="楕円 35"/>
          <p:cNvSpPr/>
          <p:nvPr/>
        </p:nvSpPr>
        <p:spPr>
          <a:xfrm>
            <a:off x="5616832"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4</a:t>
            </a:r>
            <a:endParaRPr kumimoji="1" lang="ja-JP" altLang="en-US" sz="3200" dirty="0"/>
          </a:p>
        </p:txBody>
      </p:sp>
      <p:sp>
        <p:nvSpPr>
          <p:cNvPr id="38" name="楕円 37"/>
          <p:cNvSpPr/>
          <p:nvPr/>
        </p:nvSpPr>
        <p:spPr>
          <a:xfrm>
            <a:off x="2469285" y="4624950"/>
            <a:ext cx="619124" cy="61912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39" name="楕円 38"/>
          <p:cNvSpPr/>
          <p:nvPr/>
        </p:nvSpPr>
        <p:spPr>
          <a:xfrm>
            <a:off x="1849114" y="4624950"/>
            <a:ext cx="619124" cy="61912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14" name="四角形吹き出し 13"/>
          <p:cNvSpPr/>
          <p:nvPr/>
        </p:nvSpPr>
        <p:spPr>
          <a:xfrm>
            <a:off x="204131" y="3960183"/>
            <a:ext cx="2341740" cy="674437"/>
          </a:xfrm>
          <a:prstGeom prst="wedgeRectCallout">
            <a:avLst>
              <a:gd name="adj1" fmla="val 16965"/>
              <a:gd name="adj2" fmla="val -76756"/>
            </a:avLst>
          </a:prstGeom>
          <a:solidFill>
            <a:srgbClr val="FFC000"/>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実務</a:t>
            </a:r>
            <a:r>
              <a:rPr kumimoji="1" lang="ja-JP" altLang="en-US" sz="1400" b="1" dirty="0"/>
              <a:t>経験を</a:t>
            </a:r>
            <a:r>
              <a:rPr kumimoji="1" lang="ja-JP" altLang="en-US" sz="1400" b="1" dirty="0" smtClean="0"/>
              <a:t>満たす予定</a:t>
            </a:r>
            <a:r>
              <a:rPr kumimoji="1" lang="ja-JP" altLang="en-US" sz="1400" b="1" smtClean="0"/>
              <a:t>の日まで２年以内前</a:t>
            </a:r>
            <a:r>
              <a:rPr kumimoji="1" lang="ja-JP" altLang="en-US" sz="1400" b="1" dirty="0"/>
              <a:t>から</a:t>
            </a:r>
            <a:r>
              <a:rPr kumimoji="1" lang="ja-JP" altLang="en-US" sz="1400" b="1" dirty="0" smtClean="0"/>
              <a:t>受講可</a:t>
            </a:r>
            <a:endParaRPr kumimoji="1" lang="ja-JP" altLang="en-US" sz="1400" b="1" dirty="0"/>
          </a:p>
        </p:txBody>
      </p:sp>
      <p:cxnSp>
        <p:nvCxnSpPr>
          <p:cNvPr id="46" name="直線矢印コネクタ 45"/>
          <p:cNvCxnSpPr/>
          <p:nvPr/>
        </p:nvCxnSpPr>
        <p:spPr>
          <a:xfrm>
            <a:off x="514343" y="5159866"/>
            <a:ext cx="2452556" cy="0"/>
          </a:xfrm>
          <a:prstGeom prst="straightConnector1">
            <a:avLst/>
          </a:prstGeom>
          <a:ln w="69850" cap="rnd">
            <a:solidFill>
              <a:srgbClr val="FF0000">
                <a:alpha val="70000"/>
              </a:srgbClr>
            </a:solidFill>
            <a:round/>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676394" y="4748038"/>
            <a:ext cx="1290505" cy="0"/>
          </a:xfrm>
          <a:prstGeom prst="straightConnector1">
            <a:avLst/>
          </a:prstGeom>
          <a:ln w="69850" cap="rnd">
            <a:solidFill>
              <a:srgbClr val="FF0000">
                <a:alpha val="70000"/>
              </a:srgbClr>
            </a:solidFill>
            <a:round/>
            <a:headEnd type="diamond"/>
            <a:tailEnd type="diamond"/>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3205152" y="1697636"/>
            <a:ext cx="609600" cy="2646603"/>
          </a:xfrm>
          <a:prstGeom prst="round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実践研修</a:t>
            </a:r>
            <a:endParaRPr kumimoji="1" lang="ja-JP" altLang="en-US" b="1" dirty="0"/>
          </a:p>
        </p:txBody>
      </p:sp>
      <p:sp>
        <p:nvSpPr>
          <p:cNvPr id="42" name="楕円 41"/>
          <p:cNvSpPr/>
          <p:nvPr/>
        </p:nvSpPr>
        <p:spPr>
          <a:xfrm>
            <a:off x="2604622" y="1759938"/>
            <a:ext cx="599594" cy="619124"/>
          </a:xfrm>
          <a:prstGeom prst="ellipse">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44" name="楕円 43"/>
          <p:cNvSpPr/>
          <p:nvPr/>
        </p:nvSpPr>
        <p:spPr>
          <a:xfrm>
            <a:off x="1974252" y="1759938"/>
            <a:ext cx="619124" cy="619124"/>
          </a:xfrm>
          <a:prstGeom prst="ellipse">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45" name="四角形吹き出し 44"/>
          <p:cNvSpPr/>
          <p:nvPr/>
        </p:nvSpPr>
        <p:spPr>
          <a:xfrm>
            <a:off x="2024951" y="859036"/>
            <a:ext cx="4018660" cy="772775"/>
          </a:xfrm>
          <a:prstGeom prst="wedgeRectCallout">
            <a:avLst>
              <a:gd name="adj1" fmla="val -12378"/>
              <a:gd name="adj2" fmla="val 92937"/>
            </a:avLst>
          </a:prstGeom>
          <a:solidFill>
            <a:srgbClr val="FFC000"/>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基礎研修修了</a:t>
            </a:r>
            <a:r>
              <a:rPr kumimoji="1" lang="ja-JP" altLang="en-US" sz="1400" b="1" smtClean="0"/>
              <a:t>日以後、実践研修受講開始日前の５年間に通算</a:t>
            </a:r>
            <a:r>
              <a:rPr kumimoji="1" lang="ja-JP" altLang="en-US" sz="1400" b="1" dirty="0" smtClean="0"/>
              <a:t>２年以上、一定</a:t>
            </a:r>
            <a:r>
              <a:rPr kumimoji="1" lang="ja-JP" altLang="en-US" sz="1400" b="1" smtClean="0"/>
              <a:t>のサビ管・児発管</a:t>
            </a:r>
            <a:r>
              <a:rPr kumimoji="1" lang="ja-JP" altLang="en-US" sz="1400" b="1" dirty="0" smtClean="0"/>
              <a:t>の業務を</a:t>
            </a:r>
            <a:r>
              <a:rPr kumimoji="1" lang="ja-JP" altLang="en-US" sz="1400" b="1" smtClean="0"/>
              <a:t>行った場合受講可</a:t>
            </a:r>
            <a:endParaRPr kumimoji="1" lang="ja-JP" altLang="en-US" sz="1400" b="1" dirty="0"/>
          </a:p>
        </p:txBody>
      </p:sp>
      <p:cxnSp>
        <p:nvCxnSpPr>
          <p:cNvPr id="43" name="直線矢印コネクタ 42"/>
          <p:cNvCxnSpPr/>
          <p:nvPr/>
        </p:nvCxnSpPr>
        <p:spPr>
          <a:xfrm>
            <a:off x="230652" y="2306462"/>
            <a:ext cx="2983845" cy="0"/>
          </a:xfrm>
          <a:prstGeom prst="straightConnector1">
            <a:avLst/>
          </a:prstGeom>
          <a:ln w="69850" cap="rnd">
            <a:solidFill>
              <a:srgbClr val="FF0000">
                <a:alpha val="70000"/>
              </a:srgbClr>
            </a:solidFill>
            <a:round/>
            <a:headEnd type="diamond"/>
            <a:tailEnd type="diamond"/>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6886846" y="2932612"/>
            <a:ext cx="2035350" cy="54371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更新研修</a:t>
            </a:r>
            <a:endParaRPr kumimoji="1" lang="ja-JP" altLang="en-US" b="1" dirty="0"/>
          </a:p>
        </p:txBody>
      </p:sp>
      <p:sp>
        <p:nvSpPr>
          <p:cNvPr id="49" name="楕円 48"/>
          <p:cNvSpPr/>
          <p:nvPr/>
        </p:nvSpPr>
        <p:spPr>
          <a:xfrm>
            <a:off x="6872557"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50" name="楕円 49"/>
          <p:cNvSpPr/>
          <p:nvPr/>
        </p:nvSpPr>
        <p:spPr>
          <a:xfrm>
            <a:off x="7482156"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53" name="四角形吹き出し 52"/>
          <p:cNvSpPr/>
          <p:nvPr/>
        </p:nvSpPr>
        <p:spPr>
          <a:xfrm>
            <a:off x="6144428" y="1968759"/>
            <a:ext cx="2723541" cy="699690"/>
          </a:xfrm>
          <a:prstGeom prst="wedgeRectCallout">
            <a:avLst>
              <a:gd name="adj1" fmla="val 23204"/>
              <a:gd name="adj2" fmla="val 93522"/>
            </a:avLst>
          </a:prstGeom>
          <a:solidFill>
            <a:schemeClr val="accent2">
              <a:lumMod val="75000"/>
            </a:schemeClr>
          </a:solidFill>
          <a:ln w="317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実践研修修了の翌年度</a:t>
            </a:r>
            <a:r>
              <a:rPr kumimoji="1" lang="ja-JP" altLang="en-US" sz="1400" b="1" dirty="0" smtClean="0"/>
              <a:t>から</a:t>
            </a:r>
            <a:endParaRPr kumimoji="1" lang="en-US" altLang="ja-JP" sz="1400" b="1" dirty="0" smtClean="0"/>
          </a:p>
          <a:p>
            <a:pPr algn="ctr"/>
            <a:r>
              <a:rPr kumimoji="1" lang="ja-JP" altLang="en-US" sz="1400" b="1" dirty="0" smtClean="0"/>
              <a:t>５年間</a:t>
            </a:r>
            <a:r>
              <a:rPr kumimoji="1" lang="ja-JP" altLang="en-US" sz="1400" b="1" dirty="0"/>
              <a:t>の間に</a:t>
            </a:r>
            <a:r>
              <a:rPr kumimoji="1" lang="ja-JP" altLang="en-US" sz="1400" b="1" smtClean="0"/>
              <a:t>１度修了</a:t>
            </a:r>
            <a:endParaRPr kumimoji="1" lang="en-US" altLang="ja-JP" sz="1400" b="1" smtClean="0"/>
          </a:p>
          <a:p>
            <a:pPr algn="ctr"/>
            <a:r>
              <a:rPr kumimoji="1" lang="en-US" altLang="ja-JP" sz="1200" smtClean="0"/>
              <a:t>(</a:t>
            </a:r>
            <a:r>
              <a:rPr kumimoji="1" lang="ja-JP" altLang="en-US" sz="1200" smtClean="0"/>
              <a:t>繰り返し修了することが必要</a:t>
            </a:r>
            <a:r>
              <a:rPr kumimoji="1" lang="en-US" altLang="ja-JP" sz="1200" smtClean="0"/>
              <a:t>)</a:t>
            </a:r>
            <a:endParaRPr kumimoji="1" lang="ja-JP" altLang="en-US" sz="1200" dirty="0"/>
          </a:p>
        </p:txBody>
      </p:sp>
      <p:cxnSp>
        <p:nvCxnSpPr>
          <p:cNvPr id="56" name="直線コネクタ 55"/>
          <p:cNvCxnSpPr/>
          <p:nvPr/>
        </p:nvCxnSpPr>
        <p:spPr>
          <a:xfrm flipV="1">
            <a:off x="13489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032955" y="3512674"/>
            <a:ext cx="767311" cy="369332"/>
          </a:xfrm>
          <a:prstGeom prst="rect">
            <a:avLst/>
          </a:prstGeom>
          <a:noFill/>
        </p:spPr>
        <p:txBody>
          <a:bodyPr wrap="square" rtlCol="0">
            <a:spAutoFit/>
          </a:bodyPr>
          <a:lstStyle/>
          <a:p>
            <a:r>
              <a:rPr kumimoji="1" lang="en-US" altLang="ja-JP" b="1" dirty="0" smtClean="0">
                <a:solidFill>
                  <a:srgbClr val="FF0000"/>
                </a:solidFill>
              </a:rPr>
              <a:t>…</a:t>
            </a:r>
            <a:endParaRPr kumimoji="1" lang="ja-JP" altLang="en-US" b="1" dirty="0">
              <a:solidFill>
                <a:srgbClr val="FF0000"/>
              </a:solidFill>
            </a:endParaRPr>
          </a:p>
        </p:txBody>
      </p:sp>
      <p:sp>
        <p:nvSpPr>
          <p:cNvPr id="57" name="四角形吹き出し 56"/>
          <p:cNvSpPr/>
          <p:nvPr/>
        </p:nvSpPr>
        <p:spPr>
          <a:xfrm>
            <a:off x="4014470" y="4143081"/>
            <a:ext cx="2723541" cy="841443"/>
          </a:xfrm>
          <a:prstGeom prst="wedgeRectCallout">
            <a:avLst>
              <a:gd name="adj1" fmla="val -2679"/>
              <a:gd name="adj2" fmla="val -138212"/>
            </a:avLst>
          </a:prstGeom>
          <a:solidFill>
            <a:srgbClr val="FFC000"/>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現任者もしくは５年間の</a:t>
            </a:r>
            <a:r>
              <a:rPr kumimoji="1" lang="ja-JP" altLang="en-US" sz="1400" b="1" smtClean="0"/>
              <a:t>間に</a:t>
            </a:r>
          </a:p>
          <a:p>
            <a:pPr algn="ctr"/>
            <a:r>
              <a:rPr kumimoji="1" lang="ja-JP" altLang="en-US" sz="1400" b="1" smtClean="0"/>
              <a:t>２年</a:t>
            </a:r>
            <a:r>
              <a:rPr kumimoji="1" lang="ja-JP" altLang="en-US" sz="1400" b="1" dirty="0" smtClean="0"/>
              <a:t>以上の</a:t>
            </a:r>
            <a:r>
              <a:rPr kumimoji="1" lang="ja-JP" altLang="en-US" sz="1400" b="1" smtClean="0"/>
              <a:t>実務経験で受講可</a:t>
            </a:r>
          </a:p>
          <a:p>
            <a:pPr algn="ctr"/>
            <a:r>
              <a:rPr kumimoji="1" lang="en-US" altLang="ja-JP" sz="1200" smtClean="0"/>
              <a:t>(</a:t>
            </a:r>
            <a:r>
              <a:rPr kumimoji="1" lang="ja-JP" altLang="en-US" sz="1200" smtClean="0"/>
              <a:t>サビ管・管理者・相談支援専門員</a:t>
            </a:r>
            <a:r>
              <a:rPr kumimoji="1" lang="en-US" altLang="ja-JP" sz="1200" smtClean="0"/>
              <a:t>)</a:t>
            </a:r>
            <a:endParaRPr kumimoji="1" lang="ja-JP" altLang="en-US" sz="1200" dirty="0"/>
          </a:p>
        </p:txBody>
      </p:sp>
      <p:sp>
        <p:nvSpPr>
          <p:cNvPr id="51" name="上矢印吹き出し 50"/>
          <p:cNvSpPr/>
          <p:nvPr/>
        </p:nvSpPr>
        <p:spPr>
          <a:xfrm>
            <a:off x="2714414" y="4236098"/>
            <a:ext cx="2192106" cy="2571763"/>
          </a:xfrm>
          <a:prstGeom prst="upArrowCallout">
            <a:avLst>
              <a:gd name="adj1" fmla="val 7799"/>
              <a:gd name="adj2" fmla="val 7924"/>
              <a:gd name="adj3" fmla="val 8622"/>
              <a:gd name="adj4" fmla="val 20708"/>
            </a:avLst>
          </a:prstGeom>
          <a:solidFill>
            <a:srgbClr val="7030A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smtClean="0">
                <a:latin typeface="+mn-ea"/>
              </a:rPr>
              <a:t>[B]</a:t>
            </a:r>
            <a:r>
              <a:rPr kumimoji="1" lang="ja-JP" altLang="en-US" sz="1400" b="1" smtClean="0">
                <a:latin typeface="+mn-ea"/>
              </a:rPr>
              <a:t>実務経験を修了し、</a:t>
            </a:r>
          </a:p>
          <a:p>
            <a:pPr algn="ctr"/>
            <a:r>
              <a:rPr kumimoji="1" lang="ja-JP" altLang="en-US" sz="1400" b="1" smtClean="0">
                <a:latin typeface="+mn-ea"/>
              </a:rPr>
              <a:t>修了証の交付を受けた日</a:t>
            </a:r>
            <a:endParaRPr kumimoji="1" lang="ja-JP" altLang="en-US" sz="1400" b="1">
              <a:latin typeface="+mn-ea"/>
            </a:endParaRPr>
          </a:p>
        </p:txBody>
      </p:sp>
      <p:sp>
        <p:nvSpPr>
          <p:cNvPr id="3" name="上矢印吹き出し 2"/>
          <p:cNvSpPr/>
          <p:nvPr/>
        </p:nvSpPr>
        <p:spPr>
          <a:xfrm>
            <a:off x="2260023" y="5283026"/>
            <a:ext cx="1418135" cy="907556"/>
          </a:xfrm>
          <a:prstGeom prst="upArrowCallout">
            <a:avLst>
              <a:gd name="adj1" fmla="val 25000"/>
              <a:gd name="adj2" fmla="val 22686"/>
              <a:gd name="adj3" fmla="val 23843"/>
              <a:gd name="adj4" fmla="val 69473"/>
            </a:avLst>
          </a:prstGeom>
          <a:solidFill>
            <a:srgbClr val="7030A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smtClean="0">
                <a:latin typeface="+mn-ea"/>
              </a:rPr>
              <a:t>[A]</a:t>
            </a:r>
            <a:r>
              <a:rPr kumimoji="1" lang="ja-JP" altLang="en-US" sz="1400" b="1" smtClean="0">
                <a:latin typeface="+mn-ea"/>
              </a:rPr>
              <a:t>実務経験を</a:t>
            </a:r>
          </a:p>
          <a:p>
            <a:pPr algn="ctr"/>
            <a:r>
              <a:rPr kumimoji="1" lang="ja-JP" altLang="en-US" sz="1400" b="1" smtClean="0">
                <a:latin typeface="+mn-ea"/>
              </a:rPr>
              <a:t>満たす日</a:t>
            </a:r>
            <a:endParaRPr kumimoji="1" lang="ja-JP" altLang="en-US" sz="1400" b="1">
              <a:latin typeface="+mn-ea"/>
            </a:endParaRPr>
          </a:p>
        </p:txBody>
      </p:sp>
      <p:sp>
        <p:nvSpPr>
          <p:cNvPr id="4" name="正方形/長方形 3"/>
          <p:cNvSpPr/>
          <p:nvPr/>
        </p:nvSpPr>
        <p:spPr>
          <a:xfrm>
            <a:off x="4941391" y="5244074"/>
            <a:ext cx="3980804" cy="841835"/>
          </a:xfrm>
          <a:prstGeom prst="rect">
            <a:avLst/>
          </a:prstGeom>
          <a:solidFill>
            <a:srgbClr val="7030A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smtClean="0">
                <a:latin typeface="+mn-ea"/>
              </a:rPr>
              <a:t>【</a:t>
            </a:r>
            <a:r>
              <a:rPr kumimoji="1" lang="ja-JP" altLang="en-US" sz="1400" b="1">
                <a:latin typeface="+mn-ea"/>
              </a:rPr>
              <a:t>配置要件</a:t>
            </a:r>
            <a:r>
              <a:rPr kumimoji="1" lang="en-US" altLang="ja-JP" sz="1400" b="1" smtClean="0">
                <a:latin typeface="+mn-ea"/>
              </a:rPr>
              <a:t>】</a:t>
            </a:r>
            <a:endParaRPr kumimoji="1" lang="ja-JP" altLang="en-US" sz="1400" b="1" smtClean="0">
              <a:latin typeface="+mn-ea"/>
            </a:endParaRPr>
          </a:p>
          <a:p>
            <a:r>
              <a:rPr kumimoji="1" lang="ja-JP" altLang="en-US" sz="1400" b="1" smtClean="0">
                <a:latin typeface="+mn-ea"/>
              </a:rPr>
              <a:t>　・</a:t>
            </a:r>
            <a:r>
              <a:rPr kumimoji="1" lang="en-US" altLang="ja-JP" sz="1400" b="1" smtClean="0">
                <a:latin typeface="+mn-ea"/>
              </a:rPr>
              <a:t>[A]+[B]</a:t>
            </a:r>
            <a:r>
              <a:rPr kumimoji="1" lang="ja-JP" altLang="en-US" sz="1400" b="1" smtClean="0">
                <a:latin typeface="+mn-ea"/>
              </a:rPr>
              <a:t>でサビ管・児発管として配置可。</a:t>
            </a:r>
          </a:p>
          <a:p>
            <a:r>
              <a:rPr kumimoji="1" lang="ja-JP" altLang="en-US" sz="1400" b="1" smtClean="0">
                <a:latin typeface="+mn-ea"/>
              </a:rPr>
              <a:t>　・その上で、更新研修を修了すること。</a:t>
            </a:r>
            <a:endParaRPr kumimoji="1" lang="ja-JP" altLang="en-US" sz="1400" b="1">
              <a:latin typeface="+mn-ea"/>
            </a:endParaRPr>
          </a:p>
        </p:txBody>
      </p:sp>
      <p:sp>
        <p:nvSpPr>
          <p:cNvPr id="37" name="楕円 36"/>
          <p:cNvSpPr/>
          <p:nvPr/>
        </p:nvSpPr>
        <p:spPr>
          <a:xfrm>
            <a:off x="6217293"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5</a:t>
            </a:r>
            <a:endParaRPr kumimoji="1" lang="ja-JP" altLang="en-US" sz="3200" dirty="0"/>
          </a:p>
        </p:txBody>
      </p:sp>
      <p:sp>
        <p:nvSpPr>
          <p:cNvPr id="41" name="楕円 40"/>
          <p:cNvSpPr/>
          <p:nvPr/>
        </p:nvSpPr>
        <p:spPr>
          <a:xfrm>
            <a:off x="8303072"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5</a:t>
            </a:r>
            <a:endParaRPr kumimoji="1" lang="ja-JP" altLang="en-US" sz="3200" dirty="0"/>
          </a:p>
        </p:txBody>
      </p:sp>
    </p:spTree>
    <p:extLst>
      <p:ext uri="{BB962C8B-B14F-4D97-AF65-F5344CB8AC3E}">
        <p14:creationId xmlns:p14="http://schemas.microsoft.com/office/powerpoint/2010/main" val="1107288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62617" y="4429125"/>
            <a:ext cx="8852315" cy="23622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タイトル 1"/>
          <p:cNvSpPr>
            <a:spLocks noGrp="1"/>
          </p:cNvSpPr>
          <p:nvPr>
            <p:ph type="title"/>
          </p:nvPr>
        </p:nvSpPr>
        <p:spPr>
          <a:xfrm>
            <a:off x="0" y="18139"/>
            <a:ext cx="9144000" cy="490066"/>
          </a:xfrm>
          <a:noFill/>
          <a:ln>
            <a:noFill/>
          </a:ln>
        </p:spPr>
        <p:txBody>
          <a:bodyPr>
            <a:noAutofit/>
          </a:bodyPr>
          <a:lstStyle/>
          <a:p>
            <a:r>
              <a:rPr lang="ja-JP" altLang="en-US" sz="1800" b="1" dirty="0" smtClean="0">
                <a:latin typeface="ＭＳ Ｐゴシック" panose="020B0600070205080204" pitchFamily="50" charset="-128"/>
                <a:ea typeface="ＭＳ Ｐゴシック" panose="020B0600070205080204" pitchFamily="50" charset="-128"/>
              </a:rPr>
              <a:t>サービス</a:t>
            </a:r>
            <a:r>
              <a:rPr lang="ja-JP" altLang="en-US" sz="1800" b="1" dirty="0">
                <a:latin typeface="ＭＳ Ｐゴシック" panose="020B0600070205080204" pitchFamily="50" charset="-128"/>
                <a:ea typeface="ＭＳ Ｐゴシック" panose="020B0600070205080204" pitchFamily="50" charset="-128"/>
              </a:rPr>
              <a:t>管理</a:t>
            </a:r>
            <a:r>
              <a:rPr lang="ja-JP" altLang="en-US" sz="1800" b="1" dirty="0" smtClean="0">
                <a:latin typeface="ＭＳ Ｐゴシック" panose="020B0600070205080204" pitchFamily="50" charset="-128"/>
                <a:ea typeface="ＭＳ Ｐゴシック" panose="020B0600070205080204" pitchFamily="50" charset="-128"/>
              </a:rPr>
              <a:t>責任者等の研修見直しに伴う経過措置及び配置時の取扱いの緩和等について</a:t>
            </a:r>
            <a:endParaRPr kumimoji="1" lang="ja-JP" altLang="en-US" sz="1800" b="1"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2"/>
          <p:cNvSpPr txBox="1">
            <a:spLocks/>
          </p:cNvSpPr>
          <p:nvPr/>
        </p:nvSpPr>
        <p:spPr>
          <a:xfrm>
            <a:off x="190761" y="905638"/>
            <a:ext cx="8712234"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endParaRPr lang="ja-JP" altLang="en-US" sz="16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7881905" y="2722515"/>
            <a:ext cx="938246" cy="155221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サービス管理責任者等更新</a:t>
            </a:r>
            <a:r>
              <a:rPr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実践</a:t>
            </a:r>
            <a:r>
              <a:rPr lang="ja-JP" altLang="en-US" sz="1100">
                <a:solidFill>
                  <a:schemeClr val="tx1"/>
                </a:solidFill>
                <a:latin typeface="ＭＳ Ｐゴシック" panose="020B0600070205080204" pitchFamily="50" charset="-128"/>
                <a:ea typeface="ＭＳ Ｐゴシック" panose="020B0600070205080204" pitchFamily="50" charset="-128"/>
              </a:rPr>
              <a:t>研修</a:t>
            </a:r>
            <a:r>
              <a:rPr lang="ja-JP" altLang="en-US" sz="1100" smtClean="0">
                <a:solidFill>
                  <a:schemeClr val="tx1"/>
                </a:solidFill>
                <a:latin typeface="ＭＳ Ｐゴシック" panose="020B0600070205080204" pitchFamily="50" charset="-128"/>
                <a:ea typeface="ＭＳ Ｐゴシック" panose="020B0600070205080204" pitchFamily="50" charset="-128"/>
              </a:rPr>
              <a:t>修了年度</a:t>
            </a:r>
          </a:p>
          <a:p>
            <a:pPr algn="ctr"/>
            <a:r>
              <a:rPr lang="ja-JP" altLang="en-US" sz="1100" smtClean="0">
                <a:solidFill>
                  <a:schemeClr val="tx1"/>
                </a:solidFill>
                <a:latin typeface="ＭＳ Ｐゴシック" panose="020B0600070205080204" pitchFamily="50" charset="-128"/>
                <a:ea typeface="ＭＳ Ｐゴシック" panose="020B0600070205080204" pitchFamily="50" charset="-128"/>
              </a:rPr>
              <a:t>の翌年度から５年間の間に１度毎修了の必要</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3" name="直線矢印コネクタ 22"/>
          <p:cNvCxnSpPr>
            <a:stCxn id="43" idx="3"/>
          </p:cNvCxnSpPr>
          <p:nvPr/>
        </p:nvCxnSpPr>
        <p:spPr>
          <a:xfrm>
            <a:off x="942112" y="6153913"/>
            <a:ext cx="222141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4604869" y="6064923"/>
            <a:ext cx="2021242" cy="185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7406597" y="6083439"/>
            <a:ext cx="463307"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62617" y="4437112"/>
            <a:ext cx="2906911" cy="568112"/>
          </a:xfrm>
          <a:prstGeom prst="rect">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配置時の取扱いの緩和等について</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p:txBody>
      </p:sp>
      <p:cxnSp>
        <p:nvCxnSpPr>
          <p:cNvPr id="46" name="直線矢印コネクタ 45"/>
          <p:cNvCxnSpPr>
            <a:stCxn id="15" idx="3"/>
            <a:endCxn id="33" idx="1"/>
          </p:cNvCxnSpPr>
          <p:nvPr/>
        </p:nvCxnSpPr>
        <p:spPr>
          <a:xfrm>
            <a:off x="942112" y="3457054"/>
            <a:ext cx="222141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162616" y="601542"/>
            <a:ext cx="8852315" cy="375138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62" name="左右矢印 61"/>
          <p:cNvSpPr/>
          <p:nvPr/>
        </p:nvSpPr>
        <p:spPr>
          <a:xfrm>
            <a:off x="4612864" y="5527650"/>
            <a:ext cx="2021242" cy="401781"/>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cxnSp>
        <p:nvCxnSpPr>
          <p:cNvPr id="64" name="直線矢印コネクタ 63"/>
          <p:cNvCxnSpPr/>
          <p:nvPr/>
        </p:nvCxnSpPr>
        <p:spPr>
          <a:xfrm>
            <a:off x="7406597" y="3460000"/>
            <a:ext cx="47530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左右矢印 2"/>
          <p:cNvSpPr/>
          <p:nvPr/>
        </p:nvSpPr>
        <p:spPr>
          <a:xfrm>
            <a:off x="4667250" y="2864990"/>
            <a:ext cx="1958862" cy="401781"/>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p:cNvGrpSpPr/>
          <p:nvPr/>
        </p:nvGrpSpPr>
        <p:grpSpPr>
          <a:xfrm>
            <a:off x="3163530" y="2639382"/>
            <a:ext cx="1425974" cy="1635347"/>
            <a:chOff x="2332156" y="2068887"/>
            <a:chExt cx="1852667" cy="2441214"/>
          </a:xfrm>
        </p:grpSpPr>
        <p:sp>
          <p:nvSpPr>
            <p:cNvPr id="31" name="正方形/長方形 30"/>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相談支援従事者</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初任者</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部分</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基礎研修</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38" name="正方形/長方形 37"/>
          <p:cNvSpPr/>
          <p:nvPr/>
        </p:nvSpPr>
        <p:spPr>
          <a:xfrm>
            <a:off x="6658197" y="2722513"/>
            <a:ext cx="748399" cy="1552214"/>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実践</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357017" y="2939341"/>
            <a:ext cx="585094" cy="10354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latin typeface="ＭＳ Ｐゴシック" panose="020B0600070205080204" pitchFamily="50" charset="-128"/>
                <a:ea typeface="ＭＳ Ｐゴシック" panose="020B0600070205080204" pitchFamily="50" charset="-128"/>
              </a:rPr>
              <a:t>入職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357017" y="5602292"/>
            <a:ext cx="585094" cy="11032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ＭＳ Ｐゴシック" panose="020B0600070205080204" pitchFamily="50" charset="-128"/>
                <a:ea typeface="ＭＳ Ｐゴシック" panose="020B0600070205080204" pitchFamily="50" charset="-128"/>
              </a:rPr>
              <a:t>入職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847297" y="2605380"/>
            <a:ext cx="2254686" cy="769441"/>
          </a:xfrm>
          <a:prstGeom prst="rect">
            <a:avLst/>
          </a:prstGeom>
        </p:spPr>
        <p:txBody>
          <a:bodyPr wrap="square">
            <a:spAutoFit/>
          </a:bodyPr>
          <a:lstStyle/>
          <a:p>
            <a:pPr algn="ctr"/>
            <a:r>
              <a:rPr lang="ja-JP" altLang="en-US" sz="1100" smtClean="0">
                <a:latin typeface="ＭＳ Ｐゴシック" panose="020B0600070205080204" pitchFamily="50" charset="-128"/>
                <a:ea typeface="ＭＳ Ｐゴシック" panose="020B0600070205080204" pitchFamily="50" charset="-128"/>
              </a:rPr>
              <a:t>＜</a:t>
            </a:r>
            <a:r>
              <a:rPr lang="ja-JP" altLang="en-US" sz="1100" u="sng" smtClean="0">
                <a:latin typeface="ＭＳ Ｐゴシック" panose="020B0600070205080204" pitchFamily="50" charset="-128"/>
                <a:ea typeface="ＭＳ Ｐゴシック" panose="020B0600070205080204" pitchFamily="50" charset="-128"/>
              </a:rPr>
              <a:t>配置に関する</a:t>
            </a:r>
            <a:r>
              <a:rPr lang="ja-JP" altLang="en-US" sz="1100" smtClean="0">
                <a:latin typeface="ＭＳ Ｐゴシック" panose="020B0600070205080204" pitchFamily="50" charset="-128"/>
                <a:ea typeface="ＭＳ Ｐゴシック" panose="020B0600070205080204" pitchFamily="50" charset="-128"/>
              </a:rPr>
              <a:t>実務経験要件＞</a:t>
            </a:r>
            <a:endParaRPr lang="en-US" altLang="ja-JP" sz="1100" dirty="0" smtClean="0">
              <a:latin typeface="ＭＳ Ｐゴシック" panose="020B0600070205080204" pitchFamily="50" charset="-128"/>
              <a:ea typeface="ＭＳ Ｐゴシック" panose="020B0600070205080204" pitchFamily="50" charset="-128"/>
            </a:endParaRPr>
          </a:p>
          <a:p>
            <a:pPr algn="ctr"/>
            <a:r>
              <a:rPr lang="ja-JP" altLang="en-US" sz="1100" dirty="0" smtClean="0">
                <a:latin typeface="ＭＳ Ｐゴシック" panose="020B0600070205080204" pitchFamily="50" charset="-128"/>
                <a:ea typeface="ＭＳ Ｐゴシック" panose="020B0600070205080204" pitchFamily="50" charset="-128"/>
              </a:rPr>
              <a:t>相談支援業務</a:t>
            </a:r>
            <a:r>
              <a:rPr lang="ja-JP" altLang="en-US" sz="1100" dirty="0">
                <a:latin typeface="ＭＳ Ｐゴシック" panose="020B0600070205080204" pitchFamily="50" charset="-128"/>
                <a:ea typeface="ＭＳ Ｐゴシック" panose="020B0600070205080204" pitchFamily="50" charset="-128"/>
              </a:rPr>
              <a:t>５年</a:t>
            </a:r>
            <a:endParaRPr lang="en-US" altLang="ja-JP" sz="1100" dirty="0">
              <a:latin typeface="ＭＳ Ｐゴシック" panose="020B0600070205080204" pitchFamily="50" charset="-128"/>
              <a:ea typeface="ＭＳ Ｐゴシック" panose="020B0600070205080204" pitchFamily="50" charset="-128"/>
            </a:endParaRPr>
          </a:p>
          <a:p>
            <a:pPr algn="ctr"/>
            <a:r>
              <a:rPr lang="ja-JP" altLang="en-US" sz="1100" dirty="0">
                <a:latin typeface="ＭＳ Ｐゴシック" panose="020B0600070205080204" pitchFamily="50" charset="-128"/>
                <a:ea typeface="ＭＳ Ｐゴシック" panose="020B0600070205080204" pitchFamily="50" charset="-128"/>
              </a:rPr>
              <a:t>（有資格者の場合は３年）以上</a:t>
            </a:r>
            <a:endParaRPr lang="en-US" altLang="ja-JP" sz="1100" dirty="0">
              <a:latin typeface="ＭＳ Ｐゴシック" panose="020B0600070205080204" pitchFamily="50" charset="-128"/>
              <a:ea typeface="ＭＳ Ｐゴシック" panose="020B0600070205080204" pitchFamily="50" charset="-128"/>
            </a:endParaRPr>
          </a:p>
          <a:p>
            <a:pPr algn="ctr"/>
            <a:r>
              <a:rPr lang="ja-JP" altLang="en-US" sz="1100" dirty="0">
                <a:latin typeface="ＭＳ Ｐゴシック" panose="020B0600070205080204" pitchFamily="50" charset="-128"/>
                <a:ea typeface="ＭＳ Ｐゴシック" panose="020B0600070205080204" pitchFamily="50" charset="-128"/>
              </a:rPr>
              <a:t>もしくは</a:t>
            </a:r>
            <a:r>
              <a:rPr lang="ja-JP" altLang="en-US" sz="1100" dirty="0" smtClean="0">
                <a:latin typeface="ＭＳ Ｐゴシック" panose="020B0600070205080204" pitchFamily="50" charset="-128"/>
                <a:ea typeface="ＭＳ Ｐゴシック" panose="020B0600070205080204" pitchFamily="50" charset="-128"/>
              </a:rPr>
              <a:t>直接</a:t>
            </a:r>
            <a:r>
              <a:rPr lang="ja-JP" altLang="en-US" sz="1100" dirty="0">
                <a:latin typeface="ＭＳ Ｐゴシック" panose="020B0600070205080204" pitchFamily="50" charset="-128"/>
                <a:ea typeface="ＭＳ Ｐゴシック" panose="020B0600070205080204" pitchFamily="50" charset="-128"/>
              </a:rPr>
              <a:t>支援</a:t>
            </a:r>
            <a:r>
              <a:rPr lang="ja-JP" altLang="en-US" sz="1100" dirty="0" smtClean="0">
                <a:latin typeface="ＭＳ Ｐゴシック" panose="020B0600070205080204" pitchFamily="50" charset="-128"/>
                <a:ea typeface="ＭＳ Ｐゴシック" panose="020B0600070205080204" pitchFamily="50" charset="-128"/>
              </a:rPr>
              <a:t>業務</a:t>
            </a:r>
            <a:r>
              <a:rPr lang="ja-JP" altLang="en-US" sz="1100" b="1" dirty="0">
                <a:solidFill>
                  <a:srgbClr val="FF0000"/>
                </a:solidFill>
                <a:latin typeface="ＭＳ Ｐゴシック" panose="020B0600070205080204" pitchFamily="50" charset="-128"/>
                <a:ea typeface="ＭＳ Ｐゴシック" panose="020B0600070205080204" pitchFamily="50" charset="-128"/>
              </a:rPr>
              <a:t>８</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年</a:t>
            </a:r>
            <a:r>
              <a:rPr lang="ja-JP" altLang="en-US" sz="1100" dirty="0">
                <a:latin typeface="ＭＳ Ｐゴシック" panose="020B0600070205080204" pitchFamily="50" charset="-128"/>
                <a:ea typeface="ＭＳ Ｐゴシック" panose="020B0600070205080204" pitchFamily="50" charset="-128"/>
              </a:rPr>
              <a:t>以上</a:t>
            </a:r>
            <a:endParaRPr lang="en-US" altLang="ja-JP" sz="1100" dirty="0">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986357" y="5350873"/>
            <a:ext cx="2177173" cy="769441"/>
          </a:xfrm>
          <a:prstGeom prst="rect">
            <a:avLst/>
          </a:prstGeom>
        </p:spPr>
        <p:txBody>
          <a:bodyPr wrap="square">
            <a:spAutoFit/>
          </a:bodyPr>
          <a:lstStyle/>
          <a:p>
            <a:pPr algn="ctr"/>
            <a:r>
              <a:rPr lang="ja-JP" altLang="en-US" sz="1100" dirty="0" smtClean="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受講対象</a:t>
            </a:r>
            <a:r>
              <a:rPr lang="ja-JP" altLang="en-US" sz="1100" dirty="0" smtClean="0">
                <a:latin typeface="ＭＳ Ｐゴシック" panose="020B0600070205080204" pitchFamily="50" charset="-128"/>
                <a:ea typeface="ＭＳ Ｐゴシック" panose="020B0600070205080204" pitchFamily="50" charset="-128"/>
              </a:rPr>
              <a:t>＞</a:t>
            </a:r>
            <a:endParaRPr lang="en-US" altLang="ja-JP" sz="1100" dirty="0" smtClean="0">
              <a:latin typeface="ＭＳ Ｐゴシック" panose="020B0600070205080204" pitchFamily="50" charset="-128"/>
              <a:ea typeface="ＭＳ Ｐゴシック" panose="020B0600070205080204" pitchFamily="50" charset="-128"/>
            </a:endParaRPr>
          </a:p>
          <a:p>
            <a:pPr algn="ctr"/>
            <a:r>
              <a:rPr lang="ja-JP" altLang="en-US" sz="1100" dirty="0" smtClean="0">
                <a:latin typeface="ＭＳ Ｐゴシック" panose="020B0600070205080204" pitchFamily="50" charset="-128"/>
                <a:ea typeface="ＭＳ Ｐゴシック" panose="020B0600070205080204" pitchFamily="50" charset="-128"/>
              </a:rPr>
              <a:t>相談支援業務</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３年</a:t>
            </a:r>
            <a:r>
              <a:rPr lang="ja-JP" altLang="en-US" sz="1100" dirty="0" smtClean="0">
                <a:latin typeface="ＭＳ Ｐゴシック" panose="020B0600070205080204" pitchFamily="50" charset="-128"/>
                <a:ea typeface="ＭＳ Ｐゴシック" panose="020B0600070205080204" pitchFamily="50" charset="-128"/>
              </a:rPr>
              <a:t>以上</a:t>
            </a:r>
            <a:endParaRPr lang="en-US" altLang="ja-JP" sz="1100" dirty="0" smtClean="0">
              <a:latin typeface="ＭＳ Ｐゴシック" panose="020B0600070205080204" pitchFamily="50" charset="-128"/>
              <a:ea typeface="ＭＳ Ｐゴシック" panose="020B0600070205080204" pitchFamily="50" charset="-128"/>
            </a:endParaRPr>
          </a:p>
          <a:p>
            <a:pPr algn="ctr"/>
            <a:r>
              <a:rPr lang="ja-JP" altLang="en-US" sz="1100" dirty="0">
                <a:latin typeface="ＭＳ Ｐゴシック" panose="020B0600070205080204" pitchFamily="50" charset="-128"/>
                <a:ea typeface="ＭＳ Ｐゴシック" panose="020B0600070205080204" pitchFamily="50" charset="-128"/>
              </a:rPr>
              <a:t>（有資格者の場合</a:t>
            </a:r>
            <a:r>
              <a:rPr lang="ja-JP" altLang="en-US" sz="1100" dirty="0" smtClean="0">
                <a:latin typeface="ＭＳ Ｐゴシック" panose="020B0600070205080204" pitchFamily="50" charset="-128"/>
                <a:ea typeface="ＭＳ Ｐゴシック" panose="020B0600070205080204" pitchFamily="50" charset="-128"/>
              </a:rPr>
              <a:t>は１年</a:t>
            </a:r>
            <a:r>
              <a:rPr lang="ja-JP" altLang="en-US" sz="1100" dirty="0">
                <a:latin typeface="ＭＳ Ｐゴシック" panose="020B0600070205080204" pitchFamily="50" charset="-128"/>
                <a:ea typeface="ＭＳ Ｐゴシック" panose="020B0600070205080204" pitchFamily="50" charset="-128"/>
              </a:rPr>
              <a:t>）以上</a:t>
            </a:r>
            <a:endParaRPr lang="en-US" altLang="ja-JP" sz="1100" dirty="0">
              <a:latin typeface="ＭＳ Ｐゴシック" panose="020B0600070205080204" pitchFamily="50" charset="-128"/>
              <a:ea typeface="ＭＳ Ｐゴシック" panose="020B0600070205080204" pitchFamily="50" charset="-128"/>
            </a:endParaRPr>
          </a:p>
          <a:p>
            <a:pPr algn="ctr"/>
            <a:r>
              <a:rPr lang="ja-JP" altLang="en-US" sz="1100" dirty="0" smtClean="0">
                <a:latin typeface="ＭＳ Ｐゴシック" panose="020B0600070205080204" pitchFamily="50" charset="-128"/>
                <a:ea typeface="ＭＳ Ｐゴシック" panose="020B0600070205080204" pitchFamily="50" charset="-128"/>
              </a:rPr>
              <a:t>　もしくは直接</a:t>
            </a:r>
            <a:r>
              <a:rPr lang="ja-JP" altLang="en-US" sz="1100" dirty="0">
                <a:latin typeface="ＭＳ Ｐゴシック" panose="020B0600070205080204" pitchFamily="50" charset="-128"/>
                <a:ea typeface="ＭＳ Ｐゴシック" panose="020B0600070205080204" pitchFamily="50" charset="-128"/>
              </a:rPr>
              <a:t>支援</a:t>
            </a:r>
            <a:r>
              <a:rPr lang="ja-JP" altLang="en-US" sz="1100" dirty="0" smtClean="0">
                <a:latin typeface="ＭＳ Ｐゴシック" panose="020B0600070205080204" pitchFamily="50" charset="-128"/>
                <a:ea typeface="ＭＳ Ｐゴシック" panose="020B0600070205080204" pitchFamily="50" charset="-128"/>
              </a:rPr>
              <a:t>業務</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６年</a:t>
            </a:r>
            <a:r>
              <a:rPr lang="ja-JP" altLang="en-US" sz="1100" dirty="0" smtClean="0">
                <a:latin typeface="ＭＳ Ｐゴシック" panose="020B0600070205080204" pitchFamily="50" charset="-128"/>
                <a:ea typeface="ＭＳ Ｐゴシック" panose="020B0600070205080204" pitchFamily="50" charset="-128"/>
              </a:rPr>
              <a:t>以上</a:t>
            </a:r>
            <a:endParaRPr lang="en-US" altLang="ja-JP" sz="1100" dirty="0">
              <a:latin typeface="ＭＳ Ｐゴシック" panose="020B0600070205080204" pitchFamily="50" charset="-128"/>
              <a:ea typeface="ＭＳ Ｐゴシック" panose="020B0600070205080204" pitchFamily="50" charset="-128"/>
            </a:endParaRPr>
          </a:p>
        </p:txBody>
      </p:sp>
      <p:sp>
        <p:nvSpPr>
          <p:cNvPr id="51" name="正方形/長方形 50"/>
          <p:cNvSpPr/>
          <p:nvPr/>
        </p:nvSpPr>
        <p:spPr>
          <a:xfrm>
            <a:off x="4564681" y="6161830"/>
            <a:ext cx="2069425" cy="253916"/>
          </a:xfrm>
          <a:prstGeom prst="rect">
            <a:avLst/>
          </a:prstGeom>
        </p:spPr>
        <p:txBody>
          <a:bodyPr wrap="square">
            <a:spAutoFit/>
          </a:bodyPr>
          <a:lstStyle/>
          <a:p>
            <a:pPr algn="ctr"/>
            <a:r>
              <a:rPr lang="ja-JP" altLang="en-US" sz="1050" dirty="0">
                <a:latin typeface="ＭＳ Ｐゴシック" panose="020B0600070205080204" pitchFamily="50" charset="-128"/>
                <a:ea typeface="ＭＳ Ｐゴシック" panose="020B0600070205080204" pitchFamily="50" charset="-128"/>
              </a:rPr>
              <a:t>基礎研修修了</a:t>
            </a:r>
            <a:r>
              <a:rPr lang="ja-JP" altLang="en-US" sz="1050" dirty="0" smtClean="0">
                <a:latin typeface="ＭＳ Ｐゴシック" panose="020B0600070205080204" pitchFamily="50" charset="-128"/>
                <a:ea typeface="ＭＳ Ｐゴシック" panose="020B0600070205080204" pitchFamily="50" charset="-128"/>
              </a:rPr>
              <a:t>後</a:t>
            </a:r>
            <a:r>
              <a:rPr lang="en-US" altLang="ja-JP" sz="1050" dirty="0" smtClean="0">
                <a:latin typeface="ＭＳ Ｐゴシック" panose="020B0600070205080204" pitchFamily="50" charset="-128"/>
                <a:ea typeface="ＭＳ Ｐゴシック" panose="020B0600070205080204" pitchFamily="50" charset="-128"/>
              </a:rPr>
              <a:t>2</a:t>
            </a:r>
            <a:r>
              <a:rPr lang="ja-JP" altLang="en-US" sz="1050" dirty="0">
                <a:latin typeface="ＭＳ Ｐゴシック" panose="020B0600070205080204" pitchFamily="50" charset="-128"/>
                <a:ea typeface="ＭＳ Ｐゴシック" panose="020B0600070205080204" pitchFamily="50" charset="-128"/>
              </a:rPr>
              <a:t>年以上の実務</a:t>
            </a:r>
            <a:endParaRPr lang="en-US" altLang="ja-JP" sz="1050" dirty="0">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4604870" y="3543880"/>
            <a:ext cx="2021242" cy="415498"/>
          </a:xfrm>
          <a:prstGeom prst="rect">
            <a:avLst/>
          </a:prstGeom>
        </p:spPr>
        <p:txBody>
          <a:bodyPr wrap="square">
            <a:spAutoFit/>
          </a:bodyPr>
          <a:lstStyle/>
          <a:p>
            <a:pPr algn="ctr"/>
            <a:r>
              <a:rPr lang="ja-JP" altLang="en-US" sz="1050" dirty="0">
                <a:latin typeface="ＭＳ Ｐゴシック" panose="020B0600070205080204" pitchFamily="50" charset="-128"/>
                <a:ea typeface="ＭＳ Ｐゴシック" panose="020B0600070205080204" pitchFamily="50" charset="-128"/>
              </a:rPr>
              <a:t>基礎研修修了</a:t>
            </a:r>
            <a:r>
              <a:rPr lang="ja-JP" altLang="en-US" sz="1050" dirty="0" smtClean="0">
                <a:latin typeface="ＭＳ Ｐゴシック" panose="020B0600070205080204" pitchFamily="50" charset="-128"/>
                <a:ea typeface="ＭＳ Ｐゴシック" panose="020B0600070205080204" pitchFamily="50" charset="-128"/>
              </a:rPr>
              <a:t>後３年間で</a:t>
            </a:r>
            <a:endParaRPr lang="en-US" altLang="ja-JP" sz="1050" dirty="0" smtClean="0">
              <a:latin typeface="ＭＳ Ｐゴシック" panose="020B0600070205080204" pitchFamily="50" charset="-128"/>
              <a:ea typeface="ＭＳ Ｐゴシック" panose="020B0600070205080204" pitchFamily="50" charset="-128"/>
            </a:endParaRPr>
          </a:p>
          <a:p>
            <a:pPr algn="ctr"/>
            <a:r>
              <a:rPr lang="ja-JP" altLang="en-US" sz="1050" dirty="0" smtClean="0">
                <a:latin typeface="ＭＳ Ｐゴシック" panose="020B0600070205080204" pitchFamily="50" charset="-128"/>
                <a:ea typeface="ＭＳ Ｐゴシック" panose="020B0600070205080204" pitchFamily="50" charset="-128"/>
              </a:rPr>
              <a:t>２年</a:t>
            </a:r>
            <a:r>
              <a:rPr lang="ja-JP" altLang="en-US" sz="1050" dirty="0">
                <a:latin typeface="ＭＳ Ｐゴシック" panose="020B0600070205080204" pitchFamily="50" charset="-128"/>
                <a:ea typeface="ＭＳ Ｐゴシック" panose="020B0600070205080204" pitchFamily="50" charset="-128"/>
              </a:rPr>
              <a:t>以上の実務</a:t>
            </a:r>
            <a:endParaRPr lang="en-US" altLang="ja-JP" sz="1050" dirty="0">
              <a:latin typeface="ＭＳ Ｐゴシック" panose="020B0600070205080204" pitchFamily="50" charset="-128"/>
              <a:ea typeface="ＭＳ Ｐゴシック" panose="020B0600070205080204" pitchFamily="50" charset="-128"/>
            </a:endParaRPr>
          </a:p>
        </p:txBody>
      </p:sp>
      <p:grpSp>
        <p:nvGrpSpPr>
          <p:cNvPr id="37" name="グループ化 36">
            <a:extLst>
              <a:ext uri="{FF2B5EF4-FFF2-40B4-BE49-F238E27FC236}">
                <a16:creationId xmlns:a16="http://schemas.microsoft.com/office/drawing/2014/main" id="{14D6039F-05D0-1A47-942C-D43B72179361}"/>
              </a:ext>
            </a:extLst>
          </p:cNvPr>
          <p:cNvGrpSpPr/>
          <p:nvPr/>
        </p:nvGrpSpPr>
        <p:grpSpPr>
          <a:xfrm>
            <a:off x="0" y="407397"/>
            <a:ext cx="9144000" cy="72008"/>
            <a:chOff x="0" y="188640"/>
            <a:chExt cx="9144000" cy="72008"/>
          </a:xfrm>
        </p:grpSpPr>
        <p:cxnSp>
          <p:nvCxnSpPr>
            <p:cNvPr id="39" name="直線コネクタ 38">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4758172" y="3915419"/>
            <a:ext cx="1875934" cy="369332"/>
          </a:xfrm>
          <a:prstGeom prst="rect">
            <a:avLst/>
          </a:prstGeom>
          <a:noFill/>
        </p:spPr>
        <p:txBody>
          <a:bodyPr wrap="square" rtlCol="0">
            <a:spAutoFit/>
          </a:bodyPr>
          <a:lstStyle/>
          <a:p>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smtClean="0">
                <a:latin typeface="ＭＳ Ｐゴシック" panose="020B0600070205080204" pitchFamily="50" charset="-128"/>
                <a:ea typeface="ＭＳ Ｐゴシック" panose="020B0600070205080204" pitchFamily="50" charset="-128"/>
              </a:rPr>
              <a:t>基礎</a:t>
            </a:r>
            <a:r>
              <a:rPr kumimoji="1" lang="ja-JP" altLang="en-US" sz="900" smtClean="0">
                <a:latin typeface="ＭＳ Ｐゴシック" panose="020B0600070205080204" pitchFamily="50" charset="-128"/>
                <a:ea typeface="ＭＳ Ｐゴシック" panose="020B0600070205080204" pitchFamily="50" charset="-128"/>
              </a:rPr>
              <a:t>研修修了後に配置に関する実務</a:t>
            </a:r>
            <a:r>
              <a:rPr kumimoji="1" lang="ja-JP" altLang="en-US" sz="900" smtClean="0">
                <a:latin typeface="ＭＳ Ｐゴシック" panose="020B0600070205080204" pitchFamily="50" charset="-128"/>
                <a:ea typeface="ＭＳ Ｐゴシック" panose="020B0600070205080204" pitchFamily="50" charset="-128"/>
              </a:rPr>
              <a:t>要件</a:t>
            </a:r>
            <a:r>
              <a:rPr kumimoji="1" lang="ja-JP" altLang="en-US" sz="900" smtClean="0">
                <a:latin typeface="ＭＳ Ｐゴシック" panose="020B0600070205080204" pitchFamily="50" charset="-128"/>
                <a:ea typeface="ＭＳ Ｐゴシック" panose="020B0600070205080204" pitchFamily="50" charset="-128"/>
              </a:rPr>
              <a:t>を満たした</a:t>
            </a:r>
            <a:r>
              <a:rPr kumimoji="1" lang="ja-JP" altLang="en-US" sz="900" dirty="0" smtClean="0">
                <a:latin typeface="ＭＳ Ｐゴシック" panose="020B0600070205080204" pitchFamily="50" charset="-128"/>
                <a:ea typeface="ＭＳ Ｐゴシック" panose="020B0600070205080204" pitchFamily="50" charset="-128"/>
              </a:rPr>
              <a:t>場合を含む。</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47" name="正方形/長方形 46"/>
          <p:cNvSpPr/>
          <p:nvPr/>
        </p:nvSpPr>
        <p:spPr>
          <a:xfrm>
            <a:off x="162615" y="601541"/>
            <a:ext cx="2410569" cy="436684"/>
          </a:xfrm>
          <a:prstGeom prst="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経過措置について</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276225" y="1142999"/>
            <a:ext cx="3209375" cy="549673"/>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smtClean="0">
                <a:solidFill>
                  <a:schemeClr val="tx1"/>
                </a:solidFill>
                <a:latin typeface="ＭＳ Ｐゴシック" panose="020B0600070205080204" pitchFamily="50" charset="-128"/>
                <a:ea typeface="ＭＳ Ｐゴシック" panose="020B0600070205080204" pitchFamily="50" charset="-128"/>
              </a:rPr>
              <a:t>①旧カリキュラムのサービス管理責任者等研修を修了済み</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の者について</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角丸四角形 47"/>
          <p:cNvSpPr/>
          <p:nvPr/>
        </p:nvSpPr>
        <p:spPr>
          <a:xfrm>
            <a:off x="276225" y="2038322"/>
            <a:ext cx="4762501" cy="457227"/>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②</a:t>
            </a:r>
            <a:r>
              <a:rPr lang="ja-JP" altLang="en-US" sz="1400" b="1" dirty="0">
                <a:solidFill>
                  <a:schemeClr val="tx1"/>
                </a:solidFill>
                <a:latin typeface="ＭＳ Ｐゴシック" panose="020B0600070205080204" pitchFamily="50" charset="-128"/>
                <a:ea typeface="ＭＳ Ｐゴシック" panose="020B0600070205080204" pitchFamily="50" charset="-128"/>
              </a:rPr>
              <a:t>基礎研修受講時点</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で実務</a:t>
            </a:r>
            <a:r>
              <a:rPr lang="ja-JP" altLang="en-US" sz="1400" b="1" dirty="0">
                <a:solidFill>
                  <a:schemeClr val="tx1"/>
                </a:solidFill>
                <a:latin typeface="ＭＳ Ｐゴシック" panose="020B0600070205080204" pitchFamily="50" charset="-128"/>
                <a:ea typeface="ＭＳ Ｐゴシック" panose="020B0600070205080204" pitchFamily="50" charset="-128"/>
              </a:rPr>
              <a:t>要件を満たして</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いる者について</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1200" b="1" u="sng"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b="1" u="sng" smtClean="0">
                <a:solidFill>
                  <a:srgbClr val="FF0000"/>
                </a:solidFill>
                <a:latin typeface="ＭＳ Ｐゴシック" panose="020B0600070205080204" pitchFamily="50" charset="-128"/>
                <a:ea typeface="ＭＳ Ｐゴシック" panose="020B0600070205080204" pitchFamily="50" charset="-128"/>
              </a:rPr>
              <a:t>Ｈ３１</a:t>
            </a:r>
            <a:r>
              <a:rPr kumimoji="1" lang="en-US" altLang="ja-JP" sz="1200" b="1" u="sng"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b="1" u="sng" smtClean="0">
                <a:solidFill>
                  <a:srgbClr val="FF0000"/>
                </a:solidFill>
                <a:latin typeface="ＭＳ Ｐゴシック" panose="020B0600070205080204" pitchFamily="50" charset="-128"/>
                <a:ea typeface="ＭＳ Ｐゴシック" panose="020B0600070205080204" pitchFamily="50" charset="-128"/>
              </a:rPr>
              <a:t>Ｒ１</a:t>
            </a:r>
            <a:r>
              <a:rPr kumimoji="1" lang="en-US" altLang="ja-JP" sz="1200" b="1" u="sng"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b="1" u="sng" smtClean="0">
                <a:solidFill>
                  <a:srgbClr val="FF0000"/>
                </a:solidFill>
                <a:latin typeface="ＭＳ Ｐゴシック" panose="020B0600070205080204" pitchFamily="50" charset="-128"/>
                <a:ea typeface="ＭＳ Ｐゴシック" panose="020B0600070205080204" pitchFamily="50" charset="-128"/>
              </a:rPr>
              <a:t>年度～Ｒ３年度の</a:t>
            </a:r>
            <a:r>
              <a:rPr kumimoji="1" lang="ja-JP" altLang="en-US" sz="1200" b="1" u="sng" dirty="0" smtClean="0">
                <a:solidFill>
                  <a:srgbClr val="FF0000"/>
                </a:solidFill>
                <a:latin typeface="ＭＳ Ｐゴシック" panose="020B0600070205080204" pitchFamily="50" charset="-128"/>
                <a:ea typeface="ＭＳ Ｐゴシック" panose="020B0600070205080204" pitchFamily="50" charset="-128"/>
              </a:rPr>
              <a:t>基礎研修受講者に限る</a:t>
            </a:r>
            <a:endParaRPr kumimoji="1" lang="ja-JP" altLang="en-US" sz="1200" b="1" u="sng" dirty="0">
              <a:solidFill>
                <a:srgbClr val="FF0000"/>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3614715" y="905639"/>
            <a:ext cx="819607" cy="951736"/>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サービス管理責任者等研修</a:t>
            </a:r>
            <a:r>
              <a:rPr kumimoji="1" lang="ja-JP" altLang="en-US" sz="1100" b="1" dirty="0" smtClean="0">
                <a:solidFill>
                  <a:srgbClr val="FF0000"/>
                </a:solidFill>
                <a:latin typeface="ＭＳ Ｐゴシック" panose="020B0600070205080204" pitchFamily="50" charset="-128"/>
                <a:ea typeface="ＭＳ Ｐゴシック" panose="020B0600070205080204" pitchFamily="50" charset="-128"/>
              </a:rPr>
              <a:t>（　旧体系）</a:t>
            </a:r>
            <a:endParaRPr kumimoji="1" lang="en-US" altLang="ja-JP" sz="1100" b="1" dirty="0" smtClean="0">
              <a:solidFill>
                <a:srgbClr val="FF0000"/>
              </a:solidFill>
              <a:latin typeface="ＭＳ Ｐゴシック" panose="020B0600070205080204" pitchFamily="50" charset="-128"/>
              <a:ea typeface="ＭＳ Ｐゴシック" panose="020B0600070205080204" pitchFamily="50" charset="-128"/>
            </a:endParaRPr>
          </a:p>
          <a:p>
            <a:pPr algn="ctr"/>
            <a:r>
              <a:rPr kumimoji="1" lang="ja-JP" altLang="en-US" sz="1100" smtClean="0">
                <a:solidFill>
                  <a:schemeClr val="tx1"/>
                </a:solidFill>
                <a:latin typeface="ＭＳ Ｐゴシック" panose="020B0600070205080204" pitchFamily="50" charset="-128"/>
                <a:ea typeface="ＭＳ Ｐゴシック" panose="020B0600070205080204" pitchFamily="50" charset="-128"/>
              </a:rPr>
              <a:t>修了</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四角形吹き出し 43"/>
          <p:cNvSpPr/>
          <p:nvPr/>
        </p:nvSpPr>
        <p:spPr>
          <a:xfrm>
            <a:off x="5209482" y="2075881"/>
            <a:ext cx="3694608" cy="561098"/>
          </a:xfrm>
          <a:prstGeom prst="wedgeRectCallout">
            <a:avLst>
              <a:gd name="adj1" fmla="val -43371"/>
              <a:gd name="adj2" fmla="val 126542"/>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100" smtClean="0">
                <a:latin typeface="ＭＳ Ｐゴシック" panose="020B0600070205080204" pitchFamily="50" charset="-128"/>
                <a:ea typeface="ＭＳ Ｐゴシック" panose="020B0600070205080204" pitchFamily="50" charset="-128"/>
              </a:rPr>
              <a:t>配置に関する実務</a:t>
            </a:r>
            <a:r>
              <a:rPr lang="ja-JP" altLang="en-US" sz="1100" dirty="0">
                <a:latin typeface="ＭＳ Ｐゴシック" panose="020B0600070205080204" pitchFamily="50" charset="-128"/>
                <a:ea typeface="ＭＳ Ｐゴシック" panose="020B0600070205080204" pitchFamily="50" charset="-128"/>
              </a:rPr>
              <a:t>要件を満たしている</a:t>
            </a:r>
            <a:r>
              <a:rPr lang="ja-JP" altLang="en-US" sz="1100" dirty="0" smtClean="0">
                <a:latin typeface="ＭＳ Ｐゴシック" panose="020B0600070205080204" pitchFamily="50" charset="-128"/>
                <a:ea typeface="ＭＳ Ｐゴシック" panose="020B0600070205080204" pitchFamily="50" charset="-128"/>
              </a:rPr>
              <a:t>場合は、</a:t>
            </a:r>
            <a:r>
              <a:rPr lang="ja-JP" altLang="en-US" sz="1100" smtClean="0">
                <a:latin typeface="ＭＳ Ｐゴシック" panose="020B0600070205080204" pitchFamily="50" charset="-128"/>
                <a:ea typeface="ＭＳ Ｐゴシック" panose="020B0600070205080204" pitchFamily="50" charset="-128"/>
              </a:rPr>
              <a:t>基礎</a:t>
            </a:r>
            <a:r>
              <a:rPr lang="ja-JP" altLang="en-US" sz="1100" smtClean="0">
                <a:latin typeface="ＭＳ Ｐゴシック" panose="020B0600070205080204" pitchFamily="50" charset="-128"/>
                <a:ea typeface="ＭＳ Ｐゴシック" panose="020B0600070205080204" pitchFamily="50" charset="-128"/>
              </a:rPr>
              <a:t>研修修了日後</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３年間</a:t>
            </a:r>
            <a:r>
              <a:rPr lang="ja-JP" altLang="en-US" sz="1100" smtClean="0">
                <a:latin typeface="ＭＳ Ｐゴシック" panose="020B0600070205080204" pitchFamily="50" charset="-128"/>
                <a:ea typeface="ＭＳ Ｐゴシック" panose="020B0600070205080204" pitchFamily="50" charset="-128"/>
              </a:rPr>
              <a:t>は</a:t>
            </a:r>
            <a:r>
              <a:rPr lang="ja-JP" altLang="en-US" sz="1100" smtClean="0">
                <a:latin typeface="ＭＳ Ｐゴシック" panose="020B0600070205080204" pitchFamily="50" charset="-128"/>
                <a:ea typeface="ＭＳ Ｐゴシック" panose="020B0600070205080204" pitchFamily="50" charset="-128"/>
              </a:rPr>
              <a:t>、実践</a:t>
            </a:r>
            <a:r>
              <a:rPr lang="ja-JP" altLang="en-US" sz="1100" smtClean="0">
                <a:latin typeface="ＭＳ Ｐゴシック" panose="020B0600070205080204" pitchFamily="50" charset="-128"/>
                <a:ea typeface="ＭＳ Ｐゴシック" panose="020B0600070205080204" pitchFamily="50" charset="-128"/>
              </a:rPr>
              <a:t>研修</a:t>
            </a:r>
            <a:r>
              <a:rPr lang="ja-JP" altLang="en-US" sz="1100" smtClean="0">
                <a:latin typeface="ＭＳ Ｐゴシック" panose="020B0600070205080204" pitchFamily="50" charset="-128"/>
                <a:ea typeface="ＭＳ Ｐゴシック" panose="020B0600070205080204" pitchFamily="50" charset="-128"/>
              </a:rPr>
              <a:t>を修了して</a:t>
            </a:r>
            <a:r>
              <a:rPr lang="ja-JP" altLang="en-US" sz="1100" dirty="0" smtClean="0">
                <a:latin typeface="ＭＳ Ｐゴシック" panose="020B0600070205080204" pitchFamily="50" charset="-128"/>
                <a:ea typeface="ＭＳ Ｐゴシック" panose="020B0600070205080204" pitchFamily="50" charset="-128"/>
              </a:rPr>
              <a:t>いなくても、サービス管理</a:t>
            </a:r>
            <a:r>
              <a:rPr lang="ja-JP" altLang="en-US" sz="1100" dirty="0">
                <a:latin typeface="ＭＳ Ｐゴシック" panose="020B0600070205080204" pitchFamily="50" charset="-128"/>
                <a:ea typeface="ＭＳ Ｐゴシック" panose="020B0600070205080204" pitchFamily="50" charset="-128"/>
              </a:rPr>
              <a:t>責任者</a:t>
            </a:r>
            <a:r>
              <a:rPr lang="ja-JP" altLang="en-US" sz="1100" dirty="0" smtClean="0">
                <a:latin typeface="ＭＳ Ｐゴシック" panose="020B0600070205080204" pitchFamily="50" charset="-128"/>
                <a:ea typeface="ＭＳ Ｐゴシック" panose="020B0600070205080204" pitchFamily="50" charset="-128"/>
              </a:rPr>
              <a:t>等とみなす。</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cxnSp>
        <p:nvCxnSpPr>
          <p:cNvPr id="65" name="直線矢印コネクタ 64"/>
          <p:cNvCxnSpPr/>
          <p:nvPr/>
        </p:nvCxnSpPr>
        <p:spPr>
          <a:xfrm>
            <a:off x="4604869" y="3457055"/>
            <a:ext cx="2021242" cy="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6" name="グループ化 65"/>
          <p:cNvGrpSpPr/>
          <p:nvPr/>
        </p:nvGrpSpPr>
        <p:grpSpPr>
          <a:xfrm>
            <a:off x="3163530" y="5070192"/>
            <a:ext cx="1425974" cy="1635347"/>
            <a:chOff x="2332156" y="2068887"/>
            <a:chExt cx="1852667" cy="2441214"/>
          </a:xfrm>
        </p:grpSpPr>
        <p:sp>
          <p:nvSpPr>
            <p:cNvPr id="67" name="正方形/長方形 66"/>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相談支援従事者</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初任者</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部分</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基礎研修</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9" name="正方形/長方形 68"/>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70" name="正方形/長方形 69"/>
          <p:cNvSpPr/>
          <p:nvPr/>
        </p:nvSpPr>
        <p:spPr>
          <a:xfrm>
            <a:off x="6682587" y="5153322"/>
            <a:ext cx="748399" cy="1552214"/>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実践</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7881905" y="5160812"/>
            <a:ext cx="938246" cy="155221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サービス管理責任者等更新</a:t>
            </a:r>
            <a:r>
              <a:rPr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100">
                <a:solidFill>
                  <a:schemeClr val="tx1"/>
                </a:solidFill>
                <a:latin typeface="ＭＳ Ｐゴシック" panose="020B0600070205080204" pitchFamily="50" charset="-128"/>
                <a:ea typeface="ＭＳ Ｐゴシック" panose="020B0600070205080204" pitchFamily="50" charset="-128"/>
              </a:rPr>
              <a:t>※</a:t>
            </a:r>
            <a:r>
              <a:rPr lang="ja-JP" altLang="en-US" sz="1100">
                <a:solidFill>
                  <a:schemeClr val="tx1"/>
                </a:solidFill>
                <a:latin typeface="ＭＳ Ｐゴシック" panose="020B0600070205080204" pitchFamily="50" charset="-128"/>
                <a:ea typeface="ＭＳ Ｐゴシック" panose="020B0600070205080204" pitchFamily="50" charset="-128"/>
              </a:rPr>
              <a:t>実践研修修了年度</a:t>
            </a:r>
          </a:p>
          <a:p>
            <a:pPr algn="ctr"/>
            <a:r>
              <a:rPr lang="ja-JP" altLang="en-US" sz="1100">
                <a:solidFill>
                  <a:schemeClr val="tx1"/>
                </a:solidFill>
                <a:latin typeface="ＭＳ Ｐゴシック" panose="020B0600070205080204" pitchFamily="50" charset="-128"/>
                <a:ea typeface="ＭＳ Ｐゴシック" panose="020B0600070205080204" pitchFamily="50" charset="-128"/>
              </a:rPr>
              <a:t>の翌年度から５年間の間に１度毎修了の必要</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3" name="四角形吹き出し 62"/>
          <p:cNvSpPr/>
          <p:nvPr/>
        </p:nvSpPr>
        <p:spPr>
          <a:xfrm>
            <a:off x="4612863" y="4503847"/>
            <a:ext cx="4353744" cy="566342"/>
          </a:xfrm>
          <a:prstGeom prst="wedgeRectCallout">
            <a:avLst>
              <a:gd name="adj1" fmla="val -39471"/>
              <a:gd name="adj2" fmla="val 171779"/>
            </a:avLst>
          </a:prstGeom>
        </p:spPr>
        <p:style>
          <a:lnRef idx="2">
            <a:schemeClr val="accent3"/>
          </a:lnRef>
          <a:fillRef idx="1">
            <a:schemeClr val="lt1"/>
          </a:fillRef>
          <a:effectRef idx="0">
            <a:schemeClr val="accent3"/>
          </a:effectRef>
          <a:fontRef idx="minor">
            <a:schemeClr val="dk1"/>
          </a:fontRef>
        </p:style>
        <p:txBody>
          <a:bodyPr rtlCol="0" anchor="ctr"/>
          <a:lstStyle/>
          <a:p>
            <a:pPr marL="285750" indent="-285750">
              <a:buFont typeface="Wingdings" panose="05000000000000000000" pitchFamily="2" charset="2"/>
              <a:buChar char="Ø"/>
            </a:pPr>
            <a:r>
              <a:rPr lang="ja-JP" altLang="en-US" sz="1100" dirty="0" smtClean="0">
                <a:latin typeface="ＭＳ Ｐゴシック" panose="020B0600070205080204" pitchFamily="50" charset="-128"/>
                <a:ea typeface="ＭＳ Ｐゴシック" panose="020B0600070205080204" pitchFamily="50" charset="-128"/>
              </a:rPr>
              <a:t>既にサービス管理責任者等が１名配置されて</a:t>
            </a:r>
            <a:r>
              <a:rPr lang="ja-JP" altLang="en-US" sz="1100" dirty="0">
                <a:latin typeface="ＭＳ Ｐゴシック" panose="020B0600070205080204" pitchFamily="50" charset="-128"/>
                <a:ea typeface="ＭＳ Ｐゴシック" panose="020B0600070205080204" pitchFamily="50" charset="-128"/>
              </a:rPr>
              <a:t>いる</a:t>
            </a:r>
            <a:r>
              <a:rPr lang="ja-JP" altLang="en-US" sz="1100" dirty="0" smtClean="0">
                <a:latin typeface="ＭＳ Ｐゴシック" panose="020B0600070205080204" pitchFamily="50" charset="-128"/>
                <a:ea typeface="ＭＳ Ｐゴシック" panose="020B0600070205080204" pitchFamily="50" charset="-128"/>
              </a:rPr>
              <a:t>場合は、</a:t>
            </a:r>
            <a:r>
              <a:rPr lang="ja-JP" altLang="en-US" sz="1100" b="1" u="sng" dirty="0" smtClean="0">
                <a:latin typeface="ＭＳ Ｐゴシック" panose="020B0600070205080204" pitchFamily="50" charset="-128"/>
                <a:ea typeface="ＭＳ Ｐゴシック" panose="020B0600070205080204" pitchFamily="50" charset="-128"/>
              </a:rPr>
              <a:t>２人目のサービス管理責任者等として</a:t>
            </a:r>
            <a:r>
              <a:rPr lang="ja-JP" altLang="en-US" sz="1100" b="1" u="sng" dirty="0">
                <a:latin typeface="ＭＳ Ｐゴシック" panose="020B0600070205080204" pitchFamily="50" charset="-128"/>
                <a:ea typeface="ＭＳ Ｐゴシック" panose="020B0600070205080204" pitchFamily="50" charset="-128"/>
              </a:rPr>
              <a:t>は</a:t>
            </a:r>
            <a:r>
              <a:rPr lang="ja-JP" altLang="en-US" sz="1100" b="1" u="sng" dirty="0" smtClean="0">
                <a:latin typeface="ＭＳ Ｐゴシック" panose="020B0600070205080204" pitchFamily="50" charset="-128"/>
                <a:ea typeface="ＭＳ Ｐゴシック" panose="020B0600070205080204" pitchFamily="50" charset="-128"/>
              </a:rPr>
              <a:t>配置可能。</a:t>
            </a:r>
            <a:endParaRPr lang="en-US" altLang="ja-JP" sz="1100" b="1" u="sng" dirty="0" smtClean="0">
              <a:latin typeface="ＭＳ Ｐゴシック" panose="020B0600070205080204" pitchFamily="50" charset="-128"/>
              <a:ea typeface="ＭＳ Ｐゴシック" panose="020B0600070205080204" pitchFamily="50" charset="-128"/>
            </a:endParaRPr>
          </a:p>
          <a:p>
            <a:pPr marL="285750" indent="-285750">
              <a:buFont typeface="Wingdings" panose="05000000000000000000" pitchFamily="2" charset="2"/>
              <a:buChar char="Ø"/>
            </a:pPr>
            <a:r>
              <a:rPr lang="ja-JP" altLang="en-US" sz="1100" dirty="0">
                <a:latin typeface="ＭＳ Ｐゴシック" panose="020B0600070205080204" pitchFamily="50" charset="-128"/>
                <a:ea typeface="ＭＳ Ｐゴシック" panose="020B0600070205080204" pitchFamily="50" charset="-128"/>
              </a:rPr>
              <a:t>個別支援計画</a:t>
            </a:r>
            <a:r>
              <a:rPr lang="ja-JP" altLang="en-US" sz="1100" b="1" u="sng" dirty="0">
                <a:latin typeface="ＭＳ Ｐゴシック" panose="020B0600070205080204" pitchFamily="50" charset="-128"/>
                <a:ea typeface="ＭＳ Ｐゴシック" panose="020B0600070205080204" pitchFamily="50" charset="-128"/>
              </a:rPr>
              <a:t>原案</a:t>
            </a:r>
            <a:r>
              <a:rPr lang="ja-JP" altLang="en-US" sz="1100" dirty="0">
                <a:latin typeface="ＭＳ Ｐゴシック" panose="020B0600070205080204" pitchFamily="50" charset="-128"/>
                <a:ea typeface="ＭＳ Ｐゴシック" panose="020B0600070205080204" pitchFamily="50" charset="-128"/>
              </a:rPr>
              <a:t>の作成が可能であることを明確化</a:t>
            </a:r>
            <a:r>
              <a:rPr lang="ja-JP" altLang="en-US" sz="1100" dirty="0" smtClean="0">
                <a:latin typeface="ＭＳ Ｐゴシック" panose="020B0600070205080204" pitchFamily="50" charset="-128"/>
                <a:ea typeface="ＭＳ Ｐゴシック" panose="020B0600070205080204" pitchFamily="50" charset="-128"/>
              </a:rPr>
              <a:t>。</a:t>
            </a:r>
            <a:endParaRPr lang="en-US" altLang="ja-JP" sz="1100" dirty="0">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7881905" y="713083"/>
            <a:ext cx="938246" cy="127267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サービス管理責任者等更新研修</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900" smtClean="0">
                <a:solidFill>
                  <a:schemeClr val="tx1"/>
                </a:solidFill>
                <a:latin typeface="ＭＳ Ｐゴシック" panose="020B0600070205080204" pitchFamily="50" charset="-128"/>
                <a:ea typeface="ＭＳ Ｐゴシック" panose="020B0600070205080204" pitchFamily="50" charset="-128"/>
              </a:rPr>
              <a:t>※</a:t>
            </a:r>
            <a:r>
              <a:rPr lang="ja-JP" altLang="en-US" sz="900" smtClean="0">
                <a:solidFill>
                  <a:schemeClr val="tx1"/>
                </a:solidFill>
                <a:latin typeface="ＭＳ Ｐゴシック" panose="020B0600070205080204" pitchFamily="50" charset="-128"/>
                <a:ea typeface="ＭＳ Ｐゴシック" panose="020B0600070205080204" pitchFamily="50" charset="-128"/>
              </a:rPr>
              <a:t>初回の更新研修</a:t>
            </a:r>
            <a:r>
              <a:rPr lang="ja-JP" altLang="en-US" sz="900">
                <a:solidFill>
                  <a:schemeClr val="tx1"/>
                </a:solidFill>
                <a:latin typeface="ＭＳ Ｐゴシック" panose="020B0600070205080204" pitchFamily="50" charset="-128"/>
                <a:ea typeface="ＭＳ Ｐゴシック" panose="020B0600070205080204" pitchFamily="50" charset="-128"/>
              </a:rPr>
              <a:t>修了</a:t>
            </a:r>
            <a:r>
              <a:rPr lang="ja-JP" altLang="en-US" sz="900" smtClean="0">
                <a:solidFill>
                  <a:schemeClr val="tx1"/>
                </a:solidFill>
                <a:latin typeface="ＭＳ Ｐゴシック" panose="020B0600070205080204" pitchFamily="50" charset="-128"/>
                <a:ea typeface="ＭＳ Ｐゴシック" panose="020B0600070205080204" pitchFamily="50" charset="-128"/>
              </a:rPr>
              <a:t>年度の</a:t>
            </a:r>
            <a:r>
              <a:rPr lang="ja-JP" altLang="en-US" sz="900">
                <a:solidFill>
                  <a:schemeClr val="tx1"/>
                </a:solidFill>
                <a:latin typeface="ＭＳ Ｐゴシック" panose="020B0600070205080204" pitchFamily="50" charset="-128"/>
                <a:ea typeface="ＭＳ Ｐゴシック" panose="020B0600070205080204" pitchFamily="50" charset="-128"/>
              </a:rPr>
              <a:t>翌年度から５年間の間に１度毎修了の必要</a:t>
            </a: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75" name="直線矢印コネクタ 74"/>
          <p:cNvCxnSpPr/>
          <p:nvPr/>
        </p:nvCxnSpPr>
        <p:spPr>
          <a:xfrm>
            <a:off x="4876801" y="1640726"/>
            <a:ext cx="2993103"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4434322" y="1640726"/>
            <a:ext cx="442479" cy="0"/>
          </a:xfrm>
          <a:prstGeom prst="straightConnector1">
            <a:avLst/>
          </a:prstGeom>
          <a:ln w="444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4876800" y="905639"/>
            <a:ext cx="0" cy="95173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4527820" y="711791"/>
            <a:ext cx="1496466" cy="253916"/>
          </a:xfrm>
          <a:prstGeom prst="rect">
            <a:avLst/>
          </a:prstGeom>
          <a:noFill/>
        </p:spPr>
        <p:txBody>
          <a:bodyPr wrap="square" rtlCol="0">
            <a:spAutoFit/>
          </a:bodyPr>
          <a:lstStyle/>
          <a:p>
            <a:r>
              <a:rPr kumimoji="1" lang="en-US" altLang="ja-JP" sz="1050" dirty="0" smtClean="0">
                <a:latin typeface="ＭＳ Ｐゴシック" panose="020B0600070205080204" pitchFamily="50" charset="-128"/>
                <a:ea typeface="ＭＳ Ｐゴシック" panose="020B0600070205080204" pitchFamily="50" charset="-128"/>
              </a:rPr>
              <a:t>H31.4</a:t>
            </a:r>
            <a:r>
              <a:rPr kumimoji="1" lang="ja-JP" altLang="en-US" sz="1050" dirty="0" smtClean="0">
                <a:latin typeface="ＭＳ Ｐゴシック" panose="020B0600070205080204" pitchFamily="50" charset="-128"/>
                <a:ea typeface="ＭＳ Ｐゴシック" panose="020B0600070205080204" pitchFamily="50" charset="-128"/>
              </a:rPr>
              <a:t>～（新体系移行）</a:t>
            </a:r>
            <a:endParaRPr kumimoji="1" lang="ja-JP" altLang="en-US" sz="1050" dirty="0">
              <a:latin typeface="ＭＳ Ｐゴシック" panose="020B0600070205080204" pitchFamily="50" charset="-128"/>
              <a:ea typeface="ＭＳ Ｐゴシック" panose="020B0600070205080204" pitchFamily="50" charset="-128"/>
            </a:endParaRPr>
          </a:p>
        </p:txBody>
      </p:sp>
      <p:sp>
        <p:nvSpPr>
          <p:cNvPr id="91" name="四角形吹き出し 90"/>
          <p:cNvSpPr/>
          <p:nvPr/>
        </p:nvSpPr>
        <p:spPr>
          <a:xfrm>
            <a:off x="4982096" y="965709"/>
            <a:ext cx="2752725" cy="539243"/>
          </a:xfrm>
          <a:prstGeom prst="wedgeRectCallout">
            <a:avLst>
              <a:gd name="adj1" fmla="val -1503"/>
              <a:gd name="adj2" fmla="val 74291"/>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00" dirty="0" smtClean="0">
                <a:latin typeface="ＭＳ Ｐゴシック" panose="020B0600070205080204" pitchFamily="50" charset="-128"/>
                <a:ea typeface="ＭＳ Ｐゴシック" panose="020B0600070205080204" pitchFamily="50" charset="-128"/>
              </a:rPr>
              <a:t>施行後</a:t>
            </a:r>
            <a:r>
              <a:rPr lang="ja-JP" altLang="en-US" sz="1000" smtClean="0">
                <a:latin typeface="ＭＳ Ｐゴシック" panose="020B0600070205080204" pitchFamily="50" charset="-128"/>
                <a:ea typeface="ＭＳ Ｐゴシック" panose="020B0600070205080204" pitchFamily="50" charset="-128"/>
              </a:rPr>
              <a:t>５年間</a:t>
            </a:r>
            <a:r>
              <a:rPr lang="ja-JP" altLang="en-US" sz="1000" smtClean="0">
                <a:latin typeface="ＭＳ Ｐゴシック" panose="020B0600070205080204" pitchFamily="50" charset="-128"/>
                <a:ea typeface="ＭＳ Ｐゴシック" panose="020B0600070205080204" pitchFamily="50" charset="-128"/>
              </a:rPr>
              <a:t>（Ｒ５年度</a:t>
            </a:r>
            <a:r>
              <a:rPr lang="ja-JP" altLang="en-US" sz="1000" dirty="0" smtClean="0">
                <a:latin typeface="ＭＳ Ｐゴシック" panose="020B0600070205080204" pitchFamily="50" charset="-128"/>
                <a:ea typeface="ＭＳ Ｐゴシック" panose="020B0600070205080204" pitchFamily="50" charset="-128"/>
              </a:rPr>
              <a:t>末まで）は、</a:t>
            </a:r>
            <a:r>
              <a:rPr lang="ja-JP" altLang="en-US" sz="1000" smtClean="0">
                <a:latin typeface="ＭＳ Ｐゴシック" panose="020B0600070205080204" pitchFamily="50" charset="-128"/>
                <a:ea typeface="ＭＳ Ｐゴシック" panose="020B0600070205080204" pitchFamily="50" charset="-128"/>
              </a:rPr>
              <a:t>更新</a:t>
            </a:r>
            <a:r>
              <a:rPr lang="ja-JP" altLang="en-US" sz="1000" smtClean="0">
                <a:latin typeface="ＭＳ Ｐゴシック" panose="020B0600070205080204" pitchFamily="50" charset="-128"/>
                <a:ea typeface="ＭＳ Ｐゴシック" panose="020B0600070205080204" pitchFamily="50" charset="-128"/>
              </a:rPr>
              <a:t>研修修了前</a:t>
            </a:r>
            <a:r>
              <a:rPr lang="ja-JP" altLang="en-US" sz="1000" dirty="0" smtClean="0">
                <a:latin typeface="ＭＳ Ｐゴシック" panose="020B0600070205080204" pitchFamily="50" charset="-128"/>
                <a:ea typeface="ＭＳ Ｐゴシック" panose="020B0600070205080204" pitchFamily="50" charset="-128"/>
              </a:rPr>
              <a:t>でも引き続きサービス管理</a:t>
            </a:r>
            <a:r>
              <a:rPr lang="ja-JP" altLang="en-US" sz="1000" dirty="0">
                <a:latin typeface="ＭＳ Ｐゴシック" panose="020B0600070205080204" pitchFamily="50" charset="-128"/>
                <a:ea typeface="ＭＳ Ｐゴシック" panose="020B0600070205080204" pitchFamily="50" charset="-128"/>
              </a:rPr>
              <a:t>責任者</a:t>
            </a:r>
            <a:r>
              <a:rPr lang="ja-JP" altLang="en-US" sz="1000" dirty="0" smtClean="0">
                <a:latin typeface="ＭＳ Ｐゴシック" panose="020B0600070205080204" pitchFamily="50" charset="-128"/>
                <a:ea typeface="ＭＳ Ｐゴシック" panose="020B0600070205080204" pitchFamily="50" charset="-128"/>
              </a:rPr>
              <a:t>等</a:t>
            </a:r>
            <a:r>
              <a:rPr lang="ja-JP" altLang="en-US" sz="1000" dirty="0">
                <a:latin typeface="ＭＳ Ｐゴシック" panose="020B0600070205080204" pitchFamily="50" charset="-128"/>
                <a:ea typeface="ＭＳ Ｐゴシック" panose="020B0600070205080204" pitchFamily="50" charset="-128"/>
              </a:rPr>
              <a:t>と</a:t>
            </a:r>
            <a:r>
              <a:rPr lang="ja-JP" altLang="en-US" sz="1000" dirty="0" smtClean="0">
                <a:latin typeface="ＭＳ Ｐゴシック" panose="020B0600070205080204" pitchFamily="50" charset="-128"/>
                <a:ea typeface="ＭＳ Ｐゴシック" panose="020B0600070205080204" pitchFamily="50" charset="-128"/>
              </a:rPr>
              <a:t>して業務可能。</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528747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047"/>
            <a:ext cx="8517632" cy="432048"/>
          </a:xfrm>
        </p:spPr>
        <p:txBody>
          <a:bodyPr>
            <a:noAutofit/>
          </a:bodyPr>
          <a:lstStyle/>
          <a:p>
            <a:r>
              <a:rPr kumimoji="1" lang="ja-JP" altLang="en-US" sz="2000" dirty="0" smtClean="0">
                <a:latin typeface="ＤＦ特太ゴシック体" panose="020B0509000000000000" pitchFamily="49" charset="-128"/>
                <a:ea typeface="ＤＦ特太ゴシック体" panose="020B0509000000000000" pitchFamily="49" charset="-128"/>
              </a:rPr>
              <a:t>サービス管理責任者・児童発達支援管理責任者研修の位置付け</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19</a:t>
            </a:fld>
            <a:endParaRPr kumimoji="1" lang="ja-JP" altLang="en-US"/>
          </a:p>
        </p:txBody>
      </p:sp>
      <p:sp>
        <p:nvSpPr>
          <p:cNvPr id="3" name="正方形/長方形 2"/>
          <p:cNvSpPr/>
          <p:nvPr/>
        </p:nvSpPr>
        <p:spPr>
          <a:xfrm>
            <a:off x="319724" y="1009263"/>
            <a:ext cx="8496944" cy="146080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指定障害福祉サービスの事業等の人員、設備及び運営に関する基準</a:t>
            </a:r>
            <a:r>
              <a:rPr lang="ja-JP" altLang="en-US" sz="1300" dirty="0">
                <a:latin typeface="ＭＳ Ｐゴシック" panose="020B0600070205080204" pitchFamily="50" charset="-128"/>
                <a:ea typeface="ＭＳ Ｐゴシック" panose="020B0600070205080204" pitchFamily="50" charset="-128"/>
              </a:rPr>
              <a:t>（</a:t>
            </a:r>
            <a:r>
              <a:rPr lang="ja-JP" altLang="en-US" sz="1300" dirty="0" smtClean="0">
                <a:latin typeface="ＭＳ Ｐゴシック" panose="020B0600070205080204" pitchFamily="50" charset="-128"/>
                <a:ea typeface="ＭＳ Ｐゴシック" panose="020B0600070205080204" pitchFamily="50" charset="-128"/>
              </a:rPr>
              <a:t>平成一八・九・二九厚労令一七一）</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指定障害者支援施設等の人員、設備及び</a:t>
            </a:r>
            <a:r>
              <a:rPr lang="ja-JP" altLang="en-US" sz="1300" dirty="0">
                <a:latin typeface="ＭＳ Ｐゴシック" panose="020B0600070205080204" pitchFamily="50" charset="-128"/>
                <a:ea typeface="ＭＳ Ｐゴシック" panose="020B0600070205080204" pitchFamily="50" charset="-128"/>
              </a:rPr>
              <a:t>運営に関する基準（</a:t>
            </a:r>
            <a:r>
              <a:rPr lang="ja-JP" altLang="en-US" sz="1300" dirty="0" smtClean="0">
                <a:latin typeface="ＭＳ Ｐゴシック" panose="020B0600070205080204" pitchFamily="50" charset="-128"/>
                <a:ea typeface="ＭＳ Ｐゴシック" panose="020B0600070205080204" pitchFamily="50" charset="-128"/>
              </a:rPr>
              <a:t>平成一八・九・二九厚労令一七二）</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指定通所支援の事業等の人員、設備及び運営に関する基準（平成二四・二・三厚労令一五）</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指定障害児入所施設等の人員、設備及び運営に関する基準（平成二四・二・三厚労令一六）</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u="sng" dirty="0" smtClean="0">
                <a:latin typeface="ＭＳ Ｐゴシック" panose="020B0600070205080204" pitchFamily="50" charset="-128"/>
                <a:ea typeface="ＭＳ Ｐゴシック" panose="020B0600070205080204" pitchFamily="50" charset="-128"/>
              </a:rPr>
              <a:t>（</a:t>
            </a:r>
            <a:r>
              <a:rPr lang="ja-JP" altLang="en-US" sz="1300" u="sng" dirty="0">
                <a:latin typeface="ＭＳ Ｐゴシック" panose="020B0600070205080204" pitchFamily="50" charset="-128"/>
                <a:ea typeface="ＭＳ Ｐゴシック" panose="020B0600070205080204" pitchFamily="50" charset="-128"/>
              </a:rPr>
              <a:t>従業者）</a:t>
            </a:r>
            <a:endParaRPr lang="ja-JP" altLang="en-US" sz="1300" dirty="0">
              <a:latin typeface="ＭＳ Ｐゴシック" panose="020B0600070205080204" pitchFamily="50" charset="-128"/>
              <a:ea typeface="ＭＳ Ｐゴシック" panose="020B0600070205080204" pitchFamily="50" charset="-128"/>
            </a:endParaRPr>
          </a:p>
          <a:p>
            <a:pPr marL="179388" indent="-179388">
              <a:lnSpc>
                <a:spcPts val="1400"/>
              </a:lnSpc>
              <a:spcBef>
                <a:spcPts val="300"/>
              </a:spcBef>
              <a:spcAft>
                <a:spcPts val="300"/>
              </a:spcAft>
              <a:buFont typeface="ＭＳ ゴシック" panose="020B0609070205080204" pitchFamily="49" charset="-128"/>
              <a:buChar char="○"/>
              <a:defRPr/>
            </a:pPr>
            <a:r>
              <a:rPr lang="ja-JP" altLang="en-US" sz="1300" dirty="0" smtClean="0">
                <a:latin typeface="ＭＳ Ｐゴシック" panose="020B0600070205080204" pitchFamily="50" charset="-128"/>
                <a:ea typeface="ＭＳ Ｐゴシック" panose="020B0600070205080204" pitchFamily="50" charset="-128"/>
              </a:rPr>
              <a:t>指定療養介護事業所ごと利用者の数の区分に応じ、</a:t>
            </a:r>
            <a:r>
              <a:rPr lang="ja-JP" altLang="en-US" sz="1300" b="1" u="sng" dirty="0" smtClean="0">
                <a:solidFill>
                  <a:schemeClr val="tx1"/>
                </a:solidFill>
                <a:latin typeface="ＭＳ Ｐゴシック" panose="020B0600070205080204" pitchFamily="50" charset="-128"/>
                <a:ea typeface="ＭＳ Ｐゴシック" panose="020B0600070205080204" pitchFamily="50" charset="-128"/>
              </a:rPr>
              <a:t>サービス管理責任者を</a:t>
            </a:r>
            <a:r>
              <a:rPr lang="ja-JP" altLang="en-US" sz="1300" b="1" u="sng" dirty="0">
                <a:solidFill>
                  <a:schemeClr val="tx1"/>
                </a:solidFill>
                <a:latin typeface="ＭＳ Ｐゴシック" panose="020B0600070205080204" pitchFamily="50" charset="-128"/>
                <a:ea typeface="ＭＳ Ｐゴシック" panose="020B0600070205080204" pitchFamily="50" charset="-128"/>
              </a:rPr>
              <a:t>配置する</a:t>
            </a:r>
            <a:r>
              <a:rPr lang="ja-JP" altLang="en-US" sz="1300" b="1" u="sng"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300" b="1" u="sng"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○児童発達支援管理責任者　一以上</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323528" y="721231"/>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anose="020B0600070205080204" pitchFamily="50" charset="-128"/>
                <a:ea typeface="ＭＳ Ｐゴシック" panose="020B0600070205080204" pitchFamily="50" charset="-128"/>
              </a:rPr>
              <a:t>基準省令</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319724" y="3114720"/>
            <a:ext cx="8496944" cy="17829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1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サービス管理を行う者として厚生労働大臣が定めるもの等（平成一八・九二九厚労告五四四）</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1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障害児通所施設又は障害児入所支援の提供の管理を行う者として厚生労働大臣が定めるもの</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gn="r">
              <a:lnSpc>
                <a:spcPts val="11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（平成二四・三・三〇厚労告二二七／改正：平成三一・三・二九厚労告一〇九・一一〇）</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319724" y="2826688"/>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anose="020B0600070205080204" pitchFamily="50" charset="-128"/>
                <a:ea typeface="ＭＳ Ｐゴシック" panose="020B0600070205080204" pitchFamily="50" charset="-128"/>
              </a:rPr>
              <a:t>告示</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17" name="下矢印 16"/>
          <p:cNvSpPr/>
          <p:nvPr/>
        </p:nvSpPr>
        <p:spPr>
          <a:xfrm>
            <a:off x="3123775" y="5015085"/>
            <a:ext cx="2699755" cy="384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 name="正方形/長方形 17"/>
          <p:cNvSpPr/>
          <p:nvPr/>
        </p:nvSpPr>
        <p:spPr>
          <a:xfrm>
            <a:off x="327397" y="5473759"/>
            <a:ext cx="8496944" cy="108012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サービス管理責任者研修事業の実施について（平成一八・八・三〇　障発〇八三〇〇〇四）</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児童発達支援管理責任者研修</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323528" y="5197718"/>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anose="020B0600070205080204" pitchFamily="50" charset="-128"/>
                <a:ea typeface="ＭＳ Ｐゴシック" panose="020B0600070205080204" pitchFamily="50" charset="-128"/>
              </a:rPr>
              <a:t>通知</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4089966" y="5838592"/>
            <a:ext cx="3494825"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都道府県等による初任者及び現任研修は</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b="1" u="sng" dirty="0" smtClean="0">
                <a:solidFill>
                  <a:schemeClr val="tx1"/>
                </a:solidFill>
                <a:latin typeface="ＭＳ Ｐゴシック" panose="020B0600070205080204" pitchFamily="50" charset="-128"/>
                <a:ea typeface="ＭＳ Ｐゴシック" panose="020B0600070205080204" pitchFamily="50" charset="-128"/>
              </a:rPr>
              <a:t>標準カリキュラム以上の内容</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で実施する。</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p:txBody>
      </p:sp>
      <p:cxnSp>
        <p:nvCxnSpPr>
          <p:cNvPr id="23" name="直線矢印コネクタ 22"/>
          <p:cNvCxnSpPr/>
          <p:nvPr/>
        </p:nvCxnSpPr>
        <p:spPr>
          <a:xfrm>
            <a:off x="3066876" y="6067286"/>
            <a:ext cx="900100" cy="0"/>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460252"/>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下矢印 4"/>
          <p:cNvSpPr/>
          <p:nvPr/>
        </p:nvSpPr>
        <p:spPr>
          <a:xfrm>
            <a:off x="3123776" y="2682672"/>
            <a:ext cx="269975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6" name="正方形/長方形 25"/>
          <p:cNvSpPr/>
          <p:nvPr/>
        </p:nvSpPr>
        <p:spPr>
          <a:xfrm>
            <a:off x="2318637" y="3759375"/>
            <a:ext cx="1700914" cy="1039958"/>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基礎研修修了</a:t>
            </a:r>
            <a:endParaRPr kumimoji="1" lang="en-US" altLang="ja-JP" sz="9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相談支援従事者初任者</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lang="ja-JP" altLang="en-US" sz="900" dirty="0">
                <a:solidFill>
                  <a:schemeClr val="tx1"/>
                </a:solidFill>
                <a:latin typeface="ＭＳ Ｐゴシック" panose="020B0600070205080204" pitchFamily="50" charset="-128"/>
                <a:ea typeface="ＭＳ Ｐゴシック" panose="020B0600070205080204" pitchFamily="50" charset="-128"/>
              </a:rPr>
              <a:t>講義</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部分の一部を受講</a:t>
            </a:r>
            <a:endParaRPr kumimoji="1" lang="en-US" altLang="ja-JP" sz="900" dirty="0" smtClean="0">
              <a:solidFill>
                <a:srgbClr val="FF0000"/>
              </a:solidFill>
              <a:latin typeface="ＭＳ Ｐゴシック" panose="020B0600070205080204" pitchFamily="50" charset="-128"/>
              <a:ea typeface="ＭＳ Ｐゴシック" panose="020B0600070205080204" pitchFamily="50" charset="-128"/>
            </a:endParaRP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900" dirty="0" smtClean="0">
                <a:solidFill>
                  <a:schemeClr val="tx1"/>
                </a:solidFill>
                <a:latin typeface="ＭＳ Ｐゴシック" panose="020B0600070205080204" pitchFamily="50" charset="-128"/>
                <a:ea typeface="ＭＳ Ｐゴシック" panose="020B0600070205080204" pitchFamily="50" charset="-128"/>
              </a:rPr>
              <a:t>基礎研修を受講</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b="1" dirty="0" smtClean="0">
                <a:solidFill>
                  <a:schemeClr val="tx1"/>
                </a:solidFill>
                <a:latin typeface="ＭＳ Ｐゴシック" panose="020B0600070205080204" pitchFamily="50" charset="-128"/>
                <a:ea typeface="ＭＳ Ｐゴシック" panose="020B0600070205080204" pitchFamily="50" charset="-128"/>
              </a:rPr>
              <a:t>15h</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900" b="1"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900" dirty="0">
              <a:solidFill>
                <a:srgbClr val="FF0000"/>
              </a:solidFill>
              <a:latin typeface="ＭＳ Ｐゴシック" panose="020B0600070205080204" pitchFamily="50" charset="-128"/>
              <a:ea typeface="ＭＳ Ｐゴシック" panose="020B0600070205080204" pitchFamily="50" charset="-128"/>
            </a:endParaRPr>
          </a:p>
        </p:txBody>
      </p:sp>
      <p:sp>
        <p:nvSpPr>
          <p:cNvPr id="27" name="正方形/長方形 26"/>
          <p:cNvSpPr/>
          <p:nvPr/>
        </p:nvSpPr>
        <p:spPr>
          <a:xfrm>
            <a:off x="4909929" y="3759375"/>
            <a:ext cx="1030264" cy="103995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実践研修修了</a:t>
            </a:r>
          </a:p>
          <a:p>
            <a:pPr algn="ctr"/>
            <a:endParaRPr lang="en-US" altLang="ja-JP" sz="9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実践研修を受講（</a:t>
            </a:r>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14.5h</a:t>
            </a: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97008" y="3759375"/>
            <a:ext cx="1484264" cy="1039958"/>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dirty="0" smtClean="0">
                <a:solidFill>
                  <a:schemeClr val="tx1"/>
                </a:solidFill>
                <a:latin typeface="ＭＳ Ｐゴシック" panose="020B0600070205080204" pitchFamily="50" charset="-128"/>
                <a:ea typeface="ＭＳ Ｐゴシック" panose="020B0600070205080204" pitchFamily="50" charset="-128"/>
              </a:rPr>
              <a:t>サービス</a:t>
            </a:r>
            <a:r>
              <a:rPr lang="ja-JP" altLang="en-US" sz="900" dirty="0">
                <a:solidFill>
                  <a:schemeClr val="tx1"/>
                </a:solidFill>
                <a:latin typeface="ＭＳ Ｐゴシック" panose="020B0600070205080204" pitchFamily="50" charset="-128"/>
                <a:ea typeface="ＭＳ Ｐゴシック" panose="020B0600070205080204" pitchFamily="50" charset="-128"/>
              </a:rPr>
              <a:t>管理</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責任者</a:t>
            </a:r>
            <a:endParaRPr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smtClean="0">
                <a:solidFill>
                  <a:schemeClr val="tx1"/>
                </a:solidFill>
                <a:latin typeface="ＭＳ Ｐゴシック" panose="020B0600070205080204" pitchFamily="50" charset="-128"/>
                <a:ea typeface="ＭＳ Ｐゴシック" panose="020B0600070205080204" pitchFamily="50" charset="-128"/>
              </a:rPr>
              <a:t>実務経験要件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600"/>
              </a:lnSpc>
            </a:pP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児童発達支援</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管理責任者</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実務経験</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要件</a:t>
            </a:r>
            <a:endParaRPr lang="en-US" altLang="ja-JP" sz="900"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29" name="加算記号 23"/>
          <p:cNvSpPr/>
          <p:nvPr/>
        </p:nvSpPr>
        <p:spPr>
          <a:xfrm>
            <a:off x="1915560" y="4053854"/>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latin typeface="ＭＳ Ｐゴシック" panose="020B0600070205080204" pitchFamily="50" charset="-128"/>
              <a:ea typeface="ＭＳ Ｐゴシック" panose="020B0600070205080204" pitchFamily="50" charset="-128"/>
            </a:endParaRPr>
          </a:p>
        </p:txBody>
      </p:sp>
      <p:sp>
        <p:nvSpPr>
          <p:cNvPr id="30" name="Rectangle 7"/>
          <p:cNvSpPr>
            <a:spLocks noChangeArrowheads="1"/>
          </p:cNvSpPr>
          <p:nvPr/>
        </p:nvSpPr>
        <p:spPr bwMode="auto">
          <a:xfrm>
            <a:off x="6314027" y="3759375"/>
            <a:ext cx="1164228" cy="1039958"/>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algn="ctr" fontAlgn="base">
              <a:spcBef>
                <a:spcPct val="0"/>
              </a:spcBef>
              <a:spcAft>
                <a:spcPct val="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サービス</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管理</a:t>
            </a:r>
            <a:endParaRPr lang="en-US" altLang="ja-JP" sz="900" dirty="0" smtClean="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smtClean="0">
                <a:solidFill>
                  <a:srgbClr val="000000"/>
                </a:solidFill>
                <a:latin typeface="ＭＳ Ｐゴシック" panose="020B0600070205080204" pitchFamily="50" charset="-128"/>
                <a:ea typeface="ＭＳ Ｐゴシック" panose="020B0600070205080204" pitchFamily="50" charset="-128"/>
              </a:rPr>
              <a:t>責任者</a:t>
            </a:r>
            <a:endParaRPr lang="en-US" altLang="ja-JP" sz="900"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児童発達</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支援</a:t>
            </a:r>
            <a:endParaRPr lang="en-US" altLang="ja-JP" sz="900" dirty="0" smtClean="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smtClean="0">
                <a:solidFill>
                  <a:srgbClr val="000000"/>
                </a:solidFill>
                <a:latin typeface="ＭＳ Ｐゴシック" panose="020B0600070205080204" pitchFamily="50" charset="-128"/>
                <a:ea typeface="ＭＳ Ｐゴシック" panose="020B0600070205080204" pitchFamily="50" charset="-128"/>
              </a:rPr>
              <a:t>管理</a:t>
            </a:r>
            <a:r>
              <a:rPr lang="ja-JP" altLang="en-US" sz="900" dirty="0">
                <a:solidFill>
                  <a:srgbClr val="000000"/>
                </a:solidFill>
                <a:latin typeface="ＭＳ Ｐゴシック" panose="020B0600070205080204" pitchFamily="50" charset="-128"/>
                <a:ea typeface="ＭＳ Ｐゴシック" panose="020B0600070205080204" pitchFamily="50" charset="-128"/>
              </a:rPr>
              <a:t>責任者</a:t>
            </a:r>
            <a:endParaRPr lang="en-US" altLang="ja-JP" sz="900"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として</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配置</a:t>
            </a:r>
            <a:endParaRPr lang="en-US" altLang="ja-JP" sz="900" dirty="0" smtClean="0">
              <a:solidFill>
                <a:srgbClr val="000000"/>
              </a:solidFill>
              <a:latin typeface="ＭＳ Ｐゴシック" panose="020B0600070205080204" pitchFamily="50" charset="-128"/>
              <a:ea typeface="ＭＳ Ｐゴシック" panose="020B0600070205080204" pitchFamily="50" charset="-128"/>
            </a:endParaRPr>
          </a:p>
        </p:txBody>
      </p:sp>
      <p:sp>
        <p:nvSpPr>
          <p:cNvPr id="31" name="AutoShape 10"/>
          <p:cNvSpPr>
            <a:spLocks noChangeArrowheads="1"/>
          </p:cNvSpPr>
          <p:nvPr/>
        </p:nvSpPr>
        <p:spPr bwMode="auto">
          <a:xfrm rot="5400000">
            <a:off x="5964396" y="4071106"/>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32" name="AutoShape 10"/>
          <p:cNvSpPr>
            <a:spLocks noChangeArrowheads="1"/>
          </p:cNvSpPr>
          <p:nvPr/>
        </p:nvSpPr>
        <p:spPr bwMode="auto">
          <a:xfrm rot="5400000">
            <a:off x="7423165" y="4113837"/>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7736706" y="3759374"/>
            <a:ext cx="1010900" cy="1039959"/>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更新研修修了</a:t>
            </a:r>
          </a:p>
          <a:p>
            <a:pPr algn="ctr"/>
            <a:r>
              <a:rPr lang="en-US" altLang="ja-JP" sz="900" b="1" dirty="0">
                <a:solidFill>
                  <a:schemeClr val="tx1"/>
                </a:solidFill>
                <a:latin typeface="ＭＳ Ｐゴシック" panose="020B0600070205080204" pitchFamily="50" charset="-128"/>
                <a:ea typeface="ＭＳ Ｐゴシック" panose="020B0600070205080204" pitchFamily="50" charset="-128"/>
              </a:rPr>
              <a:t>※</a:t>
            </a:r>
            <a:r>
              <a:rPr lang="ja-JP" altLang="en-US" sz="900" b="1" dirty="0">
                <a:solidFill>
                  <a:schemeClr val="tx1"/>
                </a:solidFill>
                <a:latin typeface="ＭＳ Ｐゴシック" panose="020B0600070205080204" pitchFamily="50" charset="-128"/>
                <a:ea typeface="ＭＳ Ｐゴシック" panose="020B0600070205080204" pitchFamily="50" charset="-128"/>
              </a:rPr>
              <a:t>５年毎に受講</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13</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ｈ）</a:t>
            </a:r>
            <a:endParaRPr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34" name="AutoShape 10"/>
          <p:cNvSpPr>
            <a:spLocks noChangeArrowheads="1"/>
          </p:cNvSpPr>
          <p:nvPr/>
        </p:nvSpPr>
        <p:spPr bwMode="auto">
          <a:xfrm rot="5400000">
            <a:off x="3930804" y="3937354"/>
            <a:ext cx="1039959"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fontAlgn="base">
              <a:spcBef>
                <a:spcPct val="0"/>
              </a:spcBef>
              <a:spcAft>
                <a:spcPct val="0"/>
              </a:spcAft>
            </a:pPr>
            <a:r>
              <a:rPr lang="ja-JP" altLang="en-US" sz="900" b="1" dirty="0" smtClean="0">
                <a:solidFill>
                  <a:srgbClr val="0000FF"/>
                </a:solidFill>
                <a:latin typeface="ＭＳ Ｐゴシック" panose="020B0600070205080204" pitchFamily="50" charset="-128"/>
                <a:ea typeface="ＭＳ Ｐゴシック" panose="020B0600070205080204" pitchFamily="50" charset="-128"/>
              </a:rPr>
              <a:t>ＯＪＴ</a:t>
            </a:r>
          </a:p>
          <a:p>
            <a:pPr algn="ctr" fontAlgn="base">
              <a:spcBef>
                <a:spcPct val="0"/>
              </a:spcBef>
              <a:spcAft>
                <a:spcPct val="0"/>
              </a:spcAft>
            </a:pPr>
            <a:endParaRPr lang="en-US" altLang="ja-JP" sz="900" b="1" dirty="0" smtClean="0">
              <a:solidFill>
                <a:srgbClr val="0000FF"/>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b="1" dirty="0" smtClean="0">
                <a:solidFill>
                  <a:srgbClr val="FF0000"/>
                </a:solidFill>
                <a:latin typeface="ＭＳ Ｐゴシック" panose="020B0600070205080204" pitchFamily="50" charset="-128"/>
                <a:ea typeface="ＭＳ Ｐゴシック" panose="020B0600070205080204" pitchFamily="50" charset="-128"/>
              </a:rPr>
              <a:t>一部業務</a:t>
            </a:r>
            <a:endParaRPr lang="en-US" altLang="ja-JP" sz="900" b="1" dirty="0" smtClean="0">
              <a:solidFill>
                <a:srgbClr val="FF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b="1" dirty="0">
                <a:solidFill>
                  <a:srgbClr val="FF0000"/>
                </a:solidFill>
                <a:latin typeface="ＭＳ Ｐゴシック" panose="020B0600070205080204" pitchFamily="50" charset="-128"/>
                <a:ea typeface="ＭＳ Ｐゴシック" panose="020B0600070205080204" pitchFamily="50" charset="-128"/>
              </a:rPr>
              <a:t>可能</a:t>
            </a:r>
            <a:endParaRPr lang="en-US" altLang="ja-JP" sz="900" b="1" dirty="0" smtClean="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90028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800475"/>
            <a:ext cx="9144000" cy="707886"/>
          </a:xfrm>
          <a:prstGeom prst="rect">
            <a:avLst/>
          </a:prstGeom>
          <a:noFill/>
        </p:spPr>
        <p:txBody>
          <a:bodyPr wrap="square" rtlCol="0">
            <a:spAutoFit/>
          </a:bodyPr>
          <a:lstStyle/>
          <a:p>
            <a:pPr algn="ctr"/>
            <a:r>
              <a:rPr kumimoji="1" lang="en-US" altLang="ja-JP" sz="4000" b="1" dirty="0" smtClean="0"/>
              <a:t>01【</a:t>
            </a:r>
            <a:r>
              <a:rPr kumimoji="1" lang="ja-JP" altLang="en-US" sz="4000" b="1" dirty="0" smtClean="0"/>
              <a:t>講義</a:t>
            </a:r>
            <a:r>
              <a:rPr kumimoji="1" lang="en-US" altLang="ja-JP" sz="4000" b="1" dirty="0" smtClean="0"/>
              <a:t>】</a:t>
            </a:r>
            <a:r>
              <a:rPr kumimoji="1" lang="ja-JP" altLang="en-US" sz="4000" b="1" dirty="0" smtClean="0"/>
              <a:t>重要事項の説明</a:t>
            </a:r>
            <a:endParaRPr kumimoji="1" lang="ja-JP" altLang="en-US" sz="4000" b="1" dirty="0"/>
          </a:p>
        </p:txBody>
      </p:sp>
      <p:sp>
        <p:nvSpPr>
          <p:cNvPr id="3" name="テキスト ボックス 2"/>
          <p:cNvSpPr txBox="1"/>
          <p:nvPr/>
        </p:nvSpPr>
        <p:spPr>
          <a:xfrm>
            <a:off x="161925" y="1390650"/>
            <a:ext cx="8734425" cy="830997"/>
          </a:xfrm>
          <a:prstGeom prst="rect">
            <a:avLst/>
          </a:prstGeom>
          <a:noFill/>
        </p:spPr>
        <p:txBody>
          <a:bodyPr wrap="square" rtlCol="0">
            <a:spAutoFit/>
          </a:bodyPr>
          <a:lstStyle/>
          <a:p>
            <a:r>
              <a:rPr kumimoji="1" lang="ja-JP" altLang="en-US" sz="2400" dirty="0" smtClean="0"/>
              <a:t>令和元年度</a:t>
            </a:r>
          </a:p>
          <a:p>
            <a:r>
              <a:rPr kumimoji="1" lang="ja-JP" altLang="en-US" sz="2400" dirty="0" smtClean="0"/>
              <a:t>サービス管理責任者・児童発達支援管理責任者指導者養成研修</a:t>
            </a:r>
            <a:endParaRPr kumimoji="1" lang="ja-JP" altLang="en-US" sz="2400" dirty="0"/>
          </a:p>
        </p:txBody>
      </p:sp>
    </p:spTree>
    <p:extLst>
      <p:ext uri="{BB962C8B-B14F-4D97-AF65-F5344CB8AC3E}">
        <p14:creationId xmlns:p14="http://schemas.microsoft.com/office/powerpoint/2010/main" val="95759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44627"/>
            <a:ext cx="9001000" cy="490066"/>
          </a:xfrm>
        </p:spPr>
        <p:txBody>
          <a:bodyPr>
            <a:noAutofit/>
          </a:bodyPr>
          <a:lstStyle/>
          <a:p>
            <a:r>
              <a:rPr lang="ja-JP" altLang="en-US" sz="2000" dirty="0" smtClean="0">
                <a:latin typeface="ＤＦ特太ゴシック体" panose="020B0509000000000000" pitchFamily="49" charset="-128"/>
                <a:ea typeface="ＤＦ特太ゴシック体" panose="020B0509000000000000" pitchFamily="49" charset="-128"/>
              </a:rPr>
              <a:t>新カリキュラムへの移行</a:t>
            </a:r>
            <a:r>
              <a:rPr lang="en-US" altLang="ja-JP" sz="2000" dirty="0" smtClean="0">
                <a:latin typeface="ＤＦ特太ゴシック体" panose="020B0509000000000000" pitchFamily="49" charset="-128"/>
                <a:ea typeface="ＤＦ特太ゴシック体" panose="020B0509000000000000" pitchFamily="49" charset="-128"/>
              </a:rPr>
              <a:t>【</a:t>
            </a:r>
            <a:r>
              <a:rPr lang="ja-JP" altLang="en-US" sz="2000" dirty="0">
                <a:latin typeface="ＤＦ特太ゴシック体" panose="020B0509000000000000" pitchFamily="49" charset="-128"/>
                <a:ea typeface="ＤＦ特太ゴシック体" panose="020B0509000000000000" pitchFamily="49" charset="-128"/>
              </a:rPr>
              <a:t>指導者養成研修</a:t>
            </a:r>
            <a:r>
              <a:rPr lang="en-US" altLang="ja-JP" sz="2000" dirty="0">
                <a:latin typeface="ＤＦ特太ゴシック体" panose="020B0509000000000000" pitchFamily="49" charset="-128"/>
                <a:ea typeface="ＤＦ特太ゴシック体" panose="020B0509000000000000" pitchFamily="49" charset="-128"/>
              </a:rPr>
              <a:t>(</a:t>
            </a:r>
            <a:r>
              <a:rPr lang="ja-JP" altLang="en-US" sz="2000" dirty="0">
                <a:latin typeface="ＤＦ特太ゴシック体" panose="020B0509000000000000" pitchFamily="49" charset="-128"/>
                <a:ea typeface="ＤＦ特太ゴシック体" panose="020B0509000000000000" pitchFamily="49" charset="-128"/>
              </a:rPr>
              <a:t>国研修</a:t>
            </a:r>
            <a:r>
              <a:rPr lang="en-US" altLang="ja-JP" sz="2000" dirty="0">
                <a:latin typeface="ＤＦ特太ゴシック体" panose="020B0509000000000000" pitchFamily="49" charset="-128"/>
                <a:ea typeface="ＤＦ特太ゴシック体" panose="020B0509000000000000" pitchFamily="49" charset="-128"/>
              </a:rPr>
              <a:t>)</a:t>
            </a:r>
            <a:r>
              <a:rPr lang="ja-JP" altLang="en-US" sz="2000" dirty="0">
                <a:latin typeface="ＤＦ特太ゴシック体" panose="020B0509000000000000" pitchFamily="49" charset="-128"/>
                <a:ea typeface="ＤＦ特太ゴシック体" panose="020B0509000000000000" pitchFamily="49" charset="-128"/>
              </a:rPr>
              <a:t>及び都道府県研修</a:t>
            </a:r>
            <a:r>
              <a:rPr lang="en-US" altLang="ja-JP" sz="2000" dirty="0" smtClean="0">
                <a:latin typeface="ＤＦ特太ゴシック体" panose="020B0509000000000000" pitchFamily="49" charset="-128"/>
                <a:ea typeface="ＤＦ特太ゴシック体" panose="020B0509000000000000" pitchFamily="49" charset="-128"/>
              </a:rPr>
              <a:t>】</a:t>
            </a:r>
            <a:endParaRPr kumimoji="1" lang="ja-JP" altLang="en-US" sz="2000" dirty="0">
              <a:latin typeface="ＤＦ特太ゴシック体" panose="020B0509000000000000" pitchFamily="49" charset="-128"/>
              <a:ea typeface="ＤＦ特太ゴシック体" panose="020B0509000000000000"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81910485"/>
              </p:ext>
            </p:extLst>
          </p:nvPr>
        </p:nvGraphicFramePr>
        <p:xfrm>
          <a:off x="35496" y="548680"/>
          <a:ext cx="9036499" cy="6096669"/>
        </p:xfrm>
        <a:graphic>
          <a:graphicData uri="http://schemas.openxmlformats.org/drawingml/2006/table">
            <a:tbl>
              <a:tblPr>
                <a:tableStyleId>{5940675A-B579-460E-94D1-54222C63F5DA}</a:tableStyleId>
              </a:tblPr>
              <a:tblGrid>
                <a:gridCol w="293869">
                  <a:extLst>
                    <a:ext uri="{9D8B030D-6E8A-4147-A177-3AD203B41FA5}">
                      <a16:colId xmlns:a16="http://schemas.microsoft.com/office/drawing/2014/main" val="20000"/>
                    </a:ext>
                  </a:extLst>
                </a:gridCol>
                <a:gridCol w="505344">
                  <a:extLst>
                    <a:ext uri="{9D8B030D-6E8A-4147-A177-3AD203B41FA5}">
                      <a16:colId xmlns:a16="http://schemas.microsoft.com/office/drawing/2014/main" val="20001"/>
                    </a:ext>
                  </a:extLst>
                </a:gridCol>
                <a:gridCol w="588378">
                  <a:extLst>
                    <a:ext uri="{9D8B030D-6E8A-4147-A177-3AD203B41FA5}">
                      <a16:colId xmlns:a16="http://schemas.microsoft.com/office/drawing/2014/main" val="20002"/>
                    </a:ext>
                  </a:extLst>
                </a:gridCol>
                <a:gridCol w="588378">
                  <a:extLst>
                    <a:ext uri="{9D8B030D-6E8A-4147-A177-3AD203B41FA5}">
                      <a16:colId xmlns:a16="http://schemas.microsoft.com/office/drawing/2014/main" val="857669782"/>
                    </a:ext>
                  </a:extLst>
                </a:gridCol>
                <a:gridCol w="838061">
                  <a:extLst>
                    <a:ext uri="{9D8B030D-6E8A-4147-A177-3AD203B41FA5}">
                      <a16:colId xmlns:a16="http://schemas.microsoft.com/office/drawing/2014/main" val="20003"/>
                    </a:ext>
                  </a:extLst>
                </a:gridCol>
                <a:gridCol w="829339">
                  <a:extLst>
                    <a:ext uri="{9D8B030D-6E8A-4147-A177-3AD203B41FA5}">
                      <a16:colId xmlns:a16="http://schemas.microsoft.com/office/drawing/2014/main" val="20004"/>
                    </a:ext>
                  </a:extLst>
                </a:gridCol>
                <a:gridCol w="829340">
                  <a:extLst>
                    <a:ext uri="{9D8B030D-6E8A-4147-A177-3AD203B41FA5}">
                      <a16:colId xmlns:a16="http://schemas.microsoft.com/office/drawing/2014/main" val="20005"/>
                    </a:ext>
                  </a:extLst>
                </a:gridCol>
                <a:gridCol w="818707">
                  <a:extLst>
                    <a:ext uri="{9D8B030D-6E8A-4147-A177-3AD203B41FA5}">
                      <a16:colId xmlns:a16="http://schemas.microsoft.com/office/drawing/2014/main" val="20006"/>
                    </a:ext>
                  </a:extLst>
                </a:gridCol>
                <a:gridCol w="733646">
                  <a:extLst>
                    <a:ext uri="{9D8B030D-6E8A-4147-A177-3AD203B41FA5}">
                      <a16:colId xmlns:a16="http://schemas.microsoft.com/office/drawing/2014/main" val="20007"/>
                    </a:ext>
                  </a:extLst>
                </a:gridCol>
                <a:gridCol w="712382">
                  <a:extLst>
                    <a:ext uri="{9D8B030D-6E8A-4147-A177-3AD203B41FA5}">
                      <a16:colId xmlns:a16="http://schemas.microsoft.com/office/drawing/2014/main" val="2213166238"/>
                    </a:ext>
                  </a:extLst>
                </a:gridCol>
                <a:gridCol w="733646">
                  <a:extLst>
                    <a:ext uri="{9D8B030D-6E8A-4147-A177-3AD203B41FA5}">
                      <a16:colId xmlns:a16="http://schemas.microsoft.com/office/drawing/2014/main" val="3941951275"/>
                    </a:ext>
                  </a:extLst>
                </a:gridCol>
                <a:gridCol w="744279">
                  <a:extLst>
                    <a:ext uri="{9D8B030D-6E8A-4147-A177-3AD203B41FA5}">
                      <a16:colId xmlns:a16="http://schemas.microsoft.com/office/drawing/2014/main" val="20008"/>
                    </a:ext>
                  </a:extLst>
                </a:gridCol>
                <a:gridCol w="821130">
                  <a:extLst>
                    <a:ext uri="{9D8B030D-6E8A-4147-A177-3AD203B41FA5}">
                      <a16:colId xmlns:a16="http://schemas.microsoft.com/office/drawing/2014/main" val="1219066730"/>
                    </a:ext>
                  </a:extLst>
                </a:gridCol>
              </a:tblGrid>
              <a:tr h="504056">
                <a:tc gridSpan="4">
                  <a:txBody>
                    <a:bodyPr/>
                    <a:lstStyle/>
                    <a:p>
                      <a:pPr algn="ctr" fontAlgn="ct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1600" u="none" strike="noStrike" dirty="0">
                          <a:effectLst/>
                          <a:latin typeface="+mj-ea"/>
                          <a:ea typeface="+mj-ea"/>
                        </a:rPr>
                        <a:t>H28</a:t>
                      </a:r>
                      <a:endParaRPr 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H29</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H30</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smtClean="0">
                          <a:effectLst/>
                          <a:latin typeface="+mj-ea"/>
                          <a:ea typeface="+mj-ea"/>
                        </a:rPr>
                        <a:t>R1</a:t>
                      </a:r>
                      <a:endParaRPr lang="ja-JP" altLang="en-US" sz="1600" u="none" strike="noStrike" dirty="0" smtClean="0">
                        <a:effectLst/>
                        <a:latin typeface="+mj-ea"/>
                        <a:ea typeface="+mj-ea"/>
                      </a:endParaRPr>
                    </a:p>
                    <a:p>
                      <a:pPr algn="ctr" fontAlgn="ctr"/>
                      <a:r>
                        <a:rPr lang="en-US" sz="1600" u="none" strike="noStrike" dirty="0" smtClean="0">
                          <a:effectLst/>
                          <a:latin typeface="+mj-ea"/>
                          <a:ea typeface="+mj-ea"/>
                        </a:rPr>
                        <a:t>(H31)</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solidFill>
                      <a:srgbClr val="FF0000"/>
                    </a:solidFill>
                  </a:tcPr>
                </a:tc>
                <a:tc>
                  <a:txBody>
                    <a:bodyPr/>
                    <a:lstStyle/>
                    <a:p>
                      <a:pPr algn="ctr" fontAlgn="ctr"/>
                      <a:r>
                        <a:rPr lang="en-US" sz="1600" u="none" strike="noStrike" dirty="0" smtClean="0">
                          <a:effectLst/>
                          <a:latin typeface="+mj-ea"/>
                          <a:ea typeface="+mj-ea"/>
                        </a:rPr>
                        <a:t>R2</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b="0" i="0" u="none" strike="noStrike" dirty="0" smtClean="0">
                          <a:solidFill>
                            <a:srgbClr val="000000"/>
                          </a:solidFill>
                          <a:effectLst/>
                          <a:latin typeface="+mj-ea"/>
                          <a:ea typeface="+mj-ea"/>
                        </a:rPr>
                        <a:t>R3</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b="0" i="0" u="none" strike="noStrike" dirty="0" smtClean="0">
                          <a:solidFill>
                            <a:srgbClr val="000000"/>
                          </a:solidFill>
                          <a:effectLst/>
                          <a:latin typeface="+mj-ea"/>
                          <a:ea typeface="+mj-ea"/>
                        </a:rPr>
                        <a:t>R4</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smtClean="0">
                          <a:effectLst/>
                          <a:latin typeface="+mj-ea"/>
                          <a:ea typeface="+mj-ea"/>
                        </a:rPr>
                        <a:t>R5</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b="0" i="0" u="none" strike="noStrike" dirty="0" smtClean="0">
                          <a:solidFill>
                            <a:srgbClr val="000000"/>
                          </a:solidFill>
                          <a:effectLst/>
                          <a:latin typeface="+mj-ea"/>
                          <a:ea typeface="+mj-ea"/>
                        </a:rPr>
                        <a:t>R6</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627208">
                <a:tc rowSpan="9">
                  <a:txBody>
                    <a:bodyPr/>
                    <a:lstStyle/>
                    <a:p>
                      <a:pPr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サービス管理責任者・児童発達支援管理責任者</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gridSpan="3">
                  <a:txBody>
                    <a:bodyPr/>
                    <a:lstStyle/>
                    <a:p>
                      <a:pPr algn="ctr" fontAlgn="ctr"/>
                      <a:r>
                        <a:rPr lang="ja-JP" altLang="en-US" sz="1600" u="none" strike="noStrike" dirty="0" smtClean="0">
                          <a:effectLst/>
                          <a:latin typeface="+mj-ea"/>
                          <a:ea typeface="+mj-ea"/>
                        </a:rPr>
                        <a:t>告示等改定</a:t>
                      </a: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tc>
                <a:tc hMerge="1">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u="none" strike="noStrike" dirty="0" smtClean="0">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smtClean="0">
                          <a:effectLst/>
                          <a:latin typeface="+mj-ea"/>
                          <a:ea typeface="+mj-ea"/>
                        </a:rPr>
                        <a:t>告示等</a:t>
                      </a:r>
                    </a:p>
                    <a:p>
                      <a:pPr algn="ctr" fontAlgn="ctr"/>
                      <a:r>
                        <a:rPr lang="ja-JP" altLang="en-US" sz="1400" u="none" strike="noStrike" dirty="0" smtClean="0">
                          <a:effectLst/>
                          <a:latin typeface="+mj-ea"/>
                          <a:ea typeface="+mj-ea"/>
                        </a:rPr>
                        <a:t>改定</a:t>
                      </a:r>
                      <a:endParaRPr lang="en-US" altLang="ja-JP" sz="1400" u="none" strike="noStrike" dirty="0" smtClean="0">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1"/>
                  </a:ext>
                </a:extLst>
              </a:tr>
              <a:tr h="616689">
                <a:tc vMerge="1">
                  <a:txBody>
                    <a:bodyPr/>
                    <a:lstStyle/>
                    <a:p>
                      <a:endParaRPr kumimoji="1" lang="ja-JP" altLang="en-US"/>
                    </a:p>
                  </a:txBody>
                  <a:tcPr/>
                </a:tc>
                <a:tc rowSpan="4">
                  <a:txBody>
                    <a:bodyPr/>
                    <a:lstStyle/>
                    <a:p>
                      <a:pPr algn="ctr" fontAlgn="ctr"/>
                      <a:r>
                        <a:rPr lang="ja-JP" altLang="en-US" sz="1400" u="none" strike="noStrike" dirty="0" smtClean="0">
                          <a:effectLst/>
                          <a:latin typeface="+mj-ea"/>
                          <a:ea typeface="+mj-ea"/>
                        </a:rPr>
                        <a:t>指導者養成研修（</a:t>
                      </a:r>
                      <a:r>
                        <a:rPr kumimoji="1" lang="ja-JP" altLang="en-US" sz="1400" u="none" strike="noStrike" kern="1200" dirty="0" smtClean="0">
                          <a:solidFill>
                            <a:schemeClr val="tx1"/>
                          </a:solidFill>
                          <a:effectLst/>
                          <a:latin typeface="+mj-ea"/>
                          <a:ea typeface="+mn-ea"/>
                          <a:cs typeface="+mn-cs"/>
                        </a:rPr>
                        <a:t>国研修</a:t>
                      </a:r>
                      <a:r>
                        <a:rPr lang="ja-JP" altLang="en-US" sz="1400" u="none" strike="noStrike" dirty="0" smtClean="0">
                          <a:effectLst/>
                          <a:latin typeface="+mj-ea"/>
                          <a:ea typeface="+mj-ea"/>
                        </a:rPr>
                        <a:t>）</a:t>
                      </a:r>
                      <a:endParaRPr lang="ja-JP" altLang="en-US" sz="1400" b="0" i="0" u="none" strike="noStrike" dirty="0">
                        <a:solidFill>
                          <a:srgbClr val="000000"/>
                        </a:solidFill>
                        <a:effectLst/>
                        <a:latin typeface="+mj-ea"/>
                        <a:ea typeface="+mj-ea"/>
                      </a:endParaRPr>
                    </a:p>
                  </a:txBody>
                  <a:tcPr marL="0" marR="0" marT="0" marB="0" vert="eaVert" anchor="ctr"/>
                </a:tc>
                <a:tc gridSpan="2">
                  <a:txBody>
                    <a:bodyPr/>
                    <a:lstStyle/>
                    <a:p>
                      <a:pPr algn="ctr" fontAlgn="ctr"/>
                      <a:r>
                        <a:rPr lang="ja-JP" altLang="en-US" sz="1600" b="0" i="0" u="none" strike="noStrike" dirty="0" smtClean="0">
                          <a:solidFill>
                            <a:srgbClr val="000000"/>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en-US" altLang="ja-JP" sz="1200" u="none" strike="noStrike" dirty="0" smtClean="0">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u="none" strike="noStrike" kern="1200" dirty="0" smtClean="0">
                          <a:solidFill>
                            <a:schemeClr val="tx1"/>
                          </a:solidFill>
                          <a:effectLst/>
                          <a:latin typeface="+mj-ea"/>
                          <a:ea typeface="+mn-ea"/>
                          <a:cs typeface="+mn-cs"/>
                        </a:rPr>
                        <a:t>新カリキュラム確定部分伝達</a:t>
                      </a:r>
                      <a:endParaRPr kumimoji="1" lang="ja-JP" altLang="en-US" sz="900" b="0" i="0" u="none" strike="noStrike" kern="1200" dirty="0" smtClean="0">
                        <a:solidFill>
                          <a:srgbClr val="000000"/>
                        </a:solidFill>
                        <a:effectLst/>
                        <a:latin typeface="+mj-ea"/>
                        <a:ea typeface="+mn-ea"/>
                        <a:cs typeface="+mn-cs"/>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627320">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1600" b="0" i="0" u="none" strike="noStrike" dirty="0" smtClean="0">
                          <a:solidFill>
                            <a:srgbClr val="000000"/>
                          </a:solidFill>
                          <a:effectLst/>
                          <a:latin typeface="+mj-ea"/>
                          <a:ea typeface="+mj-ea"/>
                        </a:rPr>
                        <a:t>実践研修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616689">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400" b="0" i="0" u="none" strike="noStrike" dirty="0" smtClean="0">
                          <a:solidFill>
                            <a:schemeClr val="tx1"/>
                          </a:solidFill>
                          <a:effectLst/>
                          <a:latin typeface="+mj-ea"/>
                          <a:ea typeface="+mj-ea"/>
                        </a:rPr>
                        <a:t>更新</a:t>
                      </a:r>
                    </a:p>
                    <a:p>
                      <a:pPr algn="ctr" fontAlgn="ctr"/>
                      <a:r>
                        <a:rPr lang="ja-JP" altLang="en-US" sz="1400" b="0" i="0" u="none" strike="noStrike" dirty="0" smtClean="0">
                          <a:solidFill>
                            <a:schemeClr val="tx1"/>
                          </a:solidFill>
                          <a:effectLst/>
                          <a:latin typeface="+mj-ea"/>
                          <a:ea typeface="+mj-ea"/>
                        </a:rPr>
                        <a:t>研修</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400" b="0" i="0" u="none" strike="noStrike" dirty="0" smtClean="0">
                          <a:solidFill>
                            <a:srgbClr val="000000"/>
                          </a:solidFill>
                          <a:effectLst/>
                          <a:latin typeface="+mj-ea"/>
                          <a:ea typeface="+mj-ea"/>
                        </a:rPr>
                        <a:t>前半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16688">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ja-JP" altLang="en-US" sz="1400" b="0" i="0" u="none" strike="noStrike" dirty="0" smtClean="0">
                          <a:solidFill>
                            <a:srgbClr val="000000"/>
                          </a:solidFill>
                          <a:effectLst/>
                          <a:latin typeface="+mj-ea"/>
                          <a:ea typeface="+mj-ea"/>
                        </a:rPr>
                        <a:t>後半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14118789"/>
                  </a:ext>
                </a:extLst>
              </a:tr>
              <a:tr h="616689">
                <a:tc vMerge="1">
                  <a:txBody>
                    <a:bodyPr/>
                    <a:lstStyle/>
                    <a:p>
                      <a:endParaRPr kumimoji="1" lang="ja-JP" altLang="en-US"/>
                    </a:p>
                  </a:txBody>
                  <a:tcPr/>
                </a:tc>
                <a:tc rowSpan="4">
                  <a:txBody>
                    <a:bodyPr/>
                    <a:lstStyle/>
                    <a:p>
                      <a:pPr algn="ctr" fontAlgn="ctr"/>
                      <a:r>
                        <a:rPr lang="ja-JP" altLang="en-US" sz="1400" u="none" strike="noStrike" dirty="0">
                          <a:effectLst/>
                          <a:latin typeface="+mj-ea"/>
                          <a:ea typeface="+mj-ea"/>
                        </a:rPr>
                        <a:t>都道府県研修</a:t>
                      </a:r>
                      <a:endParaRPr lang="ja-JP" altLang="en-US" sz="1400" b="0" i="0" u="none" strike="noStrike" dirty="0">
                        <a:solidFill>
                          <a:srgbClr val="000000"/>
                        </a:solidFill>
                        <a:effectLst/>
                        <a:latin typeface="+mj-ea"/>
                        <a:ea typeface="+mj-ea"/>
                      </a:endParaRPr>
                    </a:p>
                  </a:txBody>
                  <a:tcPr marL="0" marR="0" marT="0" marB="0" vert="eaVert" anchor="ctr">
                    <a:lnB w="28575" cap="flat" cmpd="sng" algn="ctr">
                      <a:solidFill>
                        <a:schemeClr val="tx1"/>
                      </a:solidFill>
                      <a:prstDash val="solid"/>
                      <a:round/>
                      <a:headEnd type="none" w="med" len="med"/>
                      <a:tailEnd type="none" w="med" len="med"/>
                    </a:lnB>
                  </a:tcPr>
                </a:tc>
                <a:tc gridSpan="2">
                  <a:txBody>
                    <a:bodyPr/>
                    <a:lstStyle/>
                    <a:p>
                      <a:pPr algn="ctr" fontAlgn="ctr"/>
                      <a:r>
                        <a:rPr lang="ja-JP" altLang="en-US" sz="1600" b="0" i="0" u="none" strike="noStrike" dirty="0" smtClean="0">
                          <a:solidFill>
                            <a:srgbClr val="000000"/>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627321">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1600" b="0" i="0" u="none" strike="noStrike" dirty="0" smtClean="0">
                          <a:solidFill>
                            <a:schemeClr val="tx1"/>
                          </a:solidFill>
                          <a:effectLst/>
                          <a:latin typeface="+mj-ea"/>
                          <a:ea typeface="+mj-ea"/>
                        </a:rPr>
                        <a:t>実践研修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616688">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400" b="0" i="0" u="none" strike="noStrike" dirty="0" smtClean="0">
                          <a:solidFill>
                            <a:srgbClr val="000000"/>
                          </a:solidFill>
                          <a:effectLst/>
                          <a:latin typeface="+mj-ea"/>
                          <a:ea typeface="+mj-ea"/>
                        </a:rPr>
                        <a:t>更新</a:t>
                      </a:r>
                    </a:p>
                    <a:p>
                      <a:pPr algn="ctr" fontAlgn="ctr"/>
                      <a:r>
                        <a:rPr lang="ja-JP" altLang="en-US" sz="1400" b="0" i="0" u="none" strike="noStrike" dirty="0" smtClean="0">
                          <a:solidFill>
                            <a:srgbClr val="000000"/>
                          </a:solidFill>
                          <a:effectLst/>
                          <a:latin typeface="+mj-ea"/>
                          <a:ea typeface="+mj-ea"/>
                        </a:rPr>
                        <a:t>研修</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j-ea"/>
                          <a:ea typeface="+mj-ea"/>
                        </a:rPr>
                        <a:t>前半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27321">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j-ea"/>
                          <a:ea typeface="+mj-ea"/>
                        </a:rPr>
                        <a:t>後半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731932"/>
                  </a:ext>
                </a:extLst>
              </a:tr>
            </a:tbl>
          </a:graphicData>
        </a:graphic>
      </p:graphicFrame>
      <p:sp>
        <p:nvSpPr>
          <p:cNvPr id="9" name="ホームベース 8"/>
          <p:cNvSpPr/>
          <p:nvPr/>
        </p:nvSpPr>
        <p:spPr>
          <a:xfrm>
            <a:off x="4553848" y="1699368"/>
            <a:ext cx="4482647"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a:t>
            </a:r>
            <a:r>
              <a:rPr lang="en-US" altLang="ja-JP" sz="1400" dirty="0" smtClean="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・実施しての振り返り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11" name="ホームベース 10"/>
          <p:cNvSpPr/>
          <p:nvPr/>
        </p:nvSpPr>
        <p:spPr>
          <a:xfrm>
            <a:off x="2038349" y="4184874"/>
            <a:ext cx="2440881" cy="2422957"/>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旧カリキュラムによる研修実施</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16" name="ホームベース 15"/>
          <p:cNvSpPr/>
          <p:nvPr/>
        </p:nvSpPr>
        <p:spPr>
          <a:xfrm>
            <a:off x="3708009" y="1696159"/>
            <a:ext cx="771222"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000" dirty="0" smtClean="0">
                <a:latin typeface="ＭＳ Ｐゴシック" panose="020B0600070205080204" pitchFamily="50" charset="-128"/>
                <a:ea typeface="ＭＳ Ｐゴシック" panose="020B0600070205080204" pitchFamily="50" charset="-128"/>
              </a:rPr>
              <a:t>新カリキュラム</a:t>
            </a: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伝達</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sp>
        <p:nvSpPr>
          <p:cNvPr id="17" name="ホームベース 16"/>
          <p:cNvSpPr/>
          <p:nvPr/>
        </p:nvSpPr>
        <p:spPr>
          <a:xfrm>
            <a:off x="5372100" y="2319051"/>
            <a:ext cx="1386331"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200" dirty="0" smtClean="0">
                <a:solidFill>
                  <a:srgbClr val="000000"/>
                </a:solidFill>
                <a:latin typeface="ＭＳ Ｐゴシック" panose="020B0600070205080204" pitchFamily="50" charset="-128"/>
                <a:ea typeface="ＭＳ Ｐゴシック" panose="020B0600070205080204" pitchFamily="50" charset="-128"/>
              </a:rPr>
              <a:t>新カリキュラム</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endParaRPr>
          </a:p>
          <a:p>
            <a:pPr algn="ctr" fontAlgn="ctr"/>
            <a:r>
              <a:rPr lang="ja-JP" altLang="en-US" sz="1200" dirty="0" smtClean="0">
                <a:solidFill>
                  <a:srgbClr val="000000"/>
                </a:solidFill>
                <a:latin typeface="ＭＳ Ｐゴシック" panose="020B0600070205080204" pitchFamily="50" charset="-128"/>
                <a:ea typeface="ＭＳ Ｐゴシック" panose="020B0600070205080204" pitchFamily="50" charset="-128"/>
              </a:rPr>
              <a:t>伝達</a:t>
            </a:r>
            <a:r>
              <a:rPr lang="ja-JP" altLang="en-US" sz="1200" dirty="0">
                <a:solidFill>
                  <a:srgbClr val="000000"/>
                </a:solidFill>
                <a:latin typeface="ＭＳ Ｐゴシック" panose="020B0600070205080204" pitchFamily="50" charset="-128"/>
                <a:ea typeface="ＭＳ Ｐゴシック" panose="020B0600070205080204" pitchFamily="50" charset="-128"/>
              </a:rPr>
              <a:t>研修</a:t>
            </a:r>
          </a:p>
        </p:txBody>
      </p:sp>
      <p:sp>
        <p:nvSpPr>
          <p:cNvPr id="12" name="ホームベース 11"/>
          <p:cNvSpPr/>
          <p:nvPr/>
        </p:nvSpPr>
        <p:spPr>
          <a:xfrm>
            <a:off x="6792459" y="2319051"/>
            <a:ext cx="2244038"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ＭＳ Ｐゴシック" panose="020B0600070205080204" pitchFamily="50" charset="-128"/>
                <a:ea typeface="ＭＳ Ｐゴシック" panose="020B0600070205080204" pitchFamily="50" charset="-128"/>
              </a:rPr>
              <a:t>新カリキュラム</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en-US" altLang="ja-JP" sz="1400" dirty="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研修・振り返り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14" name="ホームベース 13"/>
          <p:cNvSpPr/>
          <p:nvPr/>
        </p:nvSpPr>
        <p:spPr>
          <a:xfrm>
            <a:off x="4553848" y="4179511"/>
            <a:ext cx="4482648" cy="562666"/>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23" name="ホームベース 22"/>
          <p:cNvSpPr/>
          <p:nvPr/>
        </p:nvSpPr>
        <p:spPr>
          <a:xfrm>
            <a:off x="5372100" y="2942784"/>
            <a:ext cx="3664397"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ＭＳ Ｐゴシック" panose="020B0600070205080204" pitchFamily="50" charset="-128"/>
                <a:ea typeface="ＭＳ Ｐゴシック" panose="020B0600070205080204" pitchFamily="50" charset="-128"/>
              </a:rPr>
              <a:t>新カリキュラム</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en-US" altLang="ja-JP" sz="1400" dirty="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研修・振り返り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24" name="ホームベース 23"/>
          <p:cNvSpPr/>
          <p:nvPr/>
        </p:nvSpPr>
        <p:spPr>
          <a:xfrm>
            <a:off x="4553848" y="3557781"/>
            <a:ext cx="2203111" cy="579449"/>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新カリキュラム</a:t>
            </a:r>
            <a:endParaRPr lang="en-US" altLang="ja-JP" sz="1400" dirty="0" smtClean="0">
              <a:solidFill>
                <a:srgbClr val="000000"/>
              </a:solidFill>
              <a:latin typeface="ＭＳ Ｐゴシック" panose="020B0600070205080204" pitchFamily="50" charset="-128"/>
              <a:ea typeface="ＭＳ Ｐゴシック" panose="020B0600070205080204" pitchFamily="50" charset="-128"/>
            </a:endParaRPr>
          </a:p>
          <a:p>
            <a:pPr algn="ctr" fontAlgn="ct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伝達</a:t>
            </a:r>
            <a:r>
              <a:rPr lang="ja-JP" altLang="en-US" sz="1400" dirty="0">
                <a:solidFill>
                  <a:srgbClr val="000000"/>
                </a:solidFill>
                <a:latin typeface="ＭＳ Ｐゴシック" panose="020B0600070205080204" pitchFamily="50" charset="-128"/>
                <a:ea typeface="ＭＳ Ｐゴシック" panose="020B0600070205080204" pitchFamily="50" charset="-128"/>
              </a:rPr>
              <a:t>研修</a:t>
            </a:r>
          </a:p>
        </p:txBody>
      </p:sp>
      <p:sp>
        <p:nvSpPr>
          <p:cNvPr id="25" name="ホームベース 24"/>
          <p:cNvSpPr/>
          <p:nvPr/>
        </p:nvSpPr>
        <p:spPr>
          <a:xfrm>
            <a:off x="6792458" y="3556403"/>
            <a:ext cx="2244038"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ＭＳ Ｐゴシック" panose="020B0600070205080204" pitchFamily="50" charset="-128"/>
                <a:ea typeface="ＭＳ Ｐゴシック" panose="020B0600070205080204" pitchFamily="50" charset="-128"/>
              </a:rPr>
              <a:t>新カリキュラム</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en-US" altLang="ja-JP" sz="1400" dirty="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研修・振り返り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26" name="ホームベース 25"/>
          <p:cNvSpPr/>
          <p:nvPr/>
        </p:nvSpPr>
        <p:spPr>
          <a:xfrm>
            <a:off x="4553848" y="2942784"/>
            <a:ext cx="782626"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200" dirty="0" smtClean="0">
                <a:latin typeface="ＭＳ Ｐゴシック" panose="020B0600070205080204" pitchFamily="50" charset="-128"/>
                <a:ea typeface="ＭＳ Ｐゴシック" panose="020B0600070205080204" pitchFamily="50" charset="-128"/>
              </a:rPr>
              <a:t>新カリキュラム</a:t>
            </a:r>
            <a:r>
              <a:rPr lang="ja-JP" altLang="en-US" sz="1200" dirty="0" smtClean="0">
                <a:solidFill>
                  <a:srgbClr val="000000"/>
                </a:solidFill>
                <a:latin typeface="ＭＳ Ｐゴシック" panose="020B0600070205080204" pitchFamily="50" charset="-128"/>
                <a:ea typeface="ＭＳ Ｐゴシック" panose="020B0600070205080204" pitchFamily="50" charset="-128"/>
              </a:rPr>
              <a:t>伝達</a:t>
            </a:r>
            <a:endParaRPr lang="ja-JP" altLang="en-US" sz="1200" dirty="0">
              <a:solidFill>
                <a:srgbClr val="000000"/>
              </a:solidFill>
              <a:latin typeface="ＭＳ Ｐゴシック" panose="020B0600070205080204" pitchFamily="50" charset="-128"/>
              <a:ea typeface="ＭＳ Ｐゴシック" panose="020B0600070205080204" pitchFamily="50" charset="-128"/>
            </a:endParaRPr>
          </a:p>
        </p:txBody>
      </p:sp>
      <p:sp>
        <p:nvSpPr>
          <p:cNvPr id="27" name="ホームベース 26"/>
          <p:cNvSpPr/>
          <p:nvPr/>
        </p:nvSpPr>
        <p:spPr>
          <a:xfrm>
            <a:off x="6509857" y="4800589"/>
            <a:ext cx="2526639" cy="573117"/>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2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28" name="ホームベース 27"/>
          <p:cNvSpPr/>
          <p:nvPr/>
        </p:nvSpPr>
        <p:spPr>
          <a:xfrm>
            <a:off x="4553848" y="5427355"/>
            <a:ext cx="4482648" cy="557369"/>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29" name="ホームベース 28"/>
          <p:cNvSpPr/>
          <p:nvPr/>
        </p:nvSpPr>
        <p:spPr>
          <a:xfrm>
            <a:off x="8290137" y="6036531"/>
            <a:ext cx="746359"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dirty="0" smtClean="0">
                <a:latin typeface="ＭＳ Ｐゴシック" panose="020B0600070205080204" pitchFamily="50" charset="-128"/>
                <a:ea typeface="ＭＳ Ｐゴシック" panose="020B0600070205080204" pitchFamily="50" charset="-128"/>
              </a:rPr>
              <a:t>新カリキュラム実施</a:t>
            </a: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30" name="ホームベース 29"/>
          <p:cNvSpPr/>
          <p:nvPr/>
        </p:nvSpPr>
        <p:spPr>
          <a:xfrm>
            <a:off x="4553848" y="6036531"/>
            <a:ext cx="3690717" cy="576064"/>
          </a:xfrm>
          <a:prstGeom prst="homePlate">
            <a:avLst/>
          </a:prstGeom>
          <a:ln>
            <a:prstDash val="dash"/>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（ただし省略可）</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51352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F650902-BC30-4882-9DB1-CF188FB606CB}" type="slidenum">
              <a:rPr kumimoji="1" lang="ja-JP" altLang="en-US" smtClean="0">
                <a:latin typeface="ＭＳ Ｐゴシック" panose="020B0600070205080204" pitchFamily="50" charset="-128"/>
                <a:ea typeface="ＭＳ Ｐゴシック" panose="020B0600070205080204" pitchFamily="50" charset="-128"/>
              </a:rPr>
              <a:t>21</a:t>
            </a:fld>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80365477"/>
              </p:ext>
            </p:extLst>
          </p:nvPr>
        </p:nvGraphicFramePr>
        <p:xfrm>
          <a:off x="4428684" y="621978"/>
          <a:ext cx="4577196" cy="1974002"/>
        </p:xfrm>
        <a:graphic>
          <a:graphicData uri="http://schemas.openxmlformats.org/drawingml/2006/table">
            <a:tbl>
              <a:tblPr firstRow="1" bandRow="1">
                <a:tableStyleId>{5940675A-B579-460E-94D1-54222C63F5DA}</a:tableStyleId>
              </a:tblPr>
              <a:tblGrid>
                <a:gridCol w="458530">
                  <a:extLst>
                    <a:ext uri="{9D8B030D-6E8A-4147-A177-3AD203B41FA5}">
                      <a16:colId xmlns:a16="http://schemas.microsoft.com/office/drawing/2014/main" val="20000"/>
                    </a:ext>
                  </a:extLst>
                </a:gridCol>
                <a:gridCol w="3512715">
                  <a:extLst>
                    <a:ext uri="{9D8B030D-6E8A-4147-A177-3AD203B41FA5}">
                      <a16:colId xmlns:a16="http://schemas.microsoft.com/office/drawing/2014/main" val="20001"/>
                    </a:ext>
                  </a:extLst>
                </a:gridCol>
                <a:gridCol w="605951">
                  <a:extLst>
                    <a:ext uri="{9D8B030D-6E8A-4147-A177-3AD203B41FA5}">
                      <a16:colId xmlns:a16="http://schemas.microsoft.com/office/drawing/2014/main" val="20002"/>
                    </a:ext>
                  </a:extLst>
                </a:gridCol>
              </a:tblGrid>
              <a:tr h="2733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基礎研修（うち相談支援従事者初任者研修講義部分）</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b="1" u="sng" dirty="0" smtClean="0">
                          <a:solidFill>
                            <a:schemeClr val="bg1"/>
                          </a:solidFill>
                        </a:rPr>
                        <a:t>※</a:t>
                      </a:r>
                      <a:r>
                        <a:rPr kumimoji="1" lang="ja-JP" altLang="en-US" sz="1050" b="1" u="sng" dirty="0" smtClean="0">
                          <a:solidFill>
                            <a:schemeClr val="bg1"/>
                          </a:solidFill>
                        </a:rPr>
                        <a:t>本研修時点においては、告示未改正</a:t>
                      </a:r>
                    </a:p>
                  </a:txBody>
                  <a:tcPr anchor="ctr">
                    <a:lnL w="12700" cap="flat" cmpd="sng" algn="ctr">
                      <a:solidFill>
                        <a:schemeClr val="tx1"/>
                      </a:solidFill>
                      <a:prstDash val="solid"/>
                      <a:round/>
                      <a:headEnd type="none" w="med" len="med"/>
                      <a:tailEnd type="none" w="med" len="med"/>
                    </a:lnL>
                    <a:solidFill>
                      <a:srgbClr val="00B0F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solidFill>
                      <a:srgbClr val="92D050"/>
                    </a:solidFill>
                  </a:tcPr>
                </a:tc>
                <a:tc>
                  <a:txBody>
                    <a:bodyPr/>
                    <a:lstStyle/>
                    <a:p>
                      <a:pPr algn="ctr"/>
                      <a:r>
                        <a:rPr kumimoji="1" lang="ja-JP" altLang="en-US" sz="1050" dirty="0"/>
                        <a:t>時間数</a:t>
                      </a:r>
                    </a:p>
                  </a:txBody>
                  <a:tcPr anchor="ctr">
                    <a:solidFill>
                      <a:srgbClr val="00B0F0"/>
                    </a:solidFill>
                  </a:tcPr>
                </a:tc>
                <a:extLst>
                  <a:ext uri="{0D108BD9-81ED-4DB2-BD59-A6C34878D82A}">
                    <a16:rowId xmlns:a16="http://schemas.microsoft.com/office/drawing/2014/main" val="10000"/>
                  </a:ext>
                </a:extLst>
              </a:tr>
              <a:tr h="378862">
                <a:tc rowSpan="3">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000" dirty="0" smtClean="0"/>
                        <a:t>１　障害者の地域支援と相談支援従事者（サービス管理責任者・児童発達支援管理責任者）の役割に関する講義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5h</a:t>
                      </a:r>
                      <a:endParaRPr kumimoji="1" lang="ja-JP" altLang="en-US" sz="1200" dirty="0"/>
                    </a:p>
                  </a:txBody>
                  <a:tcPr anchor="ctr"/>
                </a:tc>
                <a:extLst>
                  <a:ext uri="{0D108BD9-81ED-4DB2-BD59-A6C34878D82A}">
                    <a16:rowId xmlns:a16="http://schemas.microsoft.com/office/drawing/2014/main" val="10001"/>
                  </a:ext>
                </a:extLst>
              </a:tr>
              <a:tr h="617642">
                <a:tc vMerge="1">
                  <a:txBody>
                    <a:bodyPr/>
                    <a:lstStyle/>
                    <a:p>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000" dirty="0" smtClean="0"/>
                        <a:t>２　障害者の日常生活及び社会生活を総合的に支援するための法律及び児童福祉法の概要並びにサービス提供のプロセスに関する講義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t>3h</a:t>
                      </a:r>
                      <a:endParaRPr kumimoji="1" lang="ja-JP" altLang="en-US" sz="1200" dirty="0"/>
                    </a:p>
                  </a:txBody>
                  <a:tcPr anchor="ctr"/>
                </a:tc>
                <a:extLst>
                  <a:ext uri="{0D108BD9-81ED-4DB2-BD59-A6C34878D82A}">
                    <a16:rowId xmlns:a16="http://schemas.microsoft.com/office/drawing/2014/main" val="10002"/>
                  </a:ext>
                </a:extLst>
              </a:tr>
              <a:tr h="255410">
                <a:tc vMerge="1">
                  <a:txBody>
                    <a:bodyPr/>
                    <a:lstStyle/>
                    <a:p>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３　相談支援におけるケアマネジメント手法に関する講義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3h</a:t>
                      </a:r>
                      <a:endParaRPr kumimoji="1" lang="ja-JP" altLang="en-US" sz="1200" dirty="0"/>
                    </a:p>
                  </a:txBody>
                  <a:tcPr anchor="ctr"/>
                </a:tc>
                <a:extLst>
                  <a:ext uri="{0D108BD9-81ED-4DB2-BD59-A6C34878D82A}">
                    <a16:rowId xmlns:a16="http://schemas.microsoft.com/office/drawing/2014/main" val="10003"/>
                  </a:ext>
                </a:extLst>
              </a:tr>
              <a:tr h="247717">
                <a:tc>
                  <a:txBody>
                    <a:bodyPr/>
                    <a:lstStyle/>
                    <a:p>
                      <a:endParaRPr kumimoji="1" lang="ja-JP" altLang="en-US" sz="1100" dirty="0"/>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100" dirty="0"/>
                        <a:t>合計</a:t>
                      </a:r>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pPr algn="r"/>
                      <a:r>
                        <a:rPr kumimoji="1" lang="en-US" altLang="ja-JP" sz="1200" dirty="0" smtClean="0">
                          <a:solidFill>
                            <a:schemeClr val="tx1"/>
                          </a:solidFill>
                        </a:rPr>
                        <a:t>11h</a:t>
                      </a:r>
                      <a:endParaRPr kumimoji="1" lang="ja-JP" altLang="en-US" sz="1200" dirty="0">
                        <a:solidFill>
                          <a:schemeClr val="tx1"/>
                        </a:solidFill>
                      </a:endParaRPr>
                    </a:p>
                  </a:txBody>
                  <a:tcPr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550715011"/>
              </p:ext>
            </p:extLst>
          </p:nvPr>
        </p:nvGraphicFramePr>
        <p:xfrm>
          <a:off x="145335" y="2749370"/>
          <a:ext cx="3677243" cy="1629443"/>
        </p:xfrm>
        <a:graphic>
          <a:graphicData uri="http://schemas.openxmlformats.org/drawingml/2006/table">
            <a:tbl>
              <a:tblPr firstRow="1" bandRow="1">
                <a:tableStyleId>{5940675A-B579-460E-94D1-54222C63F5DA}</a:tableStyleId>
              </a:tblPr>
              <a:tblGrid>
                <a:gridCol w="527305">
                  <a:extLst>
                    <a:ext uri="{9D8B030D-6E8A-4147-A177-3AD203B41FA5}">
                      <a16:colId xmlns:a16="http://schemas.microsoft.com/office/drawing/2014/main" val="20000"/>
                    </a:ext>
                  </a:extLst>
                </a:gridCol>
                <a:gridCol w="2527760">
                  <a:extLst>
                    <a:ext uri="{9D8B030D-6E8A-4147-A177-3AD203B41FA5}">
                      <a16:colId xmlns:a16="http://schemas.microsoft.com/office/drawing/2014/main" val="20001"/>
                    </a:ext>
                  </a:extLst>
                </a:gridCol>
                <a:gridCol w="622178">
                  <a:extLst>
                    <a:ext uri="{9D8B030D-6E8A-4147-A177-3AD203B41FA5}">
                      <a16:colId xmlns:a16="http://schemas.microsoft.com/office/drawing/2014/main" val="20002"/>
                    </a:ext>
                  </a:extLst>
                </a:gridCol>
              </a:tblGrid>
              <a:tr h="264518">
                <a:tc gridSpan="2">
                  <a:txBody>
                    <a:bodyPr/>
                    <a:lstStyle/>
                    <a:p>
                      <a:pPr algn="ctr"/>
                      <a:r>
                        <a:rPr kumimoji="1" lang="ja-JP" altLang="en-US" sz="1050" b="1" dirty="0" smtClean="0"/>
                        <a:t>共通講義及び分野別演習（旧）</a:t>
                      </a:r>
                      <a:endParaRPr kumimoji="1" lang="ja-JP" altLang="en-US" sz="1050" b="1" dirty="0"/>
                    </a:p>
                  </a:txBody>
                  <a:tcPr anchor="ctr">
                    <a:solidFill>
                      <a:srgbClr val="92D050"/>
                    </a:solidFill>
                  </a:tcPr>
                </a:tc>
                <a:tc hMerge="1">
                  <a:txBody>
                    <a:bodyPr/>
                    <a:lstStyle/>
                    <a:p>
                      <a:endParaRPr kumimoji="1" lang="ja-JP" altLang="en-US"/>
                    </a:p>
                  </a:txBody>
                  <a:tcPr/>
                </a:tc>
                <a:tc>
                  <a:txBody>
                    <a:bodyPr/>
                    <a:lstStyle/>
                    <a:p>
                      <a:pPr algn="ctr"/>
                      <a:r>
                        <a:rPr kumimoji="1" lang="ja-JP" altLang="en-US" sz="1050" dirty="0" smtClean="0"/>
                        <a:t>時間数</a:t>
                      </a:r>
                      <a:endParaRPr kumimoji="1" lang="ja-JP" altLang="en-US" sz="1050" dirty="0"/>
                    </a:p>
                  </a:txBody>
                  <a:tcPr anchor="ctr">
                    <a:solidFill>
                      <a:srgbClr val="92D050"/>
                    </a:solidFill>
                  </a:tcPr>
                </a:tc>
                <a:extLst>
                  <a:ext uri="{0D108BD9-81ED-4DB2-BD59-A6C34878D82A}">
                    <a16:rowId xmlns:a16="http://schemas.microsoft.com/office/drawing/2014/main" val="10000"/>
                  </a:ext>
                </a:extLst>
              </a:tr>
              <a:tr h="153345">
                <a:tc rowSpan="2">
                  <a:txBody>
                    <a:bodyPr/>
                    <a:lstStyle/>
                    <a:p>
                      <a:pPr algn="ctr"/>
                      <a:r>
                        <a:rPr kumimoji="1" lang="ja-JP" altLang="en-US" sz="1000" dirty="0"/>
                        <a:t>講義</a:t>
                      </a:r>
                    </a:p>
                  </a:txBody>
                  <a:tcPr anchor="ctr"/>
                </a:tc>
                <a:tc>
                  <a:txBody>
                    <a:bodyPr/>
                    <a:lstStyle/>
                    <a:p>
                      <a:pPr algn="l"/>
                      <a:r>
                        <a:rPr kumimoji="1" lang="ja-JP" altLang="en-US" sz="1000" dirty="0" smtClean="0"/>
                        <a:t>サービス管理責任者の役割に関する講義</a:t>
                      </a:r>
                      <a:endParaRPr kumimoji="1" lang="ja-JP" altLang="en-US" sz="1000" dirty="0"/>
                    </a:p>
                  </a:txBody>
                  <a:tcPr anchor="ctr"/>
                </a:tc>
                <a:tc>
                  <a:txBody>
                    <a:bodyPr/>
                    <a:lstStyle/>
                    <a:p>
                      <a:pPr algn="r"/>
                      <a:r>
                        <a:rPr kumimoji="1" lang="en-US" altLang="ja-JP" sz="1200" dirty="0" smtClean="0">
                          <a:latin typeface="+mj-ea"/>
                          <a:ea typeface="+mj-ea"/>
                        </a:rPr>
                        <a:t>6h</a:t>
                      </a:r>
                      <a:endParaRPr kumimoji="1" lang="ja-JP" altLang="en-US" sz="1200" dirty="0">
                        <a:latin typeface="+mj-ea"/>
                        <a:ea typeface="+mj-ea"/>
                      </a:endParaRPr>
                    </a:p>
                  </a:txBody>
                  <a:tcPr anchor="ctr"/>
                </a:tc>
                <a:extLst>
                  <a:ext uri="{0D108BD9-81ED-4DB2-BD59-A6C34878D82A}">
                    <a16:rowId xmlns:a16="http://schemas.microsoft.com/office/drawing/2014/main" val="10001"/>
                  </a:ext>
                </a:extLst>
              </a:tr>
              <a:tr h="159060">
                <a:tc vMerge="1">
                  <a:txBody>
                    <a:bodyPr/>
                    <a:lstStyle/>
                    <a:p>
                      <a:endParaRPr kumimoji="1" lang="ja-JP" altLang="en-US" sz="900" dirty="0"/>
                    </a:p>
                  </a:txBody>
                  <a:tcPr/>
                </a:tc>
                <a:tc>
                  <a:txBody>
                    <a:bodyPr/>
                    <a:lstStyle/>
                    <a:p>
                      <a:pPr algn="l"/>
                      <a:r>
                        <a:rPr kumimoji="1" lang="ja-JP" altLang="en-US" sz="1000" dirty="0" smtClean="0"/>
                        <a:t>アセスメントやモニタリングの手法に関する講義</a:t>
                      </a:r>
                      <a:endParaRPr kumimoji="1" lang="ja-JP" altLang="en-US" sz="1000" dirty="0"/>
                    </a:p>
                  </a:txBody>
                  <a:tcPr anchor="ctr"/>
                </a:tc>
                <a:tc>
                  <a:txBody>
                    <a:bodyPr/>
                    <a:lstStyle/>
                    <a:p>
                      <a:pPr algn="r"/>
                      <a:r>
                        <a:rPr kumimoji="1" lang="en-US" altLang="ja-JP" sz="1200" dirty="0" smtClean="0"/>
                        <a:t>3h</a:t>
                      </a:r>
                      <a:endParaRPr kumimoji="1" lang="ja-JP" altLang="en-US" sz="1200" dirty="0">
                        <a:latin typeface="+mj-ea"/>
                        <a:ea typeface="+mj-ea"/>
                      </a:endParaRPr>
                    </a:p>
                  </a:txBody>
                  <a:tcPr anchor="ctr"/>
                </a:tc>
                <a:extLst>
                  <a:ext uri="{0D108BD9-81ED-4DB2-BD59-A6C34878D82A}">
                    <a16:rowId xmlns:a16="http://schemas.microsoft.com/office/drawing/2014/main" val="10004"/>
                  </a:ext>
                </a:extLst>
              </a:tr>
              <a:tr h="376230">
                <a:tc>
                  <a:txBody>
                    <a:bodyPr/>
                    <a:lstStyle/>
                    <a:p>
                      <a:pPr algn="ctr"/>
                      <a:r>
                        <a:rPr kumimoji="1" lang="ja-JP" altLang="en-US" sz="1000" dirty="0" smtClean="0"/>
                        <a:t>演習</a:t>
                      </a:r>
                      <a:endParaRPr kumimoji="1" lang="ja-JP" altLang="en-US"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サービス提供プロセスの管理に関する演習</a:t>
                      </a:r>
                      <a:endParaRPr kumimoji="1" lang="en-US" altLang="ja-JP" sz="1000" dirty="0"/>
                    </a:p>
                  </a:txBody>
                  <a:tcPr anchor="ctr"/>
                </a:tc>
                <a:tc>
                  <a:txBody>
                    <a:bodyPr/>
                    <a:lstStyle/>
                    <a:p>
                      <a:pPr algn="r"/>
                      <a:r>
                        <a:rPr kumimoji="1" lang="en-US" altLang="ja-JP" sz="1200" dirty="0" smtClean="0">
                          <a:latin typeface="+mj-ea"/>
                          <a:ea typeface="+mj-ea"/>
                        </a:rPr>
                        <a:t>10h</a:t>
                      </a:r>
                      <a:endParaRPr kumimoji="1" lang="ja-JP" altLang="en-US" sz="1200" dirty="0">
                        <a:latin typeface="+mj-ea"/>
                        <a:ea typeface="+mj-ea"/>
                      </a:endParaRPr>
                    </a:p>
                  </a:txBody>
                  <a:tcPr anchor="ctr"/>
                </a:tc>
                <a:extLst>
                  <a:ext uri="{0D108BD9-81ED-4DB2-BD59-A6C34878D82A}">
                    <a16:rowId xmlns:a16="http://schemas.microsoft.com/office/drawing/2014/main" val="10005"/>
                  </a:ext>
                </a:extLst>
              </a:tr>
              <a:tr h="298125">
                <a:tc>
                  <a:txBody>
                    <a:bodyPr/>
                    <a:lstStyle/>
                    <a:p>
                      <a:pPr algn="l"/>
                      <a:endParaRPr kumimoji="1" lang="ja-JP" altLang="en-US" sz="1200" dirty="0"/>
                    </a:p>
                  </a:txBody>
                  <a:tcPr vert="eaVert" anchor="ctr">
                    <a:solidFill>
                      <a:srgbClr val="92D050"/>
                    </a:solidFill>
                  </a:tcPr>
                </a:tc>
                <a:tc>
                  <a:txBody>
                    <a:bodyPr/>
                    <a:lstStyle/>
                    <a:p>
                      <a:pPr algn="l"/>
                      <a:r>
                        <a:rPr kumimoji="1" lang="ja-JP" altLang="en-US" sz="1050" dirty="0"/>
                        <a:t>合計</a:t>
                      </a:r>
                    </a:p>
                  </a:txBody>
                  <a:tcPr anchor="ctr">
                    <a:solidFill>
                      <a:srgbClr val="92D050"/>
                    </a:solidFill>
                  </a:tcPr>
                </a:tc>
                <a:tc>
                  <a:txBody>
                    <a:bodyPr/>
                    <a:lstStyle/>
                    <a:p>
                      <a:pPr algn="r"/>
                      <a:r>
                        <a:rPr kumimoji="1" lang="en-US" altLang="ja-JP" sz="1200" dirty="0" smtClean="0"/>
                        <a:t>19h</a:t>
                      </a:r>
                      <a:endParaRPr kumimoji="1" lang="ja-JP" altLang="en-US" sz="1200" dirty="0">
                        <a:latin typeface="+mj-ea"/>
                        <a:ea typeface="+mj-ea"/>
                      </a:endParaRPr>
                    </a:p>
                  </a:txBody>
                  <a:tcPr anchor="ctr">
                    <a:solidFill>
                      <a:srgbClr val="92D050"/>
                    </a:solid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328455419"/>
              </p:ext>
            </p:extLst>
          </p:nvPr>
        </p:nvGraphicFramePr>
        <p:xfrm>
          <a:off x="123605" y="608203"/>
          <a:ext cx="3676651" cy="1801622"/>
        </p:xfrm>
        <a:graphic>
          <a:graphicData uri="http://schemas.openxmlformats.org/drawingml/2006/table">
            <a:tbl>
              <a:tblPr firstRow="1" bandRow="1">
                <a:tableStyleId>{5940675A-B579-460E-94D1-54222C63F5DA}</a:tableStyleId>
              </a:tblPr>
              <a:tblGrid>
                <a:gridCol w="517784">
                  <a:extLst>
                    <a:ext uri="{9D8B030D-6E8A-4147-A177-3AD203B41FA5}">
                      <a16:colId xmlns:a16="http://schemas.microsoft.com/office/drawing/2014/main" val="20000"/>
                    </a:ext>
                  </a:extLst>
                </a:gridCol>
                <a:gridCol w="2559011">
                  <a:extLst>
                    <a:ext uri="{9D8B030D-6E8A-4147-A177-3AD203B41FA5}">
                      <a16:colId xmlns:a16="http://schemas.microsoft.com/office/drawing/2014/main" val="20001"/>
                    </a:ext>
                  </a:extLst>
                </a:gridCol>
                <a:gridCol w="599856">
                  <a:extLst>
                    <a:ext uri="{9D8B030D-6E8A-4147-A177-3AD203B41FA5}">
                      <a16:colId xmlns:a16="http://schemas.microsoft.com/office/drawing/2014/main" val="20002"/>
                    </a:ext>
                  </a:extLst>
                </a:gridCol>
              </a:tblGrid>
              <a:tr h="277622">
                <a:tc gridSpan="2">
                  <a:txBody>
                    <a:bodyPr/>
                    <a:lstStyle/>
                    <a:p>
                      <a:pPr algn="ctr"/>
                      <a:r>
                        <a:rPr kumimoji="1" lang="ja-JP" altLang="en-US" sz="1050" b="1" dirty="0" smtClean="0"/>
                        <a:t>相談支援従事者初任者研修講義（現行）</a:t>
                      </a:r>
                      <a:endParaRPr kumimoji="1" lang="ja-JP" altLang="en-US" sz="1050" b="1" dirty="0"/>
                    </a:p>
                  </a:txBody>
                  <a:tcPr anchor="ctr">
                    <a:solidFill>
                      <a:srgbClr val="00B0F0"/>
                    </a:solidFill>
                  </a:tcPr>
                </a:tc>
                <a:tc hMerge="1">
                  <a:txBody>
                    <a:bodyPr/>
                    <a:lstStyle/>
                    <a:p>
                      <a:pPr algn="ctr"/>
                      <a:endParaRPr kumimoji="1" lang="ja-JP" altLang="en-US" sz="1600" b="1" dirty="0"/>
                    </a:p>
                  </a:txBody>
                  <a:tcPr>
                    <a:lnL w="12700" cap="flat" cmpd="sng" algn="ctr">
                      <a:solidFill>
                        <a:schemeClr val="tx1"/>
                      </a:solidFill>
                      <a:prstDash val="solid"/>
                      <a:round/>
                      <a:headEnd type="none" w="med" len="med"/>
                      <a:tailEnd type="none" w="med" len="med"/>
                    </a:lnL>
                    <a:solidFill>
                      <a:srgbClr val="00B0F0"/>
                    </a:solidFill>
                  </a:tcPr>
                </a:tc>
                <a:tc>
                  <a:txBody>
                    <a:bodyPr/>
                    <a:lstStyle/>
                    <a:p>
                      <a:pPr algn="ctr"/>
                      <a:r>
                        <a:rPr kumimoji="1" lang="ja-JP" altLang="en-US" sz="1050" dirty="0"/>
                        <a:t>時間数</a:t>
                      </a:r>
                    </a:p>
                  </a:txBody>
                  <a:tcPr anchor="ctr">
                    <a:solidFill>
                      <a:srgbClr val="00B0F0"/>
                    </a:solidFill>
                  </a:tcPr>
                </a:tc>
                <a:extLst>
                  <a:ext uri="{0D108BD9-81ED-4DB2-BD59-A6C34878D82A}">
                    <a16:rowId xmlns:a16="http://schemas.microsoft.com/office/drawing/2014/main" val="10000"/>
                  </a:ext>
                </a:extLst>
              </a:tr>
              <a:tr h="645616">
                <a:tc rowSpan="3">
                  <a:txBody>
                    <a:bodyPr/>
                    <a:lstStyle/>
                    <a:p>
                      <a:pPr algn="ctr"/>
                      <a:r>
                        <a:rPr kumimoji="1" lang="ja-JP" altLang="en-US" sz="1000" dirty="0"/>
                        <a:t>講義</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障害者の日常生活及び社会生活を総合的に支援するための法律及び児童福祉法の概要並びに相談支援従事者の役割に関する講義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pPr algn="r"/>
                      <a:r>
                        <a:rPr kumimoji="1" lang="en-US" altLang="ja-JP" sz="1200" dirty="0" smtClean="0"/>
                        <a:t>6.5h</a:t>
                      </a:r>
                      <a:endParaRPr kumimoji="1" lang="ja-JP" altLang="en-US" sz="1200" dirty="0"/>
                    </a:p>
                  </a:txBody>
                  <a:tcPr anchor="ctr"/>
                </a:tc>
                <a:extLst>
                  <a:ext uri="{0D108BD9-81ED-4DB2-BD59-A6C34878D82A}">
                    <a16:rowId xmlns:a16="http://schemas.microsoft.com/office/drawing/2014/main" val="10001"/>
                  </a:ext>
                </a:extLst>
              </a:tr>
              <a:tr h="266031">
                <a:tc vMerge="1">
                  <a:txBody>
                    <a:bodyPr/>
                    <a:lstStyle/>
                    <a:p>
                      <a:endParaRPr kumimoji="1" lang="ja-JP" altLang="en-US"/>
                    </a:p>
                  </a:txBody>
                  <a:tcPr/>
                </a:tc>
                <a:tc>
                  <a:txBody>
                    <a:bodyPr/>
                    <a:lstStyle/>
                    <a:p>
                      <a:r>
                        <a:rPr kumimoji="1" lang="ja-JP" altLang="en-US" sz="1000" dirty="0" smtClean="0"/>
                        <a:t>ケアマネジメントの手法に関する講義</a:t>
                      </a:r>
                      <a:endParaRPr kumimoji="1" lang="ja-JP" altLang="en-US" sz="1000" dirty="0"/>
                    </a:p>
                  </a:txBody>
                  <a:tcPr anchor="ctr"/>
                </a:tc>
                <a:tc>
                  <a:txBody>
                    <a:bodyPr/>
                    <a:lstStyle/>
                    <a:p>
                      <a:pPr algn="r"/>
                      <a:r>
                        <a:rPr kumimoji="1" lang="en-US" altLang="ja-JP" sz="1200" dirty="0" smtClean="0"/>
                        <a:t>2h</a:t>
                      </a:r>
                      <a:endParaRPr kumimoji="1" lang="ja-JP" altLang="en-US" sz="1200" dirty="0"/>
                    </a:p>
                  </a:txBody>
                  <a:tcPr anchor="ctr"/>
                </a:tc>
                <a:extLst>
                  <a:ext uri="{0D108BD9-81ED-4DB2-BD59-A6C34878D82A}">
                    <a16:rowId xmlns:a16="http://schemas.microsoft.com/office/drawing/2014/main" val="10003"/>
                  </a:ext>
                </a:extLst>
              </a:tr>
              <a:tr h="266031">
                <a:tc vMerge="1">
                  <a:txBody>
                    <a:bodyPr/>
                    <a:lstStyle/>
                    <a:p>
                      <a:endParaRPr kumimoji="1" lang="ja-JP" altLang="en-US" sz="900" dirty="0"/>
                    </a:p>
                  </a:txBody>
                  <a:tcPr/>
                </a:tc>
                <a:tc>
                  <a:txBody>
                    <a:bodyPr/>
                    <a:lstStyle/>
                    <a:p>
                      <a:r>
                        <a:rPr kumimoji="1" lang="ja-JP" altLang="en-US" sz="1000" kern="1200" dirty="0" smtClean="0">
                          <a:effectLst/>
                        </a:rPr>
                        <a:t>地域支援に関する講義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3h</a:t>
                      </a:r>
                      <a:endParaRPr kumimoji="1" lang="ja-JP" altLang="en-US" sz="1200" dirty="0"/>
                    </a:p>
                  </a:txBody>
                  <a:tcPr anchor="ctr"/>
                </a:tc>
                <a:extLst>
                  <a:ext uri="{0D108BD9-81ED-4DB2-BD59-A6C34878D82A}">
                    <a16:rowId xmlns:a16="http://schemas.microsoft.com/office/drawing/2014/main" val="10004"/>
                  </a:ext>
                </a:extLst>
              </a:tr>
              <a:tr h="271802">
                <a:tc>
                  <a:txBody>
                    <a:bodyPr/>
                    <a:lstStyle/>
                    <a:p>
                      <a:pPr algn="ctr"/>
                      <a:endParaRPr kumimoji="1" lang="ja-JP" altLang="en-US" sz="1200" dirty="0"/>
                    </a:p>
                  </a:txBody>
                  <a:tcPr vert="eaVert" anchor="ctr">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50" dirty="0"/>
                        <a:t>合計</a:t>
                      </a:r>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pPr algn="r"/>
                      <a:r>
                        <a:rPr kumimoji="1" lang="en-US" altLang="ja-JP" sz="1200" dirty="0" smtClean="0"/>
                        <a:t>11.5h</a:t>
                      </a:r>
                      <a:endParaRPr kumimoji="1" lang="ja-JP" altLang="en-US" sz="1200" dirty="0"/>
                    </a:p>
                  </a:txBody>
                  <a:tcPr anchor="ctr">
                    <a:solidFill>
                      <a:srgbClr val="00B0F0"/>
                    </a:solidFill>
                  </a:tcPr>
                </a:tc>
                <a:extLst>
                  <a:ext uri="{0D108BD9-81ED-4DB2-BD59-A6C34878D82A}">
                    <a16:rowId xmlns:a16="http://schemas.microsoft.com/office/drawing/2014/main" val="10010"/>
                  </a:ext>
                </a:extLst>
              </a:tr>
            </a:tbl>
          </a:graphicData>
        </a:graphic>
      </p:graphicFrame>
      <p:sp>
        <p:nvSpPr>
          <p:cNvPr id="8" name="タイトル 1"/>
          <p:cNvSpPr>
            <a:spLocks noGrp="1"/>
          </p:cNvSpPr>
          <p:nvPr>
            <p:ph type="title"/>
          </p:nvPr>
        </p:nvSpPr>
        <p:spPr>
          <a:xfrm>
            <a:off x="55821" y="44624"/>
            <a:ext cx="9028870" cy="418058"/>
          </a:xfrm>
        </p:spPr>
        <p:txBody>
          <a:bodyPr>
            <a:noAutofit/>
          </a:bodyPr>
          <a:lstStyle/>
          <a:p>
            <a:r>
              <a:rPr lang="ja-JP" altLang="en-US" sz="1800" b="1" dirty="0" smtClean="0">
                <a:latin typeface="ＭＳ Ｐゴシック" panose="020B0600070205080204" pitchFamily="50" charset="-128"/>
                <a:ea typeface="ＭＳ Ｐゴシック" panose="020B0600070205080204" pitchFamily="50" charset="-128"/>
              </a:rPr>
              <a:t>サービス管理責任者・児童発達支援管理責任者研修の告示別表</a:t>
            </a:r>
            <a:endParaRPr kumimoji="1" lang="ja-JP" altLang="en-US" sz="1800" b="1" dirty="0">
              <a:latin typeface="ＭＳ Ｐゴシック" panose="020B0600070205080204" pitchFamily="50" charset="-128"/>
              <a:ea typeface="ＭＳ Ｐゴシック" panose="020B0600070205080204" pitchFamily="50" charset="-128"/>
            </a:endParaRPr>
          </a:p>
        </p:txBody>
      </p:sp>
      <p:grpSp>
        <p:nvGrpSpPr>
          <p:cNvPr id="9" name="グループ化 8">
            <a:extLst>
              <a:ext uri="{FF2B5EF4-FFF2-40B4-BE49-F238E27FC236}">
                <a16:creationId xmlns:a16="http://schemas.microsoft.com/office/drawing/2014/main" id="{14D6039F-05D0-1A47-942C-D43B72179361}"/>
              </a:ext>
            </a:extLst>
          </p:cNvPr>
          <p:cNvGrpSpPr/>
          <p:nvPr/>
        </p:nvGrpSpPr>
        <p:grpSpPr>
          <a:xfrm>
            <a:off x="0" y="407397"/>
            <a:ext cx="9144000" cy="72008"/>
            <a:chOff x="0" y="188640"/>
            <a:chExt cx="9144000" cy="72008"/>
          </a:xfrm>
        </p:grpSpPr>
        <p:cxnSp>
          <p:nvCxnSpPr>
            <p:cNvPr id="10" name="直線コネクタ 9">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14" name="表 13"/>
          <p:cNvGraphicFramePr>
            <a:graphicFrameLocks noGrp="1"/>
          </p:cNvGraphicFramePr>
          <p:nvPr>
            <p:extLst>
              <p:ext uri="{D42A27DB-BD31-4B8C-83A1-F6EECF244321}">
                <p14:modId xmlns:p14="http://schemas.microsoft.com/office/powerpoint/2010/main" val="1975583412"/>
              </p:ext>
            </p:extLst>
          </p:nvPr>
        </p:nvGraphicFramePr>
        <p:xfrm>
          <a:off x="4417256" y="2747070"/>
          <a:ext cx="4591641" cy="1605517"/>
        </p:xfrm>
        <a:graphic>
          <a:graphicData uri="http://schemas.openxmlformats.org/drawingml/2006/table">
            <a:tbl>
              <a:tblPr firstRow="1" bandRow="1">
                <a:tableStyleId>{5940675A-B579-460E-94D1-54222C63F5DA}</a:tableStyleId>
              </a:tblPr>
              <a:tblGrid>
                <a:gridCol w="469752">
                  <a:extLst>
                    <a:ext uri="{9D8B030D-6E8A-4147-A177-3AD203B41FA5}">
                      <a16:colId xmlns:a16="http://schemas.microsoft.com/office/drawing/2014/main" val="20000"/>
                    </a:ext>
                  </a:extLst>
                </a:gridCol>
                <a:gridCol w="3512921">
                  <a:extLst>
                    <a:ext uri="{9D8B030D-6E8A-4147-A177-3AD203B41FA5}">
                      <a16:colId xmlns:a16="http://schemas.microsoft.com/office/drawing/2014/main" val="20001"/>
                    </a:ext>
                  </a:extLst>
                </a:gridCol>
                <a:gridCol w="608968">
                  <a:extLst>
                    <a:ext uri="{9D8B030D-6E8A-4147-A177-3AD203B41FA5}">
                      <a16:colId xmlns:a16="http://schemas.microsoft.com/office/drawing/2014/main" val="20002"/>
                    </a:ext>
                  </a:extLst>
                </a:gridCol>
              </a:tblGrid>
              <a:tr h="27824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基礎研修（うち研修講義、演習部分）（改正後）</a:t>
                      </a:r>
                    </a:p>
                  </a:txBody>
                  <a:tcPr anchor="ctr">
                    <a:lnL w="12700" cap="flat" cmpd="sng" algn="ctr">
                      <a:solidFill>
                        <a:schemeClr val="tx1"/>
                      </a:solidFill>
                      <a:prstDash val="solid"/>
                      <a:round/>
                      <a:headEnd type="none" w="med" len="med"/>
                      <a:tailEnd type="none" w="med" len="med"/>
                    </a:lnL>
                    <a:solidFill>
                      <a:srgbClr val="92D05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rgbClr val="92D050"/>
                    </a:solidFill>
                  </a:tcPr>
                </a:tc>
                <a:tc>
                  <a:txBody>
                    <a:bodyPr/>
                    <a:lstStyle/>
                    <a:p>
                      <a:pPr algn="ctr"/>
                      <a:r>
                        <a:rPr kumimoji="1" lang="ja-JP" altLang="en-US" sz="1050" dirty="0"/>
                        <a:t>時間数</a:t>
                      </a:r>
                    </a:p>
                  </a:txBody>
                  <a:tcPr anchor="ctr">
                    <a:solidFill>
                      <a:srgbClr val="92D050"/>
                    </a:solidFill>
                  </a:tcPr>
                </a:tc>
                <a:extLst>
                  <a:ext uri="{0D108BD9-81ED-4DB2-BD59-A6C34878D82A}">
                    <a16:rowId xmlns:a16="http://schemas.microsoft.com/office/drawing/2014/main" val="10000"/>
                  </a:ext>
                </a:extLst>
              </a:tr>
              <a:tr h="323992">
                <a:tc rowSpan="2">
                  <a:txBody>
                    <a:bodyPr/>
                    <a:lstStyle/>
                    <a:p>
                      <a:pPr algn="l"/>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pPr algn="l"/>
                      <a:r>
                        <a:rPr kumimoji="1" lang="ja-JP" altLang="en-US" sz="1000" dirty="0" smtClean="0"/>
                        <a:t>１　サービス管理責任者の役割に関する講義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j-ea"/>
                          <a:ea typeface="+mj-ea"/>
                        </a:rPr>
                        <a:t>4.5h</a:t>
                      </a:r>
                      <a:endParaRPr kumimoji="1" lang="ja-JP" altLang="en-US" sz="1200" dirty="0">
                        <a:latin typeface="+mj-ea"/>
                        <a:ea typeface="+mj-ea"/>
                      </a:endParaRPr>
                    </a:p>
                  </a:txBody>
                  <a:tcPr anchor="ctr"/>
                </a:tc>
                <a:extLst>
                  <a:ext uri="{0D108BD9-81ED-4DB2-BD59-A6C34878D82A}">
                    <a16:rowId xmlns:a16="http://schemas.microsoft.com/office/drawing/2014/main" val="10001"/>
                  </a:ext>
                </a:extLst>
              </a:tr>
              <a:tr h="323992">
                <a:tc vMerge="1">
                  <a:txBody>
                    <a:bodyPr/>
                    <a:lstStyle/>
                    <a:p>
                      <a:pPr algn="l"/>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l"/>
                      <a:r>
                        <a:rPr kumimoji="1" lang="ja-JP" altLang="en-US" sz="1000" dirty="0" smtClean="0"/>
                        <a:t>２　アセスメントやモニタリングの手法に関する講義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t>5.5h</a:t>
                      </a:r>
                      <a:endParaRPr kumimoji="1" lang="ja-JP" altLang="en-US" sz="1200" dirty="0">
                        <a:latin typeface="+mj-ea"/>
                        <a:ea typeface="+mj-ea"/>
                      </a:endParaRPr>
                    </a:p>
                  </a:txBody>
                  <a:tcPr anchor="ctr"/>
                </a:tc>
                <a:extLst>
                  <a:ext uri="{0D108BD9-81ED-4DB2-BD59-A6C34878D82A}">
                    <a16:rowId xmlns:a16="http://schemas.microsoft.com/office/drawing/2014/main" val="10004"/>
                  </a:ext>
                </a:extLst>
              </a:tr>
              <a:tr h="4028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演習</a:t>
                      </a:r>
                      <a:endParaRPr kumimoji="1" lang="en-US" altLang="ja-JP"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３　サービス提供プロセスの管理に関する演習</a:t>
                      </a:r>
                      <a:endParaRPr kumimoji="1" lang="en-US" altLang="ja-JP" sz="1000" dirty="0"/>
                    </a:p>
                  </a:txBody>
                  <a:tcPr anchor="ctr"/>
                </a:tc>
                <a:tc>
                  <a:txBody>
                    <a:bodyPr/>
                    <a:lstStyle/>
                    <a:p>
                      <a:pPr algn="r"/>
                      <a:r>
                        <a:rPr kumimoji="1" lang="en-US" altLang="ja-JP" sz="1200" dirty="0" smtClean="0">
                          <a:latin typeface="+mj-ea"/>
                          <a:ea typeface="+mj-ea"/>
                        </a:rPr>
                        <a:t>7.5h</a:t>
                      </a:r>
                      <a:endParaRPr kumimoji="1" lang="ja-JP" altLang="en-US" sz="1200" dirty="0">
                        <a:latin typeface="+mj-ea"/>
                        <a:ea typeface="+mj-ea"/>
                      </a:endParaRPr>
                    </a:p>
                  </a:txBody>
                  <a:tcPr anchor="ctr"/>
                </a:tc>
                <a:extLst>
                  <a:ext uri="{0D108BD9-81ED-4DB2-BD59-A6C34878D82A}">
                    <a16:rowId xmlns:a16="http://schemas.microsoft.com/office/drawing/2014/main" val="10005"/>
                  </a:ext>
                </a:extLst>
              </a:tr>
              <a:tr h="276447">
                <a:tc>
                  <a:txBody>
                    <a:bodyPr/>
                    <a:lstStyle/>
                    <a:p>
                      <a:pPr algn="l"/>
                      <a:endParaRPr kumimoji="1" lang="ja-JP" altLang="en-US" sz="1050" dirty="0"/>
                    </a:p>
                  </a:txBody>
                  <a:tcPr anchor="ctr">
                    <a:solidFill>
                      <a:srgbClr val="92D050"/>
                    </a:solidFill>
                  </a:tcPr>
                </a:tc>
                <a:tc>
                  <a:txBody>
                    <a:bodyPr/>
                    <a:lstStyle/>
                    <a:p>
                      <a:pPr algn="l"/>
                      <a:r>
                        <a:rPr kumimoji="1" lang="ja-JP" altLang="en-US" sz="1050" dirty="0"/>
                        <a:t>合計</a:t>
                      </a:r>
                    </a:p>
                  </a:txBody>
                  <a:tcPr anchor="ctr">
                    <a:solidFill>
                      <a:srgbClr val="92D050"/>
                    </a:solidFill>
                  </a:tcPr>
                </a:tc>
                <a:tc>
                  <a:txBody>
                    <a:bodyPr/>
                    <a:lstStyle/>
                    <a:p>
                      <a:pPr algn="r"/>
                      <a:r>
                        <a:rPr kumimoji="1" lang="en-US" altLang="ja-JP" sz="1200" dirty="0" smtClean="0">
                          <a:solidFill>
                            <a:schemeClr val="tx1"/>
                          </a:solidFill>
                        </a:rPr>
                        <a:t>15h</a:t>
                      </a:r>
                      <a:endParaRPr kumimoji="1" lang="ja-JP" altLang="en-US" sz="1200" dirty="0">
                        <a:solidFill>
                          <a:schemeClr val="tx1"/>
                        </a:solidFill>
                        <a:latin typeface="+mj-ea"/>
                        <a:ea typeface="+mj-ea"/>
                      </a:endParaRPr>
                    </a:p>
                  </a:txBody>
                  <a:tcPr anchor="ctr">
                    <a:solidFill>
                      <a:srgbClr val="92D050"/>
                    </a:solidFill>
                  </a:tcPr>
                </a:tc>
                <a:extLst>
                  <a:ext uri="{0D108BD9-81ED-4DB2-BD59-A6C34878D82A}">
                    <a16:rowId xmlns:a16="http://schemas.microsoft.com/office/drawing/2014/main" val="10008"/>
                  </a:ext>
                </a:extLst>
              </a:tr>
            </a:tbl>
          </a:graphicData>
        </a:graphic>
      </p:graphicFrame>
      <p:sp>
        <p:nvSpPr>
          <p:cNvPr id="15" name="右矢印 14"/>
          <p:cNvSpPr/>
          <p:nvPr/>
        </p:nvSpPr>
        <p:spPr>
          <a:xfrm>
            <a:off x="3941662" y="1770046"/>
            <a:ext cx="310960" cy="181304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cxnSp>
        <p:nvCxnSpPr>
          <p:cNvPr id="3" name="直線コネクタ 2"/>
          <p:cNvCxnSpPr/>
          <p:nvPr/>
        </p:nvCxnSpPr>
        <p:spPr>
          <a:xfrm flipV="1">
            <a:off x="0" y="4447962"/>
            <a:ext cx="9118086" cy="1"/>
          </a:xfrm>
          <a:prstGeom prst="line">
            <a:avLst/>
          </a:prstGeom>
          <a:ln w="22225">
            <a:prstDash val="sysDash"/>
          </a:ln>
        </p:spPr>
        <p:style>
          <a:lnRef idx="1">
            <a:schemeClr val="dk1"/>
          </a:lnRef>
          <a:fillRef idx="0">
            <a:schemeClr val="dk1"/>
          </a:fillRef>
          <a:effectRef idx="0">
            <a:schemeClr val="dk1"/>
          </a:effectRef>
          <a:fontRef idx="minor">
            <a:schemeClr val="tx1"/>
          </a:fontRef>
        </p:style>
      </p:cxnSp>
      <p:graphicFrame>
        <p:nvGraphicFramePr>
          <p:cNvPr id="20" name="表 19"/>
          <p:cNvGraphicFramePr>
            <a:graphicFrameLocks noGrp="1"/>
          </p:cNvGraphicFramePr>
          <p:nvPr>
            <p:extLst>
              <p:ext uri="{D42A27DB-BD31-4B8C-83A1-F6EECF244321}">
                <p14:modId xmlns:p14="http://schemas.microsoft.com/office/powerpoint/2010/main" val="3686413210"/>
              </p:ext>
            </p:extLst>
          </p:nvPr>
        </p:nvGraphicFramePr>
        <p:xfrm>
          <a:off x="146727" y="4784389"/>
          <a:ext cx="4270530" cy="1651337"/>
        </p:xfrm>
        <a:graphic>
          <a:graphicData uri="http://schemas.openxmlformats.org/drawingml/2006/table">
            <a:tbl>
              <a:tblPr firstRow="1" bandRow="1">
                <a:tableStyleId>{5940675A-B579-460E-94D1-54222C63F5DA}</a:tableStyleId>
              </a:tblPr>
              <a:tblGrid>
                <a:gridCol w="660097">
                  <a:extLst>
                    <a:ext uri="{9D8B030D-6E8A-4147-A177-3AD203B41FA5}">
                      <a16:colId xmlns:a16="http://schemas.microsoft.com/office/drawing/2014/main" val="20000"/>
                    </a:ext>
                  </a:extLst>
                </a:gridCol>
                <a:gridCol w="2967317">
                  <a:extLst>
                    <a:ext uri="{9D8B030D-6E8A-4147-A177-3AD203B41FA5}">
                      <a16:colId xmlns:a16="http://schemas.microsoft.com/office/drawing/2014/main" val="20001"/>
                    </a:ext>
                  </a:extLst>
                </a:gridCol>
                <a:gridCol w="643116">
                  <a:extLst>
                    <a:ext uri="{9D8B030D-6E8A-4147-A177-3AD203B41FA5}">
                      <a16:colId xmlns:a16="http://schemas.microsoft.com/office/drawing/2014/main" val="20002"/>
                    </a:ext>
                  </a:extLst>
                </a:gridCol>
              </a:tblGrid>
              <a:tr h="29156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実践研修</a:t>
                      </a: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chemeClr val="accent2">
                        <a:lumMod val="40000"/>
                        <a:lumOff val="60000"/>
                      </a:schemeClr>
                    </a:solidFill>
                  </a:tcPr>
                </a:tc>
                <a:tc>
                  <a:txBody>
                    <a:bodyPr/>
                    <a:lstStyle/>
                    <a:p>
                      <a:pPr algn="ctr"/>
                      <a:r>
                        <a:rPr kumimoji="1" lang="ja-JP" altLang="en-US" sz="1050" dirty="0"/>
                        <a:t>時間数</a:t>
                      </a:r>
                    </a:p>
                  </a:txBody>
                  <a:tcPr anchor="ctr">
                    <a:solidFill>
                      <a:schemeClr val="accent2">
                        <a:lumMod val="40000"/>
                        <a:lumOff val="60000"/>
                      </a:schemeClr>
                    </a:solidFill>
                  </a:tcPr>
                </a:tc>
                <a:extLst>
                  <a:ext uri="{0D108BD9-81ED-4DB2-BD59-A6C34878D82A}">
                    <a16:rowId xmlns:a16="http://schemas.microsoft.com/office/drawing/2014/main" val="10000"/>
                  </a:ext>
                </a:extLst>
              </a:tr>
              <a:tr h="262071">
                <a:tc>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１　障害福祉の動向に関する講義</a:t>
                      </a:r>
                      <a:endParaRPr kumimoji="1" lang="ja-JP" altLang="en-US" sz="1000" dirty="0"/>
                    </a:p>
                  </a:txBody>
                  <a:tcPr anchor="ctr"/>
                </a:tc>
                <a:tc>
                  <a:txBody>
                    <a:bodyPr/>
                    <a:lstStyle/>
                    <a:p>
                      <a:pPr algn="r"/>
                      <a:r>
                        <a:rPr kumimoji="1" lang="en-US" altLang="ja-JP" sz="1050" dirty="0" smtClean="0"/>
                        <a:t>1h</a:t>
                      </a:r>
                      <a:endParaRPr kumimoji="1" lang="ja-JP" altLang="en-US" sz="1050" dirty="0"/>
                    </a:p>
                  </a:txBody>
                  <a:tcPr anchor="ctr"/>
                </a:tc>
                <a:extLst>
                  <a:ext uri="{0D108BD9-81ED-4DB2-BD59-A6C34878D82A}">
                    <a16:rowId xmlns:a16="http://schemas.microsoft.com/office/drawing/2014/main" val="10001"/>
                  </a:ext>
                </a:extLst>
              </a:tr>
              <a:tr h="262071">
                <a:tc rowSpan="3">
                  <a:txBody>
                    <a:bodyPr/>
                    <a:lstStyle/>
                    <a:p>
                      <a:r>
                        <a:rPr kumimoji="1" lang="ja-JP" altLang="en-US" sz="1000" dirty="0" smtClean="0"/>
                        <a:t>講義・演習</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２　サービス提供に関する講義及び演習</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7h</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7684">
                <a:tc v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000" dirty="0" smtClean="0"/>
                        <a:t>３　人材育成の手法に関する講義及び演習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2.5h</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62071">
                <a:tc vMerge="1">
                  <a:txBody>
                    <a:bodyPr/>
                    <a:lstStyle/>
                    <a:p>
                      <a:endParaRPr kumimoji="1" lang="ja-JP" altLang="en-US" sz="1000" dirty="0"/>
                    </a:p>
                  </a:txBody>
                  <a:tcPr anchor="ctr"/>
                </a:tc>
                <a:tc>
                  <a:txBody>
                    <a:bodyPr/>
                    <a:lstStyle/>
                    <a:p>
                      <a:r>
                        <a:rPr kumimoji="1" lang="ja-JP" altLang="en-US" sz="1000" dirty="0" smtClean="0"/>
                        <a:t>４　他職種及び地域連携に関する講義及び演習</a:t>
                      </a:r>
                      <a:endParaRPr kumimoji="1" lang="ja-JP" altLang="en-US" sz="1000" dirty="0"/>
                    </a:p>
                  </a:txBody>
                  <a:tcPr anchor="ctr"/>
                </a:tc>
                <a:tc>
                  <a:txBody>
                    <a:bodyPr/>
                    <a:lstStyle/>
                    <a:p>
                      <a:pPr algn="r"/>
                      <a:r>
                        <a:rPr kumimoji="1" lang="en-US" altLang="ja-JP" sz="1050" dirty="0" smtClean="0"/>
                        <a:t>6h</a:t>
                      </a:r>
                      <a:endParaRPr kumimoji="1" lang="ja-JP" altLang="en-US" sz="1050" dirty="0"/>
                    </a:p>
                  </a:txBody>
                  <a:tcPr anchor="ctr"/>
                </a:tc>
                <a:extLst>
                  <a:ext uri="{0D108BD9-81ED-4DB2-BD59-A6C34878D82A}">
                    <a16:rowId xmlns:a16="http://schemas.microsoft.com/office/drawing/2014/main" val="10004"/>
                  </a:ext>
                </a:extLst>
              </a:tr>
              <a:tr h="285878">
                <a:tc>
                  <a:txBody>
                    <a:bodyPr/>
                    <a:lstStyle/>
                    <a:p>
                      <a:endParaRPr kumimoji="1" lang="ja-JP" altLang="en-US" sz="1050" dirty="0"/>
                    </a:p>
                  </a:txBody>
                  <a:tcPr anchor="ctr">
                    <a:solidFill>
                      <a:schemeClr val="accent2">
                        <a:lumMod val="40000"/>
                        <a:lumOff val="60000"/>
                      </a:schemeClr>
                    </a:solidFill>
                  </a:tcPr>
                </a:tc>
                <a:tc>
                  <a:txBody>
                    <a:bodyPr/>
                    <a:lstStyle/>
                    <a:p>
                      <a:r>
                        <a:rPr kumimoji="1" lang="ja-JP" altLang="en-US" sz="1050" dirty="0"/>
                        <a:t>合計</a:t>
                      </a:r>
                    </a:p>
                  </a:txBody>
                  <a:tcPr anchor="ctr">
                    <a:solidFill>
                      <a:schemeClr val="accent2">
                        <a:lumMod val="40000"/>
                        <a:lumOff val="60000"/>
                      </a:schemeClr>
                    </a:solidFill>
                  </a:tcPr>
                </a:tc>
                <a:tc>
                  <a:txBody>
                    <a:bodyPr/>
                    <a:lstStyle/>
                    <a:p>
                      <a:pPr algn="r"/>
                      <a:r>
                        <a:rPr kumimoji="1" lang="en-US" altLang="ja-JP" sz="1050" dirty="0" smtClean="0">
                          <a:solidFill>
                            <a:schemeClr val="tx1"/>
                          </a:solidFill>
                        </a:rPr>
                        <a:t>14.5h</a:t>
                      </a:r>
                      <a:endParaRPr kumimoji="1" lang="ja-JP" altLang="en-US" sz="1050" dirty="0">
                        <a:solidFill>
                          <a:schemeClr val="tx1"/>
                        </a:solidFill>
                      </a:endParaRPr>
                    </a:p>
                  </a:txBody>
                  <a:tcPr anchor="ctr">
                    <a:solidFill>
                      <a:schemeClr val="accent2">
                        <a:lumMod val="40000"/>
                        <a:lumOff val="60000"/>
                      </a:schemeClr>
                    </a:solidFill>
                  </a:tcPr>
                </a:tc>
                <a:extLst>
                  <a:ext uri="{0D108BD9-81ED-4DB2-BD59-A6C34878D82A}">
                    <a16:rowId xmlns:a16="http://schemas.microsoft.com/office/drawing/2014/main" val="10006"/>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10076488"/>
              </p:ext>
            </p:extLst>
          </p:nvPr>
        </p:nvGraphicFramePr>
        <p:xfrm>
          <a:off x="4572002" y="4784390"/>
          <a:ext cx="4433878" cy="1485920"/>
        </p:xfrm>
        <a:graphic>
          <a:graphicData uri="http://schemas.openxmlformats.org/drawingml/2006/table">
            <a:tbl>
              <a:tblPr firstRow="1" bandRow="1">
                <a:tableStyleId>{5940675A-B579-460E-94D1-54222C63F5DA}</a:tableStyleId>
              </a:tblPr>
              <a:tblGrid>
                <a:gridCol w="672351">
                  <a:extLst>
                    <a:ext uri="{9D8B030D-6E8A-4147-A177-3AD203B41FA5}">
                      <a16:colId xmlns:a16="http://schemas.microsoft.com/office/drawing/2014/main" val="20000"/>
                    </a:ext>
                  </a:extLst>
                </a:gridCol>
                <a:gridCol w="3146612">
                  <a:extLst>
                    <a:ext uri="{9D8B030D-6E8A-4147-A177-3AD203B41FA5}">
                      <a16:colId xmlns:a16="http://schemas.microsoft.com/office/drawing/2014/main" val="20001"/>
                    </a:ext>
                  </a:extLst>
                </a:gridCol>
                <a:gridCol w="614915">
                  <a:extLst>
                    <a:ext uri="{9D8B030D-6E8A-4147-A177-3AD203B41FA5}">
                      <a16:colId xmlns:a16="http://schemas.microsoft.com/office/drawing/2014/main" val="20002"/>
                    </a:ext>
                  </a:extLst>
                </a:gridCol>
              </a:tblGrid>
              <a:tr h="28841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更新研修</a:t>
                      </a:r>
                    </a:p>
                  </a:txBody>
                  <a:tcPr anchor="ctr">
                    <a:lnL w="12700" cap="flat" cmpd="sng" algn="ctr">
                      <a:solidFill>
                        <a:schemeClr val="tx1"/>
                      </a:solidFill>
                      <a:prstDash val="solid"/>
                      <a:round/>
                      <a:headEnd type="none" w="med" len="med"/>
                      <a:tailEnd type="none" w="med" len="med"/>
                    </a:lnL>
                    <a:solidFill>
                      <a:srgbClr val="FFC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chemeClr val="accent2">
                        <a:lumMod val="40000"/>
                        <a:lumOff val="60000"/>
                      </a:schemeClr>
                    </a:solidFill>
                  </a:tcPr>
                </a:tc>
                <a:tc>
                  <a:txBody>
                    <a:bodyPr/>
                    <a:lstStyle/>
                    <a:p>
                      <a:pPr algn="ctr"/>
                      <a:r>
                        <a:rPr kumimoji="1" lang="ja-JP" altLang="en-US" sz="1050" dirty="0"/>
                        <a:t>時間数</a:t>
                      </a:r>
                    </a:p>
                  </a:txBody>
                  <a:tcPr anchor="ctr">
                    <a:solidFill>
                      <a:srgbClr val="FFC000"/>
                    </a:solidFill>
                  </a:tcPr>
                </a:tc>
                <a:extLst>
                  <a:ext uri="{0D108BD9-81ED-4DB2-BD59-A6C34878D82A}">
                    <a16:rowId xmlns:a16="http://schemas.microsoft.com/office/drawing/2014/main" val="10000"/>
                  </a:ext>
                </a:extLst>
              </a:tr>
              <a:tr h="259240">
                <a:tc>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１　障害福祉の動向に関する講義</a:t>
                      </a:r>
                      <a:endParaRPr kumimoji="1" lang="ja-JP" altLang="en-US" sz="1000" dirty="0"/>
                    </a:p>
                  </a:txBody>
                  <a:tcPr anchor="ctr"/>
                </a:tc>
                <a:tc>
                  <a:txBody>
                    <a:bodyPr/>
                    <a:lstStyle/>
                    <a:p>
                      <a:pPr algn="r"/>
                      <a:r>
                        <a:rPr kumimoji="1" lang="en-US" altLang="ja-JP" sz="1050" dirty="0" smtClean="0"/>
                        <a:t>1h</a:t>
                      </a:r>
                      <a:endParaRPr kumimoji="1" lang="ja-JP" altLang="en-US" sz="1050" dirty="0"/>
                    </a:p>
                  </a:txBody>
                  <a:tcPr anchor="ctr"/>
                </a:tc>
                <a:extLst>
                  <a:ext uri="{0D108BD9-81ED-4DB2-BD59-A6C34878D82A}">
                    <a16:rowId xmlns:a16="http://schemas.microsoft.com/office/drawing/2014/main" val="10001"/>
                  </a:ext>
                </a:extLst>
              </a:tr>
              <a:tr h="259240">
                <a:tc rowSpan="2">
                  <a:txBody>
                    <a:bodyPr/>
                    <a:lstStyle/>
                    <a:p>
                      <a:r>
                        <a:rPr kumimoji="1" lang="ja-JP" altLang="en-US" sz="1000" dirty="0" smtClean="0"/>
                        <a:t>講義・演習</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２　サービス提供の自己検証に関する演習</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5h</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5756">
                <a:tc v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000" dirty="0" smtClean="0"/>
                        <a:t>３　サービスの質の向上と人材育成のためのスーパービジョンに関する講義及び演習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7h</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82789">
                <a:tc>
                  <a:txBody>
                    <a:bodyPr/>
                    <a:lstStyle/>
                    <a:p>
                      <a:endParaRPr kumimoji="1" lang="ja-JP" altLang="en-US" sz="1050" dirty="0"/>
                    </a:p>
                  </a:txBody>
                  <a:tcPr anchor="ctr">
                    <a:solidFill>
                      <a:srgbClr val="FFC000"/>
                    </a:solidFill>
                  </a:tcPr>
                </a:tc>
                <a:tc>
                  <a:txBody>
                    <a:bodyPr/>
                    <a:lstStyle/>
                    <a:p>
                      <a:r>
                        <a:rPr kumimoji="1" lang="ja-JP" altLang="en-US" sz="1050" dirty="0"/>
                        <a:t>合計</a:t>
                      </a:r>
                    </a:p>
                  </a:txBody>
                  <a:tcPr anchor="ctr">
                    <a:solidFill>
                      <a:srgbClr val="FFC000"/>
                    </a:solidFill>
                  </a:tcPr>
                </a:tc>
                <a:tc>
                  <a:txBody>
                    <a:bodyPr/>
                    <a:lstStyle/>
                    <a:p>
                      <a:pPr algn="r"/>
                      <a:r>
                        <a:rPr kumimoji="1" lang="en-US" altLang="ja-JP" sz="1050" dirty="0" smtClean="0">
                          <a:solidFill>
                            <a:schemeClr val="tx1"/>
                          </a:solidFill>
                        </a:rPr>
                        <a:t>13h</a:t>
                      </a:r>
                      <a:endParaRPr kumimoji="1" lang="ja-JP" altLang="en-US" sz="1050" dirty="0">
                        <a:solidFill>
                          <a:schemeClr val="tx1"/>
                        </a:solidFill>
                      </a:endParaRPr>
                    </a:p>
                  </a:txBody>
                  <a:tcPr anchor="ctr">
                    <a:solidFill>
                      <a:srgbClr val="FFC000"/>
                    </a:solidFill>
                  </a:tcPr>
                </a:tc>
                <a:extLst>
                  <a:ext uri="{0D108BD9-81ED-4DB2-BD59-A6C34878D82A}">
                    <a16:rowId xmlns:a16="http://schemas.microsoft.com/office/drawing/2014/main" val="10006"/>
                  </a:ext>
                </a:extLst>
              </a:tr>
            </a:tbl>
          </a:graphicData>
        </a:graphic>
      </p:graphicFrame>
      <p:sp>
        <p:nvSpPr>
          <p:cNvPr id="2" name="正方形/長方形 1"/>
          <p:cNvSpPr/>
          <p:nvPr/>
        </p:nvSpPr>
        <p:spPr>
          <a:xfrm>
            <a:off x="3931576" y="4485623"/>
            <a:ext cx="1133477" cy="248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ＭＳ Ｐゴシック" panose="020B0600070205080204" pitchFamily="50" charset="-128"/>
                <a:ea typeface="ＭＳ Ｐゴシック" panose="020B0600070205080204" pitchFamily="50" charset="-128"/>
              </a:rPr>
              <a:t>新設</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4572003" y="6336985"/>
            <a:ext cx="4433877" cy="400110"/>
          </a:xfrm>
          <a:prstGeom prst="rect">
            <a:avLst/>
          </a:prstGeom>
          <a:noFill/>
        </p:spPr>
        <p:txBody>
          <a:bodyPr wrap="square" rtlCol="0">
            <a:spAutoFit/>
          </a:bodyPr>
          <a:lstStyle/>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１ 更新研修は、令和元年度から実施</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２ 令和５年度までは１及び２のみの実施でも可とする</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6" name="テキスト ボックス 15"/>
          <p:cNvSpPr txBox="1"/>
          <p:nvPr/>
        </p:nvSpPr>
        <p:spPr>
          <a:xfrm>
            <a:off x="145335" y="6461496"/>
            <a:ext cx="4426667" cy="246221"/>
          </a:xfrm>
          <a:prstGeom prst="rect">
            <a:avLst/>
          </a:prstGeom>
          <a:noFill/>
        </p:spPr>
        <p:txBody>
          <a:bodyPr wrap="square" rtlCol="0">
            <a:spAutoFit/>
          </a:bodyPr>
          <a:lstStyle/>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実践研修は令和元年度の２年後より実施</a:t>
            </a:r>
            <a:endParaRPr kumimoji="1" lang="ja-JP" altLang="en-US" sz="1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77186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515720"/>
            <a:ext cx="8977745" cy="1470025"/>
          </a:xfrm>
        </p:spPr>
        <p:txBody>
          <a:bodyPr>
            <a:noAutofit/>
          </a:bodyPr>
          <a:lstStyle/>
          <a:p>
            <a:r>
              <a:rPr lang="ja-JP" altLang="en-US" sz="3200" b="1" dirty="0"/>
              <a:t>　</a:t>
            </a:r>
            <a:r>
              <a:rPr lang="en-US" altLang="ja-JP" sz="3200" dirty="0" smtClean="0">
                <a:latin typeface="+mj-ea"/>
              </a:rPr>
              <a:t>Ⅱ </a:t>
            </a:r>
            <a:r>
              <a:rPr lang="ja-JP" altLang="en-US" sz="3200" b="1" dirty="0" smtClean="0"/>
              <a:t>相談</a:t>
            </a:r>
            <a:r>
              <a:rPr lang="ja-JP" altLang="en-US" sz="3200" b="1" dirty="0"/>
              <a:t>支援</a:t>
            </a:r>
            <a:r>
              <a:rPr lang="ja-JP" altLang="en-US" sz="3200" b="1" dirty="0" smtClean="0"/>
              <a:t>専門員の研修制度</a:t>
            </a:r>
            <a:r>
              <a:rPr lang="en-US" altLang="ja-JP" sz="3200" b="1" dirty="0" smtClean="0"/>
              <a:t/>
            </a:r>
            <a:br>
              <a:rPr lang="en-US" altLang="ja-JP" sz="3200" b="1" dirty="0" smtClean="0"/>
            </a:br>
            <a:r>
              <a:rPr lang="ja-JP" altLang="en-US" sz="3200" b="1" dirty="0" smtClean="0"/>
              <a:t>の見直しについて</a:t>
            </a:r>
            <a:endParaRPr kumimoji="1" lang="ja-JP" altLang="en-US" sz="3200" b="1" dirty="0"/>
          </a:p>
        </p:txBody>
      </p:sp>
      <p:sp>
        <p:nvSpPr>
          <p:cNvPr id="3" name="サブタイトル 2"/>
          <p:cNvSpPr>
            <a:spLocks noGrp="1"/>
          </p:cNvSpPr>
          <p:nvPr>
            <p:ph type="subTitle" idx="1"/>
          </p:nvPr>
        </p:nvSpPr>
        <p:spPr>
          <a:xfrm>
            <a:off x="1438102" y="4335087"/>
            <a:ext cx="6400800" cy="1752600"/>
          </a:xfrm>
        </p:spPr>
        <p:txBody>
          <a:bodyPr/>
          <a:lstStyle/>
          <a:p>
            <a:endParaRPr kumimoji="1" lang="ja-JP" altLang="en-US"/>
          </a:p>
        </p:txBody>
      </p:sp>
    </p:spTree>
    <p:extLst>
      <p:ext uri="{BB962C8B-B14F-4D97-AF65-F5344CB8AC3E}">
        <p14:creationId xmlns:p14="http://schemas.microsoft.com/office/powerpoint/2010/main" val="295197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44648" y="4937743"/>
            <a:ext cx="3921369" cy="1872727"/>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dirty="0">
                <a:solidFill>
                  <a:srgbClr val="CC0000"/>
                </a:solidFill>
                <a:latin typeface="ＭＳ Ｐゴシック" panose="020B0600070205080204" pitchFamily="50" charset="-128"/>
                <a:ea typeface="ＭＳ Ｐゴシック" panose="020B0600070205080204" pitchFamily="50" charset="-128"/>
              </a:rPr>
              <a:t>研 修 の 修了</a:t>
            </a:r>
          </a:p>
        </p:txBody>
      </p:sp>
      <p:sp>
        <p:nvSpPr>
          <p:cNvPr id="37891" name="AutoShape 4"/>
          <p:cNvSpPr>
            <a:spLocks noChangeArrowheads="1"/>
          </p:cNvSpPr>
          <p:nvPr/>
        </p:nvSpPr>
        <p:spPr bwMode="auto">
          <a:xfrm>
            <a:off x="4638183" y="5727468"/>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600">
              <a:solidFill>
                <a:srgbClr val="000000"/>
              </a:solidFill>
              <a:latin typeface="ＭＳ Ｐゴシック" panose="020B0600070205080204" pitchFamily="50" charset="-128"/>
              <a:ea typeface="ＭＳ Ｐゴシック" panose="020B0600070205080204" pitchFamily="50" charset="-128"/>
            </a:endParaRPr>
          </a:p>
        </p:txBody>
      </p:sp>
      <p:sp>
        <p:nvSpPr>
          <p:cNvPr id="37892" name="AutoShape 5"/>
          <p:cNvSpPr>
            <a:spLocks noChangeArrowheads="1"/>
          </p:cNvSpPr>
          <p:nvPr/>
        </p:nvSpPr>
        <p:spPr bwMode="auto">
          <a:xfrm>
            <a:off x="2358053" y="5846968"/>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200">
              <a:solidFill>
                <a:srgbClr val="000000"/>
              </a:solidFill>
              <a:latin typeface="ＭＳ Ｐゴシック" panose="020B0600070205080204" pitchFamily="50" charset="-128"/>
              <a:ea typeface="ＭＳ Ｐゴシック" panose="020B0600070205080204" pitchFamily="50" charset="-128"/>
            </a:endParaRPr>
          </a:p>
        </p:txBody>
      </p:sp>
      <p:sp>
        <p:nvSpPr>
          <p:cNvPr id="37893" name="Rectangle 6"/>
          <p:cNvSpPr>
            <a:spLocks noChangeArrowheads="1"/>
          </p:cNvSpPr>
          <p:nvPr/>
        </p:nvSpPr>
        <p:spPr bwMode="auto">
          <a:xfrm>
            <a:off x="5169894" y="5260451"/>
            <a:ext cx="1462454" cy="1512888"/>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５年ごとに</a:t>
            </a:r>
          </a:p>
          <a:p>
            <a:pPr fontAlgn="base">
              <a:lnSpc>
                <a:spcPct val="110000"/>
              </a:lnSpc>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「相談支援従事者現任研修」</a:t>
            </a:r>
            <a:endParaRPr lang="en-US" altLang="ja-JP" sz="1400" dirty="0">
              <a:solidFill>
                <a:srgbClr val="000000"/>
              </a:solidFill>
              <a:latin typeface="ＭＳ Ｐゴシック" panose="020B0600070205080204" pitchFamily="50" charset="-128"/>
              <a:ea typeface="ＭＳ Ｐゴシック" panose="020B0600070205080204" pitchFamily="50" charset="-128"/>
            </a:endParaRPr>
          </a:p>
          <a:p>
            <a:pPr fontAlgn="base">
              <a:lnSpc>
                <a:spcPct val="110000"/>
              </a:lnSpc>
              <a:spcBef>
                <a:spcPct val="0"/>
              </a:spcBef>
              <a:spcAft>
                <a:spcPct val="0"/>
              </a:spcAft>
            </a:pP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を</a:t>
            </a:r>
            <a:r>
              <a:rPr lang="ja-JP" altLang="en-US" sz="1400" dirty="0">
                <a:solidFill>
                  <a:srgbClr val="000000"/>
                </a:solidFill>
                <a:latin typeface="ＭＳ Ｐゴシック" panose="020B0600070205080204" pitchFamily="50" charset="-128"/>
                <a:ea typeface="ＭＳ Ｐゴシック" panose="020B0600070205080204" pitchFamily="50" charset="-128"/>
              </a:rPr>
              <a:t>受講</a:t>
            </a:r>
            <a:r>
              <a:rPr lang="en-US" altLang="ja-JP" sz="1400" dirty="0">
                <a:solidFill>
                  <a:srgbClr val="000000"/>
                </a:solidFill>
                <a:latin typeface="ＭＳ Ｐゴシック" panose="020B0600070205080204" pitchFamily="50" charset="-128"/>
                <a:ea typeface="ＭＳ Ｐゴシック" panose="020B0600070205080204" pitchFamily="50" charset="-128"/>
              </a:rPr>
              <a:t/>
            </a:r>
            <a:br>
              <a:rPr lang="en-US" altLang="ja-JP" sz="1400" dirty="0">
                <a:solidFill>
                  <a:srgbClr val="000000"/>
                </a:solidFill>
                <a:latin typeface="ＭＳ Ｐゴシック" panose="020B0600070205080204" pitchFamily="50" charset="-128"/>
                <a:ea typeface="ＭＳ Ｐゴシック" panose="020B0600070205080204" pitchFamily="50" charset="-128"/>
              </a:rPr>
            </a:br>
            <a:r>
              <a:rPr lang="ja-JP" altLang="en-US" sz="1400" dirty="0">
                <a:solidFill>
                  <a:srgbClr val="000000"/>
                </a:solidFill>
                <a:latin typeface="ＭＳ Ｐゴシック" panose="020B0600070205080204" pitchFamily="50" charset="-128"/>
                <a:ea typeface="ＭＳ Ｐゴシック" panose="020B0600070205080204" pitchFamily="50" charset="-128"/>
              </a:rPr>
              <a:t>（１８時間）</a:t>
            </a:r>
          </a:p>
        </p:txBody>
      </p:sp>
      <p:sp>
        <p:nvSpPr>
          <p:cNvPr id="37894" name="Rectangle 7"/>
          <p:cNvSpPr>
            <a:spLocks noChangeArrowheads="1"/>
          </p:cNvSpPr>
          <p:nvPr/>
        </p:nvSpPr>
        <p:spPr bwMode="auto">
          <a:xfrm>
            <a:off x="7361531" y="4937744"/>
            <a:ext cx="1529862" cy="1872726"/>
          </a:xfrm>
          <a:prstGeom prst="rect">
            <a:avLst/>
          </a:prstGeom>
          <a:solidFill>
            <a:srgbClr val="FFCC99">
              <a:alpha val="79999"/>
            </a:srgbClr>
          </a:solidFill>
          <a:ln w="9525">
            <a:solidFill>
              <a:schemeClr val="tx1"/>
            </a:solidFill>
            <a:miter lim="800000"/>
            <a:headEnd/>
            <a:tailEnd/>
          </a:ln>
        </p:spPr>
        <p:txBody>
          <a:bodyPr anchor="ctr"/>
          <a:lstStyle/>
          <a:p>
            <a:pPr algn="ctr" fontAlgn="base">
              <a:spcBef>
                <a:spcPct val="0"/>
              </a:spcBef>
              <a:spcAft>
                <a:spcPct val="0"/>
              </a:spcAft>
            </a:pPr>
            <a:r>
              <a:rPr lang="ja-JP" altLang="en-US" sz="1600" dirty="0">
                <a:solidFill>
                  <a:srgbClr val="CC0000"/>
                </a:solidFill>
                <a:latin typeface="ＭＳ Ｐゴシック" panose="020B0600070205080204" pitchFamily="50" charset="-128"/>
                <a:ea typeface="ＭＳ Ｐゴシック" panose="020B0600070205080204" pitchFamily="50" charset="-128"/>
              </a:rPr>
              <a:t>相談支援</a:t>
            </a:r>
            <a:endParaRPr lang="en-US" altLang="ja-JP" sz="1600" dirty="0">
              <a:solidFill>
                <a:srgbClr val="CC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600" dirty="0">
                <a:solidFill>
                  <a:srgbClr val="CC0000"/>
                </a:solidFill>
                <a:latin typeface="ＭＳ Ｐゴシック" panose="020B0600070205080204" pitchFamily="50" charset="-128"/>
                <a:ea typeface="ＭＳ Ｐゴシック" panose="020B0600070205080204" pitchFamily="50" charset="-128"/>
              </a:rPr>
              <a:t>専門員</a:t>
            </a:r>
            <a:endParaRPr lang="en-US" altLang="ja-JP" sz="1600" dirty="0">
              <a:solidFill>
                <a:srgbClr val="CC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600" dirty="0">
                <a:solidFill>
                  <a:srgbClr val="CC0000"/>
                </a:solidFill>
                <a:latin typeface="ＭＳ Ｐゴシック" panose="020B0600070205080204" pitchFamily="50" charset="-128"/>
                <a:ea typeface="ＭＳ Ｐゴシック" panose="020B0600070205080204" pitchFamily="50" charset="-128"/>
              </a:rPr>
              <a:t>として配置</a:t>
            </a:r>
          </a:p>
        </p:txBody>
      </p:sp>
      <p:sp>
        <p:nvSpPr>
          <p:cNvPr id="37895" name="Rectangle 8"/>
          <p:cNvSpPr>
            <a:spLocks noChangeArrowheads="1"/>
          </p:cNvSpPr>
          <p:nvPr/>
        </p:nvSpPr>
        <p:spPr bwMode="auto">
          <a:xfrm>
            <a:off x="252051" y="4942458"/>
            <a:ext cx="2014904" cy="1872000"/>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200" dirty="0">
                <a:solidFill>
                  <a:srgbClr val="000000"/>
                </a:solidFill>
                <a:latin typeface="ＭＳ Ｐゴシック" panose="020B0600070205080204" pitchFamily="50" charset="-128"/>
                <a:ea typeface="ＭＳ Ｐゴシック" panose="020B0600070205080204" pitchFamily="50" charset="-128"/>
              </a:rPr>
              <a:t>          </a:t>
            </a:r>
            <a:r>
              <a:rPr lang="ja-JP" altLang="en-US" dirty="0">
                <a:solidFill>
                  <a:srgbClr val="CC0000"/>
                </a:solidFill>
                <a:latin typeface="ＭＳ Ｐゴシック" panose="020B0600070205080204" pitchFamily="50" charset="-128"/>
                <a:ea typeface="ＭＳ Ｐゴシック" panose="020B0600070205080204" pitchFamily="50" charset="-128"/>
              </a:rPr>
              <a:t>実 務 経 験</a:t>
            </a:r>
            <a:endParaRPr lang="en-US" altLang="ja-JP" dirty="0">
              <a:solidFill>
                <a:srgbClr val="CC0000"/>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endParaRPr lang="ja-JP" altLang="en-US" sz="1200" dirty="0">
              <a:solidFill>
                <a:srgbClr val="000000"/>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障害者の保健・医療・福祉・就労・教育の分野における直接支援・相談支援などの業務における実務経験（３～１０年）</a:t>
            </a:r>
          </a:p>
        </p:txBody>
      </p:sp>
      <p:sp>
        <p:nvSpPr>
          <p:cNvPr id="37896" name="AutoShape 9"/>
          <p:cNvSpPr>
            <a:spLocks noChangeArrowheads="1"/>
          </p:cNvSpPr>
          <p:nvPr/>
        </p:nvSpPr>
        <p:spPr bwMode="auto">
          <a:xfrm rot="5400000">
            <a:off x="6797390" y="5658914"/>
            <a:ext cx="503237" cy="43375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anchor="ctr"/>
          <a:lstStyle/>
          <a:p>
            <a:pPr fontAlgn="base">
              <a:spcBef>
                <a:spcPct val="0"/>
              </a:spcBef>
              <a:spcAft>
                <a:spcPct val="0"/>
              </a:spcAft>
            </a:pPr>
            <a:endParaRPr lang="ja-JP" altLang="en-US" sz="1200">
              <a:solidFill>
                <a:srgbClr val="000000"/>
              </a:solidFill>
              <a:latin typeface="ＭＳ Ｐゴシック" panose="020B0600070205080204" pitchFamily="50" charset="-128"/>
              <a:ea typeface="ＭＳ Ｐゴシック" panose="020B0600070205080204" pitchFamily="50" charset="-128"/>
            </a:endParaRPr>
          </a:p>
        </p:txBody>
      </p:sp>
      <p:sp>
        <p:nvSpPr>
          <p:cNvPr id="37897" name="Rectangle 10"/>
          <p:cNvSpPr>
            <a:spLocks noChangeArrowheads="1"/>
          </p:cNvSpPr>
          <p:nvPr/>
        </p:nvSpPr>
        <p:spPr bwMode="auto">
          <a:xfrm>
            <a:off x="2987920" y="5262041"/>
            <a:ext cx="1518138" cy="150971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初年度に</a:t>
            </a:r>
          </a:p>
          <a:p>
            <a:pPr fontAlgn="base">
              <a:lnSpc>
                <a:spcPct val="110000"/>
              </a:lnSpc>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「相談支援従事者初任者研修」</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を</a:t>
            </a:r>
            <a:endParaRPr lang="en-US" altLang="ja-JP" sz="1400" dirty="0" smtClean="0">
              <a:solidFill>
                <a:srgbClr val="000000"/>
              </a:solidFill>
              <a:latin typeface="ＭＳ Ｐゴシック" panose="020B0600070205080204" pitchFamily="50" charset="-128"/>
              <a:ea typeface="ＭＳ Ｐゴシック" panose="020B0600070205080204" pitchFamily="50" charset="-128"/>
            </a:endParaRPr>
          </a:p>
          <a:p>
            <a:pPr fontAlgn="base">
              <a:lnSpc>
                <a:spcPct val="110000"/>
              </a:lnSpc>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受講</a:t>
            </a:r>
            <a:endParaRPr lang="en-US" altLang="ja-JP" sz="1400" dirty="0">
              <a:solidFill>
                <a:srgbClr val="000000"/>
              </a:solidFill>
              <a:latin typeface="ＭＳ Ｐゴシック" panose="020B0600070205080204" pitchFamily="50" charset="-128"/>
              <a:ea typeface="ＭＳ Ｐゴシック" panose="020B0600070205080204" pitchFamily="50" charset="-128"/>
            </a:endParaRPr>
          </a:p>
          <a:p>
            <a:pPr fontAlgn="base">
              <a:lnSpc>
                <a:spcPct val="110000"/>
              </a:lnSpc>
              <a:spcBef>
                <a:spcPct val="0"/>
              </a:spcBef>
              <a:spcAft>
                <a:spcPct val="0"/>
              </a:spcAft>
            </a:pPr>
            <a:r>
              <a:rPr lang="ja-JP" altLang="en-US" sz="1400" dirty="0">
                <a:solidFill>
                  <a:srgbClr val="000000"/>
                </a:solidFill>
                <a:latin typeface="ＭＳ Ｐゴシック" panose="020B0600070205080204" pitchFamily="50" charset="-128"/>
                <a:ea typeface="ＭＳ Ｐゴシック" panose="020B0600070205080204" pitchFamily="50" charset="-128"/>
              </a:rPr>
              <a:t>（３１．５時間）</a:t>
            </a:r>
            <a:endParaRPr lang="en-US" altLang="ja-JP"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431118" name="AutoShape 14"/>
          <p:cNvSpPr>
            <a:spLocks noChangeArrowheads="1"/>
          </p:cNvSpPr>
          <p:nvPr/>
        </p:nvSpPr>
        <p:spPr bwMode="auto">
          <a:xfrm>
            <a:off x="800781" y="521089"/>
            <a:ext cx="7556794" cy="375529"/>
          </a:xfrm>
          <a:prstGeom prst="roundRect">
            <a:avLst>
              <a:gd name="adj" fmla="val 26537"/>
            </a:avLst>
          </a:prstGeom>
          <a:solidFill>
            <a:srgbClr val="FFFFFF"/>
          </a:solidFill>
          <a:ln w="38100" cmpd="thickThin">
            <a:solidFill>
              <a:schemeClr val="bg1"/>
            </a:solidFill>
            <a:round/>
            <a:headEnd/>
            <a:tailEnd/>
          </a:ln>
          <a:effectLst/>
        </p:spPr>
        <p:txBody>
          <a:bodyPr lIns="91407" tIns="45704" rIns="91407" bIns="45704" anchor="ctr"/>
          <a:lstStyle/>
          <a:p>
            <a:pPr algn="ctr" fontAlgn="base">
              <a:spcBef>
                <a:spcPct val="0"/>
              </a:spcBef>
              <a:spcAft>
                <a:spcPct val="0"/>
              </a:spcAft>
              <a:defRPr/>
            </a:pPr>
            <a:r>
              <a:rPr lang="ja-JP" altLang="en-US" sz="2400" dirty="0">
                <a:solidFill>
                  <a:srgbClr val="000000"/>
                </a:solidFill>
                <a:latin typeface="ＭＳ Ｐゴシック" panose="020B0600070205080204" pitchFamily="50" charset="-128"/>
                <a:ea typeface="ＭＳ Ｐゴシック" panose="020B0600070205080204" pitchFamily="50" charset="-128"/>
              </a:rPr>
              <a:t>相談支援専門員に</a:t>
            </a:r>
            <a:r>
              <a:rPr lang="ja-JP" altLang="en-US" sz="2400" dirty="0" smtClean="0">
                <a:solidFill>
                  <a:srgbClr val="000000"/>
                </a:solidFill>
                <a:latin typeface="ＭＳ Ｐゴシック" panose="020B0600070205080204" pitchFamily="50" charset="-128"/>
                <a:ea typeface="ＭＳ Ｐゴシック" panose="020B0600070205080204" pitchFamily="50" charset="-128"/>
              </a:rPr>
              <a:t>ついて（現行）</a:t>
            </a:r>
            <a:endParaRPr lang="ja-JP" altLang="en-US" sz="2400" dirty="0">
              <a:solidFill>
                <a:srgbClr val="000000"/>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bwMode="auto">
          <a:xfrm>
            <a:off x="66470" y="1056801"/>
            <a:ext cx="9025417" cy="3433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lIns="36804" tIns="7359" rIns="36804" bIns="7359"/>
          <a:lstStyle/>
          <a:p>
            <a:pPr marL="355600" indent="-355600" fontAlgn="base">
              <a:spcAft>
                <a:spcPct val="0"/>
              </a:spcAft>
              <a:defRPr/>
            </a:pPr>
            <a:r>
              <a:rPr lang="ja-JP" altLang="en-US" sz="1400" dirty="0">
                <a:latin typeface="ＭＳ Ｐゴシック" panose="020B0600070205080204" pitchFamily="50" charset="-128"/>
                <a:ea typeface="ＭＳ Ｐゴシック" panose="020B0600070205080204" pitchFamily="50" charset="-128"/>
                <a:cs typeface="ＭＳ ゴシック"/>
              </a:rPr>
              <a:t>（基準）</a:t>
            </a:r>
          </a:p>
          <a:p>
            <a:pPr marL="355600" indent="-355600" fontAlgn="base">
              <a:spcAft>
                <a:spcPct val="0"/>
              </a:spcAft>
              <a:defRPr/>
            </a:pP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a:t>
            </a: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指定</a:t>
            </a:r>
            <a:r>
              <a:rPr lang="ja-JP" altLang="en-US" sz="1400" dirty="0">
                <a:latin typeface="ＭＳ Ｐゴシック" panose="020B0600070205080204" pitchFamily="50" charset="-128"/>
                <a:ea typeface="ＭＳ Ｐゴシック" panose="020B0600070205080204" pitchFamily="50" charset="-128"/>
                <a:cs typeface="ＭＳ ゴシック"/>
              </a:rPr>
              <a:t>計画相談支援事業所・指定障害児相談支援事業所ごとに管理者及び相談支援</a:t>
            </a:r>
            <a:r>
              <a:rPr lang="ja-JP" altLang="en-US" sz="1400" dirty="0" smtClean="0">
                <a:latin typeface="ＭＳ Ｐゴシック" panose="020B0600070205080204" pitchFamily="50" charset="-128"/>
                <a:ea typeface="ＭＳ Ｐゴシック" panose="020B0600070205080204" pitchFamily="50" charset="-128"/>
                <a:cs typeface="ＭＳ ゴシック"/>
              </a:rPr>
              <a:t>専門員を</a:t>
            </a:r>
            <a:r>
              <a:rPr lang="ja-JP" altLang="en-US" sz="1400" dirty="0">
                <a:latin typeface="ＭＳ Ｐゴシック" panose="020B0600070205080204" pitchFamily="50" charset="-128"/>
                <a:ea typeface="ＭＳ Ｐゴシック" panose="020B0600070205080204" pitchFamily="50" charset="-128"/>
                <a:cs typeface="ＭＳ ゴシック"/>
              </a:rPr>
              <a:t>配置。</a:t>
            </a:r>
          </a:p>
          <a:p>
            <a:pPr marL="355600" indent="-355600" fontAlgn="base">
              <a:spcAft>
                <a:spcPct val="0"/>
              </a:spcAft>
              <a:defRPr/>
            </a:pP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355600" indent="-355600" fontAlgn="base">
              <a:spcAft>
                <a:spcPct val="0"/>
              </a:spcAft>
              <a:defRPr/>
            </a:pPr>
            <a:r>
              <a:rPr lang="ja-JP" altLang="en-US" sz="1400" dirty="0" smtClean="0">
                <a:latin typeface="ＭＳ Ｐゴシック" panose="020B0600070205080204" pitchFamily="50" charset="-128"/>
                <a:ea typeface="ＭＳ Ｐゴシック" panose="020B0600070205080204" pitchFamily="50" charset="-128"/>
                <a:cs typeface="ＭＳ ゴシック"/>
              </a:rPr>
              <a:t>（</a:t>
            </a:r>
            <a:r>
              <a:rPr lang="ja-JP" altLang="en-US" sz="1400" dirty="0">
                <a:latin typeface="ＭＳ Ｐゴシック" panose="020B0600070205080204" pitchFamily="50" charset="-128"/>
                <a:ea typeface="ＭＳ Ｐゴシック" panose="020B0600070205080204" pitchFamily="50" charset="-128"/>
                <a:cs typeface="ＭＳ ゴシック"/>
              </a:rPr>
              <a:t>経緯）</a:t>
            </a:r>
          </a:p>
          <a:p>
            <a:pPr marL="271463" indent="-271463" fontAlgn="base">
              <a:spcAft>
                <a:spcPct val="0"/>
              </a:spcAft>
              <a:defRPr/>
            </a:pP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a:t>
            </a: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障害児</a:t>
            </a:r>
            <a:r>
              <a:rPr lang="ja-JP" altLang="en-US" sz="1400" dirty="0">
                <a:latin typeface="ＭＳ Ｐゴシック" panose="020B0600070205080204" pitchFamily="50" charset="-128"/>
                <a:ea typeface="ＭＳ Ｐゴシック" panose="020B0600070205080204" pitchFamily="50" charset="-128"/>
                <a:cs typeface="ＭＳ ゴシック"/>
              </a:rPr>
              <a:t>（者）地域療育等支援事業等、補助事業による相談支援事業の担い手養成として平成</a:t>
            </a:r>
            <a:r>
              <a:rPr lang="en-US" altLang="ja-JP" sz="1400" dirty="0">
                <a:latin typeface="ＭＳ Ｐゴシック" panose="020B0600070205080204" pitchFamily="50" charset="-128"/>
                <a:ea typeface="ＭＳ Ｐゴシック" panose="020B0600070205080204" pitchFamily="50" charset="-128"/>
                <a:cs typeface="ＭＳ ゴシック"/>
              </a:rPr>
              <a:t>10</a:t>
            </a:r>
            <a:r>
              <a:rPr lang="ja-JP" altLang="en-US" sz="1400" dirty="0">
                <a:latin typeface="ＭＳ Ｐゴシック" panose="020B0600070205080204" pitchFamily="50" charset="-128"/>
                <a:ea typeface="ＭＳ Ｐゴシック" panose="020B0600070205080204" pitchFamily="50" charset="-128"/>
                <a:cs typeface="ＭＳ ゴシック"/>
              </a:rPr>
              <a:t>年より知的</a:t>
            </a:r>
            <a:r>
              <a:rPr lang="ja-JP" altLang="en-US" sz="1400" dirty="0" smtClean="0">
                <a:latin typeface="ＭＳ Ｐゴシック" panose="020B0600070205080204" pitchFamily="50" charset="-128"/>
                <a:ea typeface="ＭＳ Ｐゴシック" panose="020B0600070205080204" pitchFamily="50" charset="-128"/>
                <a:cs typeface="ＭＳ ゴシック"/>
              </a:rPr>
              <a:t>、　　　</a:t>
            </a: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271463" indent="-271463" fontAlgn="base">
              <a:spcAft>
                <a:spcPct val="0"/>
              </a:spcAft>
              <a:defRPr/>
            </a:pPr>
            <a:r>
              <a:rPr lang="ja-JP" altLang="en-US" sz="1400" dirty="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　身体</a:t>
            </a:r>
            <a:r>
              <a:rPr lang="ja-JP" altLang="en-US" sz="1400" dirty="0">
                <a:latin typeface="ＭＳ Ｐゴシック" panose="020B0600070205080204" pitchFamily="50" charset="-128"/>
                <a:ea typeface="ＭＳ Ｐゴシック" panose="020B0600070205080204" pitchFamily="50" charset="-128"/>
                <a:cs typeface="ＭＳ ゴシック"/>
              </a:rPr>
              <a:t>、精神の障害種別毎に障害者ケアマネジメント従事者養成研修が開始された。</a:t>
            </a:r>
          </a:p>
          <a:p>
            <a:pPr marL="271463" indent="-271463" fontAlgn="base">
              <a:spcAft>
                <a:spcPct val="0"/>
              </a:spcAft>
              <a:defRPr/>
            </a:pP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a:t>
            </a: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平成</a:t>
            </a:r>
            <a:r>
              <a:rPr lang="en-US" altLang="ja-JP" sz="1400" dirty="0">
                <a:latin typeface="ＭＳ Ｐゴシック" panose="020B0600070205080204" pitchFamily="50" charset="-128"/>
                <a:ea typeface="ＭＳ Ｐゴシック" panose="020B0600070205080204" pitchFamily="50" charset="-128"/>
                <a:cs typeface="ＭＳ ゴシック"/>
              </a:rPr>
              <a:t>18</a:t>
            </a:r>
            <a:r>
              <a:rPr lang="ja-JP" altLang="en-US" sz="1400" dirty="0" smtClean="0">
                <a:latin typeface="ＭＳ Ｐゴシック" panose="020B0600070205080204" pitchFamily="50" charset="-128"/>
                <a:ea typeface="ＭＳ Ｐゴシック" panose="020B0600070205080204" pitchFamily="50" charset="-128"/>
                <a:cs typeface="ＭＳ ゴシック"/>
              </a:rPr>
              <a:t>年施行の障害者自立支援法において、相談</a:t>
            </a:r>
            <a:r>
              <a:rPr lang="ja-JP" altLang="en-US" sz="1400" dirty="0">
                <a:latin typeface="ＭＳ Ｐゴシック" panose="020B0600070205080204" pitchFamily="50" charset="-128"/>
                <a:ea typeface="ＭＳ Ｐゴシック" panose="020B0600070205080204" pitchFamily="50" charset="-128"/>
                <a:cs typeface="ＭＳ ゴシック"/>
              </a:rPr>
              <a:t>支援事業の担い手として相談支援専門員が位置付けられ</a:t>
            </a:r>
            <a:r>
              <a:rPr lang="ja-JP" altLang="en-US" sz="1400" dirty="0" smtClean="0">
                <a:latin typeface="ＭＳ Ｐゴシック" panose="020B0600070205080204" pitchFamily="50" charset="-128"/>
                <a:ea typeface="ＭＳ Ｐゴシック" panose="020B0600070205080204" pitchFamily="50" charset="-128"/>
                <a:cs typeface="ＭＳ ゴシック"/>
              </a:rPr>
              <a:t>、　</a:t>
            </a: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271463" indent="-271463" fontAlgn="base">
              <a:spcAft>
                <a:spcPct val="0"/>
              </a:spcAft>
              <a:defRPr/>
            </a:pPr>
            <a:r>
              <a:rPr lang="ja-JP" altLang="en-US" sz="1400" dirty="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　その</a:t>
            </a:r>
            <a:r>
              <a:rPr lang="ja-JP" altLang="en-US" sz="1400" dirty="0">
                <a:latin typeface="ＭＳ Ｐゴシック" panose="020B0600070205080204" pitchFamily="50" charset="-128"/>
                <a:ea typeface="ＭＳ Ｐゴシック" panose="020B0600070205080204" pitchFamily="50" charset="-128"/>
                <a:cs typeface="ＭＳ ゴシック"/>
              </a:rPr>
              <a:t>養成研修として障害者ケアマネジメント従事者養成研修を</a:t>
            </a:r>
            <a:r>
              <a:rPr lang="en-US" altLang="ja-JP" sz="1400" dirty="0">
                <a:latin typeface="ＭＳ Ｐゴシック" panose="020B0600070205080204" pitchFamily="50" charset="-128"/>
                <a:ea typeface="ＭＳ Ｐゴシック" panose="020B0600070205080204" pitchFamily="50" charset="-128"/>
                <a:cs typeface="ＭＳ ゴシック"/>
              </a:rPr>
              <a:t>3</a:t>
            </a:r>
            <a:r>
              <a:rPr lang="ja-JP" altLang="en-US" sz="1400" dirty="0">
                <a:latin typeface="ＭＳ Ｐゴシック" panose="020B0600070205080204" pitchFamily="50" charset="-128"/>
                <a:ea typeface="ＭＳ Ｐゴシック" panose="020B0600070205080204" pitchFamily="50" charset="-128"/>
                <a:cs typeface="ＭＳ ゴシック"/>
              </a:rPr>
              <a:t>障害を統一のものとして改定</a:t>
            </a:r>
            <a:r>
              <a:rPr lang="ja-JP" altLang="en-US" sz="1400" dirty="0" smtClean="0">
                <a:latin typeface="ＭＳ Ｐゴシック" panose="020B0600070205080204" pitchFamily="50" charset="-128"/>
                <a:ea typeface="ＭＳ Ｐゴシック" panose="020B0600070205080204" pitchFamily="50" charset="-128"/>
                <a:cs typeface="ＭＳ ゴシック"/>
              </a:rPr>
              <a:t>した相談支援　　</a:t>
            </a: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271463" indent="-271463" fontAlgn="base">
              <a:spcAft>
                <a:spcPct val="0"/>
              </a:spcAft>
              <a:defRPr/>
            </a:pPr>
            <a:r>
              <a:rPr lang="ja-JP" altLang="en-US" sz="1400" dirty="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　従事者</a:t>
            </a:r>
            <a:r>
              <a:rPr lang="ja-JP" altLang="en-US" sz="1400" dirty="0">
                <a:latin typeface="ＭＳ Ｐゴシック" panose="020B0600070205080204" pitchFamily="50" charset="-128"/>
                <a:ea typeface="ＭＳ Ｐゴシック" panose="020B0600070205080204" pitchFamily="50" charset="-128"/>
                <a:cs typeface="ＭＳ ゴシック"/>
              </a:rPr>
              <a:t>研修（初任者研修・現任者研修）が実施されることとなった。</a:t>
            </a:r>
          </a:p>
          <a:p>
            <a:pPr marL="271463" indent="-271463" fontAlgn="base">
              <a:spcAft>
                <a:spcPct val="0"/>
              </a:spcAft>
              <a:defRPr/>
            </a:pP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a:t>
            </a: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平成</a:t>
            </a:r>
            <a:r>
              <a:rPr lang="en-US" altLang="ja-JP" sz="1400" dirty="0">
                <a:latin typeface="ＭＳ Ｐゴシック" panose="020B0600070205080204" pitchFamily="50" charset="-128"/>
                <a:ea typeface="ＭＳ Ｐゴシック" panose="020B0600070205080204" pitchFamily="50" charset="-128"/>
                <a:cs typeface="ＭＳ ゴシック"/>
              </a:rPr>
              <a:t>20</a:t>
            </a:r>
            <a:r>
              <a:rPr lang="ja-JP" altLang="en-US" sz="1400" dirty="0">
                <a:latin typeface="ＭＳ Ｐゴシック" panose="020B0600070205080204" pitchFamily="50" charset="-128"/>
                <a:ea typeface="ＭＳ Ｐゴシック" panose="020B0600070205080204" pitchFamily="50" charset="-128"/>
                <a:cs typeface="ＭＳ ゴシック"/>
              </a:rPr>
              <a:t>年には社会保障審議会障害者</a:t>
            </a:r>
            <a:r>
              <a:rPr lang="ja-JP" altLang="en-US" sz="1400" dirty="0" smtClean="0">
                <a:latin typeface="ＭＳ Ｐゴシック" panose="020B0600070205080204" pitchFamily="50" charset="-128"/>
                <a:ea typeface="ＭＳ Ｐゴシック" panose="020B0600070205080204" pitchFamily="50" charset="-128"/>
                <a:cs typeface="ＭＳ ゴシック"/>
              </a:rPr>
              <a:t>部会に</a:t>
            </a:r>
            <a:r>
              <a:rPr lang="ja-JP" altLang="en-US" sz="1400" dirty="0">
                <a:latin typeface="ＭＳ Ｐゴシック" panose="020B0600070205080204" pitchFamily="50" charset="-128"/>
                <a:ea typeface="ＭＳ Ｐゴシック" panose="020B0600070205080204" pitchFamily="50" charset="-128"/>
                <a:cs typeface="ＭＳ ゴシック"/>
              </a:rPr>
              <a:t>おいて地域における相談支援体制やケアマネジメントの</a:t>
            </a:r>
            <a:r>
              <a:rPr lang="ja-JP" altLang="en-US" sz="1400" dirty="0" smtClean="0">
                <a:latin typeface="ＭＳ Ｐゴシック" panose="020B0600070205080204" pitchFamily="50" charset="-128"/>
                <a:ea typeface="ＭＳ Ｐゴシック" panose="020B0600070205080204" pitchFamily="50" charset="-128"/>
                <a:cs typeface="ＭＳ ゴシック"/>
              </a:rPr>
              <a:t>あり方</a:t>
            </a: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271463" indent="-271463" fontAlgn="base">
              <a:spcAft>
                <a:spcPct val="0"/>
              </a:spcAft>
              <a:defRPr/>
            </a:pPr>
            <a:r>
              <a:rPr lang="ja-JP" altLang="en-US" sz="1400" dirty="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　に</a:t>
            </a:r>
            <a:r>
              <a:rPr lang="ja-JP" altLang="en-US" sz="1400" dirty="0">
                <a:latin typeface="ＭＳ Ｐゴシック" panose="020B0600070205080204" pitchFamily="50" charset="-128"/>
                <a:ea typeface="ＭＳ Ｐゴシック" panose="020B0600070205080204" pitchFamily="50" charset="-128"/>
                <a:cs typeface="ＭＳ ゴシック"/>
              </a:rPr>
              <a:t>対する議論が行われ、障害児支援や地域移行支援等について専門コース別研修（任意研修）を新設</a:t>
            </a:r>
            <a:r>
              <a:rPr lang="ja-JP" altLang="en-US" sz="1400" dirty="0" smtClean="0">
                <a:latin typeface="ＭＳ Ｐゴシック" panose="020B0600070205080204" pitchFamily="50" charset="-128"/>
                <a:ea typeface="ＭＳ Ｐゴシック" panose="020B0600070205080204" pitchFamily="50" charset="-128"/>
                <a:cs typeface="ＭＳ ゴシック"/>
              </a:rPr>
              <a:t>し、</a:t>
            </a: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271463" indent="-271463" fontAlgn="base">
              <a:spcAft>
                <a:spcPct val="0"/>
              </a:spcAft>
              <a:defRPr/>
            </a:pPr>
            <a:r>
              <a:rPr lang="ja-JP" altLang="en-US" sz="1400" dirty="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　研修体制</a:t>
            </a:r>
            <a:r>
              <a:rPr lang="ja-JP" altLang="en-US" sz="1400" dirty="0">
                <a:latin typeface="ＭＳ Ｐゴシック" panose="020B0600070205080204" pitchFamily="50" charset="-128"/>
                <a:ea typeface="ＭＳ Ｐゴシック" panose="020B0600070205080204" pitchFamily="50" charset="-128"/>
                <a:cs typeface="ＭＳ ゴシック"/>
              </a:rPr>
              <a:t>の充実が図られた。</a:t>
            </a:r>
          </a:p>
          <a:p>
            <a:pPr marL="355600" indent="-355600" fontAlgn="base">
              <a:spcAft>
                <a:spcPct val="0"/>
              </a:spcAft>
              <a:defRPr/>
            </a:pPr>
            <a:endParaRPr lang="en-US" altLang="ja-JP" sz="1400" dirty="0" smtClean="0">
              <a:latin typeface="ＭＳ Ｐゴシック" panose="020B0600070205080204" pitchFamily="50" charset="-128"/>
              <a:ea typeface="ＭＳ Ｐゴシック" panose="020B0600070205080204" pitchFamily="50" charset="-128"/>
              <a:cs typeface="ＭＳ ゴシック"/>
            </a:endParaRPr>
          </a:p>
          <a:p>
            <a:pPr marL="355600" indent="-355600" fontAlgn="base">
              <a:spcAft>
                <a:spcPct val="0"/>
              </a:spcAft>
              <a:defRPr/>
            </a:pPr>
            <a:r>
              <a:rPr lang="ja-JP" altLang="en-US" sz="1400" dirty="0" smtClean="0">
                <a:latin typeface="ＭＳ Ｐゴシック" panose="020B0600070205080204" pitchFamily="50" charset="-128"/>
                <a:ea typeface="ＭＳ Ｐゴシック" panose="020B0600070205080204" pitchFamily="50" charset="-128"/>
                <a:cs typeface="ＭＳ ゴシック"/>
              </a:rPr>
              <a:t>（</a:t>
            </a:r>
            <a:r>
              <a:rPr lang="ja-JP" altLang="en-US" sz="1400" dirty="0">
                <a:latin typeface="ＭＳ Ｐゴシック" panose="020B0600070205080204" pitchFamily="50" charset="-128"/>
                <a:ea typeface="ＭＳ Ｐゴシック" panose="020B0600070205080204" pitchFamily="50" charset="-128"/>
                <a:cs typeface="ＭＳ ゴシック"/>
              </a:rPr>
              <a:t>現状）</a:t>
            </a:r>
            <a:endParaRPr lang="en-US" altLang="ja-JP" sz="1400" dirty="0">
              <a:latin typeface="ＭＳ Ｐゴシック" panose="020B0600070205080204" pitchFamily="50" charset="-128"/>
              <a:ea typeface="ＭＳ Ｐゴシック" panose="020B0600070205080204" pitchFamily="50" charset="-128"/>
              <a:cs typeface="ＭＳ ゴシック"/>
            </a:endParaRPr>
          </a:p>
          <a:p>
            <a:pPr fontAlgn="base">
              <a:spcAft>
                <a:spcPct val="0"/>
              </a:spcAft>
              <a:defRPr/>
            </a:pPr>
            <a:r>
              <a:rPr lang="en-US" altLang="ja-JP" sz="1400" dirty="0" smtClean="0">
                <a:latin typeface="ＭＳ Ｐゴシック" panose="020B0600070205080204" pitchFamily="50" charset="-128"/>
                <a:ea typeface="ＭＳ Ｐゴシック" panose="020B0600070205080204" pitchFamily="50" charset="-128"/>
                <a:cs typeface="ＭＳ ゴシック"/>
              </a:rPr>
              <a:t>  ○</a:t>
            </a:r>
            <a:r>
              <a:rPr lang="en-US" altLang="en-US" sz="1400" dirty="0" smtClean="0">
                <a:latin typeface="ＭＳ Ｐゴシック" panose="020B0600070205080204" pitchFamily="50" charset="-128"/>
                <a:ea typeface="ＭＳ Ｐゴシック" panose="020B0600070205080204" pitchFamily="50" charset="-128"/>
                <a:cs typeface="ＭＳ ゴシック"/>
              </a:rPr>
              <a:t> </a:t>
            </a:r>
            <a:r>
              <a:rPr lang="ja-JP" altLang="en-US" sz="1400" dirty="0" smtClean="0">
                <a:latin typeface="ＭＳ Ｐゴシック" panose="020B0600070205080204" pitchFamily="50" charset="-128"/>
                <a:ea typeface="ＭＳ Ｐゴシック" panose="020B0600070205080204" pitchFamily="50" charset="-128"/>
                <a:cs typeface="ＭＳ ゴシック"/>
              </a:rPr>
              <a:t>指定</a:t>
            </a:r>
            <a:r>
              <a:rPr lang="ja-JP" altLang="en-US" sz="1400" dirty="0">
                <a:latin typeface="ＭＳ Ｐゴシック" panose="020B0600070205080204" pitchFamily="50" charset="-128"/>
                <a:ea typeface="ＭＳ Ｐゴシック" panose="020B0600070205080204" pitchFamily="50" charset="-128"/>
                <a:cs typeface="ＭＳ ゴシック"/>
              </a:rPr>
              <a:t>特定・指定障害児相談支援事業所数　</a:t>
            </a:r>
            <a:r>
              <a:rPr lang="ja-JP" altLang="en-US" sz="1400" dirty="0" smtClean="0">
                <a:latin typeface="ＭＳ Ｐゴシック" panose="020B0600070205080204" pitchFamily="50" charset="-128"/>
                <a:ea typeface="ＭＳ Ｐゴシック" panose="020B0600070205080204" pitchFamily="50" charset="-128"/>
                <a:cs typeface="ＭＳ ゴシック"/>
              </a:rPr>
              <a:t>　　　　９，３６４箇所</a:t>
            </a:r>
            <a:r>
              <a:rPr lang="ja-JP" altLang="en-US" sz="1400" dirty="0">
                <a:latin typeface="ＭＳ Ｐゴシック" panose="020B0600070205080204" pitchFamily="50" charset="-128"/>
                <a:ea typeface="ＭＳ Ｐゴシック" panose="020B0600070205080204" pitchFamily="50" charset="-128"/>
                <a:cs typeface="ＭＳ ゴシック"/>
              </a:rPr>
              <a:t>（平成</a:t>
            </a:r>
            <a:r>
              <a:rPr lang="ja-JP" altLang="en-US" sz="1400" dirty="0" smtClean="0">
                <a:latin typeface="ＭＳ Ｐゴシック" panose="020B0600070205080204" pitchFamily="50" charset="-128"/>
                <a:ea typeface="ＭＳ Ｐゴシック" panose="020B0600070205080204" pitchFamily="50" charset="-128"/>
                <a:cs typeface="ＭＳ ゴシック"/>
              </a:rPr>
              <a:t>２９年</a:t>
            </a:r>
            <a:r>
              <a:rPr lang="ja-JP" altLang="en-US" sz="1400" dirty="0">
                <a:latin typeface="ＭＳ Ｐゴシック" panose="020B0600070205080204" pitchFamily="50" charset="-128"/>
                <a:ea typeface="ＭＳ Ｐゴシック" panose="020B0600070205080204" pitchFamily="50" charset="-128"/>
                <a:cs typeface="ＭＳ ゴシック"/>
              </a:rPr>
              <a:t>４月１日現在）</a:t>
            </a:r>
            <a:endParaRPr lang="en-US" altLang="ja-JP" sz="1400" dirty="0">
              <a:latin typeface="ＭＳ Ｐゴシック" panose="020B0600070205080204" pitchFamily="50" charset="-128"/>
              <a:ea typeface="ＭＳ Ｐゴシック" panose="020B0600070205080204" pitchFamily="50" charset="-128"/>
              <a:cs typeface="ＭＳ ゴシック"/>
            </a:endParaRPr>
          </a:p>
          <a:p>
            <a:pPr fontAlgn="base">
              <a:spcAft>
                <a:spcPct val="0"/>
              </a:spcAft>
              <a:defRPr/>
            </a:pPr>
            <a:r>
              <a:rPr lang="en-US" altLang="ja-JP" sz="1400" dirty="0" smtClean="0">
                <a:latin typeface="ＭＳ Ｐゴシック" panose="020B0600070205080204" pitchFamily="50" charset="-128"/>
                <a:ea typeface="ＭＳ Ｐゴシック" panose="020B0600070205080204" pitchFamily="50" charset="-128"/>
                <a:cs typeface="ＭＳ ゴシック"/>
              </a:rPr>
              <a:t>  ○ </a:t>
            </a:r>
            <a:r>
              <a:rPr lang="ja-JP" altLang="en-US" sz="1400" dirty="0" smtClean="0">
                <a:latin typeface="ＭＳ Ｐゴシック" panose="020B0600070205080204" pitchFamily="50" charset="-128"/>
                <a:ea typeface="ＭＳ Ｐゴシック" panose="020B0600070205080204" pitchFamily="50" charset="-128"/>
                <a:cs typeface="ＭＳ ゴシック"/>
              </a:rPr>
              <a:t>上記</a:t>
            </a:r>
            <a:r>
              <a:rPr lang="ja-JP" altLang="en-US" sz="1400" dirty="0">
                <a:latin typeface="ＭＳ Ｐゴシック" panose="020B0600070205080204" pitchFamily="50" charset="-128"/>
                <a:ea typeface="ＭＳ Ｐゴシック" panose="020B0600070205080204" pitchFamily="50" charset="-128"/>
                <a:cs typeface="ＭＳ ゴシック"/>
              </a:rPr>
              <a:t>事業所に配置されている相談支援専門員数　</a:t>
            </a:r>
            <a:r>
              <a:rPr lang="ja-JP" altLang="en-US" sz="1400" dirty="0" smtClean="0">
                <a:latin typeface="ＭＳ Ｐゴシック" panose="020B0600070205080204" pitchFamily="50" charset="-128"/>
                <a:ea typeface="ＭＳ Ｐゴシック" panose="020B0600070205080204" pitchFamily="50" charset="-128"/>
                <a:cs typeface="ＭＳ ゴシック"/>
              </a:rPr>
              <a:t>　１９，０８３人（</a:t>
            </a:r>
            <a:r>
              <a:rPr lang="zh-TW" altLang="en-US" sz="1400" dirty="0" smtClean="0">
                <a:latin typeface="ＭＳ Ｐゴシック" panose="020B0600070205080204" pitchFamily="50" charset="-128"/>
                <a:ea typeface="ＭＳ Ｐゴシック" panose="020B0600070205080204" pitchFamily="50" charset="-128"/>
                <a:cs typeface="ＭＳ ゴシック"/>
              </a:rPr>
              <a:t>平成</a:t>
            </a:r>
            <a:r>
              <a:rPr lang="ja-JP" altLang="en-US" sz="1400" dirty="0">
                <a:latin typeface="ＭＳ Ｐゴシック" panose="020B0600070205080204" pitchFamily="50" charset="-128"/>
                <a:ea typeface="ＭＳ Ｐゴシック" panose="020B0600070205080204" pitchFamily="50" charset="-128"/>
                <a:cs typeface="ＭＳ ゴシック"/>
              </a:rPr>
              <a:t>２９</a:t>
            </a:r>
            <a:r>
              <a:rPr lang="zh-TW" altLang="en-US" sz="1400" dirty="0" smtClean="0">
                <a:latin typeface="ＭＳ Ｐゴシック" panose="020B0600070205080204" pitchFamily="50" charset="-128"/>
                <a:ea typeface="ＭＳ Ｐゴシック" panose="020B0600070205080204" pitchFamily="50" charset="-128"/>
                <a:cs typeface="ＭＳ ゴシック"/>
              </a:rPr>
              <a:t>年</a:t>
            </a:r>
            <a:r>
              <a:rPr lang="zh-TW" altLang="en-US" sz="1400" dirty="0">
                <a:latin typeface="ＭＳ Ｐゴシック" panose="020B0600070205080204" pitchFamily="50" charset="-128"/>
                <a:ea typeface="ＭＳ Ｐゴシック" panose="020B0600070205080204" pitchFamily="50" charset="-128"/>
                <a:cs typeface="ＭＳ ゴシック"/>
              </a:rPr>
              <a:t>４月１日現在</a:t>
            </a:r>
            <a:r>
              <a:rPr lang="ja-JP" altLang="en-US" sz="1400" dirty="0">
                <a:latin typeface="ＭＳ Ｐゴシック" panose="020B0600070205080204" pitchFamily="50" charset="-128"/>
                <a:ea typeface="ＭＳ Ｐゴシック" panose="020B0600070205080204" pitchFamily="50" charset="-128"/>
                <a:cs typeface="ＭＳ ゴシック"/>
              </a:rPr>
              <a:t>）</a:t>
            </a:r>
            <a:endParaRPr lang="en-US" altLang="ja-JP" sz="1400" dirty="0">
              <a:latin typeface="ＭＳ Ｐゴシック" panose="020B0600070205080204" pitchFamily="50" charset="-128"/>
              <a:ea typeface="ＭＳ Ｐゴシック" panose="020B0600070205080204" pitchFamily="50" charset="-128"/>
              <a:cs typeface="ＭＳ ゴシック"/>
            </a:endParaRPr>
          </a:p>
        </p:txBody>
      </p:sp>
      <p:sp>
        <p:nvSpPr>
          <p:cNvPr id="37900" name="正方形/長方形 15"/>
          <p:cNvSpPr>
            <a:spLocks noChangeArrowheads="1"/>
          </p:cNvSpPr>
          <p:nvPr/>
        </p:nvSpPr>
        <p:spPr bwMode="auto">
          <a:xfrm>
            <a:off x="153412" y="4568447"/>
            <a:ext cx="2592266" cy="360363"/>
          </a:xfrm>
          <a:prstGeom prst="rect">
            <a:avLst/>
          </a:prstGeom>
          <a:solidFill>
            <a:schemeClr val="bg1"/>
          </a:solidFill>
          <a:ln w="9525" algn="ctr">
            <a:noFill/>
            <a:round/>
            <a:headEnd/>
            <a:tailEnd/>
          </a:ln>
        </p:spPr>
        <p:txBody>
          <a:bodyPr lIns="36804" tIns="7359" rIns="36804" bIns="7359" anchor="ctr"/>
          <a:lstStyle/>
          <a:p>
            <a:pPr marL="119063" indent="-119063" defTabSz="873125" fontAlgn="base">
              <a:spcBef>
                <a:spcPct val="0"/>
              </a:spcBef>
              <a:spcAft>
                <a:spcPct val="0"/>
              </a:spcAft>
            </a:pPr>
            <a:r>
              <a:rPr lang="en-US" altLang="ja-JP" dirty="0">
                <a:solidFill>
                  <a:srgbClr val="000000"/>
                </a:solidFill>
                <a:latin typeface="ＭＳ Ｐゴシック" panose="020B0600070205080204" pitchFamily="50" charset="-128"/>
                <a:ea typeface="ＭＳ Ｐゴシック" panose="020B0600070205080204" pitchFamily="50" charset="-128"/>
              </a:rPr>
              <a:t>【</a:t>
            </a:r>
            <a:r>
              <a:rPr lang="ja-JP" altLang="en-US" dirty="0">
                <a:solidFill>
                  <a:srgbClr val="000000"/>
                </a:solidFill>
                <a:latin typeface="ＭＳ Ｐゴシック" panose="020B0600070205080204" pitchFamily="50" charset="-128"/>
                <a:ea typeface="ＭＳ Ｐゴシック" panose="020B0600070205080204" pitchFamily="50" charset="-128"/>
              </a:rPr>
              <a:t>相談支援専門員の要件</a:t>
            </a:r>
            <a:r>
              <a:rPr lang="en-US" altLang="ja-JP" dirty="0">
                <a:solidFill>
                  <a:srgbClr val="000000"/>
                </a:solidFill>
                <a:latin typeface="ＭＳ Ｐゴシック" panose="020B0600070205080204" pitchFamily="50" charset="-128"/>
                <a:ea typeface="ＭＳ Ｐゴシック" panose="020B0600070205080204" pitchFamily="50" charset="-128"/>
              </a:rPr>
              <a:t>】</a:t>
            </a: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pPr>
              <a:defRPr/>
            </a:pPr>
            <a:fld id="{F2A1C1E8-9361-4557-9EFC-000E05CD7A25}" type="slidenum">
              <a:rPr lang="en-US" altLang="ja-JP" smtClean="0">
                <a:latin typeface="ＭＳ Ｐゴシック" panose="020B0600070205080204" pitchFamily="50" charset="-128"/>
                <a:ea typeface="ＭＳ Ｐゴシック" panose="020B0600070205080204" pitchFamily="50" charset="-128"/>
              </a:rPr>
              <a:pPr>
                <a:defRPr/>
              </a:pPr>
              <a:t>23</a:t>
            </a:fld>
            <a:endParaRPr lang="en-US" altLang="ja-JP" dirty="0">
              <a:latin typeface="ＭＳ Ｐゴシック" panose="020B0600070205080204" pitchFamily="50" charset="-128"/>
              <a:ea typeface="ＭＳ Ｐゴシック" panose="020B0600070205080204" pitchFamily="50" charset="-128"/>
            </a:endParaRPr>
          </a:p>
        </p:txBody>
      </p:sp>
      <p:grpSp>
        <p:nvGrpSpPr>
          <p:cNvPr id="3" name="グループ化 2">
            <a:extLst>
              <a:ext uri="{FF2B5EF4-FFF2-40B4-BE49-F238E27FC236}">
                <a16:creationId xmlns:a16="http://schemas.microsoft.com/office/drawing/2014/main" id="{E9DA8380-ABD3-C64B-808D-BF1CC55656F1}"/>
              </a:ext>
            </a:extLst>
          </p:cNvPr>
          <p:cNvGrpSpPr/>
          <p:nvPr/>
        </p:nvGrpSpPr>
        <p:grpSpPr>
          <a:xfrm>
            <a:off x="0" y="896618"/>
            <a:ext cx="9144000" cy="72008"/>
            <a:chOff x="0" y="188640"/>
            <a:chExt cx="9144000" cy="72008"/>
          </a:xfrm>
        </p:grpSpPr>
        <p:cxnSp>
          <p:nvCxnSpPr>
            <p:cNvPr id="16" name="直線コネクタ 15">
              <a:extLst>
                <a:ext uri="{FF2B5EF4-FFF2-40B4-BE49-F238E27FC236}">
                  <a16:creationId xmlns:a16="http://schemas.microsoft.com/office/drawing/2014/main" id="{2F66B3C0-A674-8846-93FE-85EF7F6E2038}"/>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99D4A13-11D0-5E43-B749-D32F2DB3028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4" name="角丸四角形 3"/>
          <p:cNvSpPr/>
          <p:nvPr/>
        </p:nvSpPr>
        <p:spPr>
          <a:xfrm>
            <a:off x="0" y="-1"/>
            <a:ext cx="6832131" cy="52108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b="1" dirty="0" smtClean="0">
                <a:solidFill>
                  <a:schemeClr val="tx1"/>
                </a:solidFill>
                <a:latin typeface="ＭＳ Ｐゴシック" panose="020B0600070205080204" pitchFamily="50" charset="-128"/>
                <a:ea typeface="ＭＳ Ｐゴシック" panose="020B0600070205080204" pitchFamily="50" charset="-128"/>
              </a:rPr>
              <a:t>１．相談支援専門員の研修制度の見直しについて</a:t>
            </a:r>
            <a:endParaRPr kumimoji="1" lang="ja-JP" altLang="en-US" sz="2400" b="1"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99866682"/>
              </p:ext>
            </p:extLst>
          </p:nvPr>
        </p:nvGraphicFramePr>
        <p:xfrm>
          <a:off x="7082120" y="63487"/>
          <a:ext cx="2001718" cy="412696"/>
        </p:xfrm>
        <a:graphic>
          <a:graphicData uri="http://schemas.openxmlformats.org/drawingml/2006/table">
            <a:tbl>
              <a:tblPr firstRow="1" bandRow="1">
                <a:tableStyleId>{5940675A-B579-460E-94D1-54222C63F5DA}</a:tableStyleId>
              </a:tblPr>
              <a:tblGrid>
                <a:gridCol w="2001718">
                  <a:extLst>
                    <a:ext uri="{9D8B030D-6E8A-4147-A177-3AD203B41FA5}">
                      <a16:colId xmlns:a16="http://schemas.microsoft.com/office/drawing/2014/main" val="20000"/>
                    </a:ext>
                  </a:extLst>
                </a:gridCol>
              </a:tblGrid>
              <a:tr h="412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a:t>
                      </a:r>
                      <a:r>
                        <a:rPr kumimoji="1" lang="en-US" altLang="ja-JP" sz="1000" dirty="0" smtClean="0">
                          <a:latin typeface="+mn-ea"/>
                          <a:ea typeface="+mn-ea"/>
                        </a:rPr>
                        <a:t>89</a:t>
                      </a:r>
                      <a:r>
                        <a:rPr kumimoji="1" lang="ja-JP" altLang="en-US" sz="1000" dirty="0" smtClean="0">
                          <a:latin typeface="+mn-ea"/>
                          <a:ea typeface="+mn-ea"/>
                        </a:rPr>
                        <a:t>回（</a:t>
                      </a:r>
                      <a:r>
                        <a:rPr kumimoji="1" lang="en-US" altLang="ja-JP" sz="1000" dirty="0" smtClean="0">
                          <a:latin typeface="+mn-ea"/>
                          <a:ea typeface="+mn-ea"/>
                        </a:rPr>
                        <a:t>H30.3.2</a:t>
                      </a:r>
                      <a:r>
                        <a:rPr kumimoji="1" lang="ja-JP" altLang="en-US" sz="1000" dirty="0" smtClean="0">
                          <a:latin typeface="+mn-ea"/>
                          <a:ea typeface="+mn-ea"/>
                        </a:rPr>
                        <a:t>）</a:t>
                      </a:r>
                    </a:p>
                    <a:p>
                      <a:pPr algn="ctr"/>
                      <a:r>
                        <a:rPr kumimoji="1" lang="ja-JP" altLang="en-US" sz="1000" dirty="0" smtClean="0"/>
                        <a:t>社会保障審議会障害者部会資料</a:t>
                      </a:r>
                      <a:endParaRPr kumimoji="1" lang="ja-JP" altLang="en-US" sz="10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76999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24</a:t>
            </a:fld>
            <a:endParaRPr lang="en-US" altLang="ja-JP" dirty="0"/>
          </a:p>
        </p:txBody>
      </p:sp>
      <p:graphicFrame>
        <p:nvGraphicFramePr>
          <p:cNvPr id="5" name="表 4"/>
          <p:cNvGraphicFramePr>
            <a:graphicFrameLocks noGrp="1"/>
          </p:cNvGraphicFramePr>
          <p:nvPr>
            <p:extLst/>
          </p:nvPr>
        </p:nvGraphicFramePr>
        <p:xfrm>
          <a:off x="317989" y="770243"/>
          <a:ext cx="8640959" cy="5635263"/>
        </p:xfrm>
        <a:graphic>
          <a:graphicData uri="http://schemas.openxmlformats.org/drawingml/2006/table">
            <a:tbl>
              <a:tblPr firstRow="1" bandRow="1">
                <a:tableStyleId>{5940675A-B579-460E-94D1-54222C63F5DA}</a:tableStyleId>
              </a:tblPr>
              <a:tblGrid>
                <a:gridCol w="742582">
                  <a:extLst>
                    <a:ext uri="{9D8B030D-6E8A-4147-A177-3AD203B41FA5}">
                      <a16:colId xmlns:a16="http://schemas.microsoft.com/office/drawing/2014/main" val="20000"/>
                    </a:ext>
                  </a:extLst>
                </a:gridCol>
                <a:gridCol w="810090">
                  <a:extLst>
                    <a:ext uri="{9D8B030D-6E8A-4147-A177-3AD203B41FA5}">
                      <a16:colId xmlns:a16="http://schemas.microsoft.com/office/drawing/2014/main" val="20001"/>
                    </a:ext>
                  </a:extLst>
                </a:gridCol>
                <a:gridCol w="5603122">
                  <a:extLst>
                    <a:ext uri="{9D8B030D-6E8A-4147-A177-3AD203B41FA5}">
                      <a16:colId xmlns:a16="http://schemas.microsoft.com/office/drawing/2014/main" val="20002"/>
                    </a:ext>
                  </a:extLst>
                </a:gridCol>
                <a:gridCol w="1485165">
                  <a:extLst>
                    <a:ext uri="{9D8B030D-6E8A-4147-A177-3AD203B41FA5}">
                      <a16:colId xmlns:a16="http://schemas.microsoft.com/office/drawing/2014/main" val="20003"/>
                    </a:ext>
                  </a:extLst>
                </a:gridCol>
              </a:tblGrid>
              <a:tr h="257158">
                <a:tc gridSpan="2">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tc>
                <a:tc hMerge="1">
                  <a:txBody>
                    <a:bodyPr/>
                    <a:lstStyle/>
                    <a:p>
                      <a:endParaRPr kumimoji="1" lang="ja-JP" altLang="en-US" sz="1200" dirty="0"/>
                    </a:p>
                  </a:txBody>
                  <a:tcPr/>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業 務 内 容</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実務経験年数</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tc>
                <a:extLst>
                  <a:ext uri="{0D108BD9-81ED-4DB2-BD59-A6C34878D82A}">
                    <a16:rowId xmlns:a16="http://schemas.microsoft.com/office/drawing/2014/main" val="10000"/>
                  </a:ext>
                </a:extLst>
              </a:tr>
              <a:tr h="288423">
                <a:tc rowSpan="9">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rowSpan="5">
                  <a:txBody>
                    <a:bodyPr/>
                    <a:lstStyle/>
                    <a:p>
                      <a:pPr algn="ctr"/>
                      <a:r>
                        <a:rPr kumimoji="1" lang="zh-TW" altLang="en-US" sz="1100" dirty="0" smtClean="0">
                          <a:latin typeface="ＭＳ ゴシック" panose="020B0609070205080204" pitchFamily="49" charset="-128"/>
                          <a:ea typeface="ＭＳ ゴシック" panose="020B0609070205080204" pitchFamily="49" charset="-128"/>
                        </a:rPr>
                        <a:t>①相談支援業務</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施設等において相談支援業務に従事する者</a:t>
                      </a: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１</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rowSpan="5">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５年以上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1"/>
                  </a:ext>
                </a:extLst>
              </a:tr>
              <a:tr h="942913">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11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1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100" dirty="0" smtClean="0">
                          <a:latin typeface="ＭＳ ゴシック" panose="020B0609070205080204" pitchFamily="49" charset="-128"/>
                          <a:ea typeface="ＭＳ ゴシック" panose="020B0609070205080204" pitchFamily="49" charset="-128"/>
                        </a:rPr>
                        <a:t>（３）国家資格等</a:t>
                      </a: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２を有する者</a:t>
                      </a:r>
                    </a:p>
                    <a:p>
                      <a:r>
                        <a:rPr kumimoji="1" lang="ja-JP" altLang="en-US" sz="1100" dirty="0" smtClean="0">
                          <a:latin typeface="ＭＳ ゴシック" panose="020B0609070205080204" pitchFamily="49" charset="-128"/>
                          <a:ea typeface="ＭＳ ゴシック" panose="020B0609070205080204" pitchFamily="49" charset="-128"/>
                        </a:rPr>
                        <a:t>（４）施設等における相談支援業務に従事した期間が１年以上である者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2"/>
                  </a:ext>
                </a:extLst>
              </a:tr>
              <a:tr h="25321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就労支援に関する相談支援の業務に従事する者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3"/>
                  </a:ext>
                </a:extLst>
              </a:tr>
              <a:tr h="25715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特別支援教育における進路相談・教育相談の業務に従事する者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4"/>
                  </a:ext>
                </a:extLst>
              </a:tr>
              <a:tr h="25715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5"/>
                  </a:ext>
                </a:extLst>
              </a:tr>
              <a:tr h="521614">
                <a:tc vMerge="1">
                  <a:txBody>
                    <a:bodyPr/>
                    <a:lstStyle/>
                    <a:p>
                      <a:endParaRPr kumimoji="1" lang="ja-JP" altLang="en-US" dirty="0"/>
                    </a:p>
                  </a:txBody>
                  <a:tcPr/>
                </a:tc>
                <a:tc rowSpan="2">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③介護等業務</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施設及び医療機関等において介護業務に従事する者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rowSpan="2">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１０年以上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6"/>
                  </a:ext>
                </a:extLst>
              </a:tr>
              <a:tr h="52161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7"/>
                  </a:ext>
                </a:extLst>
              </a:tr>
              <a:tr h="942913">
                <a:tc vMerge="1">
                  <a:txBody>
                    <a:bodyPr/>
                    <a:lstStyle/>
                    <a:p>
                      <a:endParaRPr kumimoji="1" lang="ja-JP" altLang="en-US" dirty="0"/>
                    </a:p>
                  </a:txBody>
                  <a:tcPr/>
                </a:tc>
                <a:tc rowSpan="2">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③有資格者等</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上記②の介護等業務に従事する者で、次のいずれかに該当する者</a:t>
                      </a:r>
                    </a:p>
                    <a:p>
                      <a:r>
                        <a:rPr kumimoji="1" lang="ja-JP" altLang="en-US" sz="11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1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100" dirty="0" smtClean="0">
                          <a:latin typeface="ＭＳ ゴシック" panose="020B0609070205080204" pitchFamily="49" charset="-128"/>
                          <a:ea typeface="ＭＳ ゴシック" panose="020B0609070205080204" pitchFamily="49" charset="-128"/>
                        </a:rPr>
                        <a:t>（３）保育士</a:t>
                      </a:r>
                    </a:p>
                    <a:p>
                      <a:r>
                        <a:rPr kumimoji="1" lang="ja-JP" altLang="en-US" sz="1100" dirty="0" smtClean="0">
                          <a:latin typeface="ＭＳ ゴシック" panose="020B0609070205080204" pitchFamily="49" charset="-128"/>
                          <a:ea typeface="ＭＳ ゴシック" panose="020B0609070205080204" pitchFamily="49" charset="-128"/>
                        </a:rPr>
                        <a:t>（４）児童指導員任用資格者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５年以上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8"/>
                  </a:ext>
                </a:extLst>
              </a:tr>
              <a:tr h="52161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２による業務に５年以上従事している者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３年以上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9"/>
                  </a:ext>
                </a:extLst>
              </a:tr>
              <a:tr h="871480">
                <a:tc gridSpan="4">
                  <a:txBody>
                    <a:bodyPr/>
                    <a:lstStyle/>
                    <a:p>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１平成１８年１０月１日において現に障害児相談支援事業、身体障害者相談支援事業、知的障害者相談支援事業、精神障害者地域生活支援センターの従業者の場合は、平成１８年９月３０日までの間の期間が通算して３年以上</a:t>
                      </a:r>
                      <a:endParaRPr kumimoji="1" lang="en-US" altLang="ja-JP" sz="1000" dirty="0" smtClean="0">
                        <a:latin typeface="ＭＳ ゴシック" panose="020B0609070205080204" pitchFamily="49" charset="-128"/>
                        <a:ea typeface="ＭＳ ゴシック" panose="020B0609070205080204" pitchFamily="49" charset="-128"/>
                      </a:endParaRPr>
                    </a:p>
                    <a:p>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２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endParaRPr kumimoji="1" lang="ja-JP" altLang="en-US" sz="10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8" name="テキスト ボックス 7"/>
          <p:cNvSpPr txBox="1"/>
          <p:nvPr/>
        </p:nvSpPr>
        <p:spPr>
          <a:xfrm>
            <a:off x="517396" y="371430"/>
            <a:ext cx="8042740" cy="348109"/>
          </a:xfrm>
          <a:prstGeom prst="rect">
            <a:avLst/>
          </a:prstGeom>
          <a:noFill/>
        </p:spPr>
        <p:txBody>
          <a:bodyPr wrap="square" rtlCol="0">
            <a:spAutoFit/>
          </a:bodyPr>
          <a:lstStyle/>
          <a:p>
            <a:pPr algn="ctr"/>
            <a:r>
              <a:rPr lang="ja-JP" altLang="en-US" sz="1662" b="1" dirty="0"/>
              <a:t>相談支援専門員の実務経験</a:t>
            </a:r>
          </a:p>
        </p:txBody>
      </p:sp>
    </p:spTree>
    <p:extLst>
      <p:ext uri="{BB962C8B-B14F-4D97-AF65-F5344CB8AC3E}">
        <p14:creationId xmlns:p14="http://schemas.microsoft.com/office/powerpoint/2010/main" val="3312811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solidFill>
                  <a:schemeClr val="tx1"/>
                </a:solidFill>
                <a:latin typeface="ＭＳ Ｐゴシック" panose="020B0600070205080204" pitchFamily="50" charset="-128"/>
                <a:ea typeface="ＭＳ Ｐゴシック" panose="020B0600070205080204" pitchFamily="50" charset="-128"/>
              </a:rPr>
              <a:t>相談</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支援専門員</a:t>
            </a:r>
            <a:r>
              <a:rPr kumimoji="1" lang="ja-JP" altLang="en-US" sz="2400" b="1" dirty="0" smtClean="0">
                <a:solidFill>
                  <a:schemeClr val="tx1"/>
                </a:solidFill>
                <a:latin typeface="ＭＳ Ｐゴシック" panose="020B0600070205080204" pitchFamily="50" charset="-128"/>
                <a:ea typeface="ＭＳ Ｐゴシック" panose="020B0600070205080204" pitchFamily="50" charset="-128"/>
              </a:rPr>
              <a:t>養成の現状及び</a:t>
            </a:r>
            <a:r>
              <a:rPr lang="ja-JP" altLang="en-US" sz="2400" b="1" dirty="0" smtClean="0">
                <a:solidFill>
                  <a:schemeClr val="tx1"/>
                </a:solidFill>
                <a:latin typeface="ＭＳ Ｐゴシック" panose="020B0600070205080204" pitchFamily="50" charset="-128"/>
                <a:ea typeface="ＭＳ Ｐゴシック" panose="020B0600070205080204" pitchFamily="50" charset="-128"/>
              </a:rPr>
              <a:t>課題</a:t>
            </a:r>
            <a:endParaRPr kumimoji="1" lang="ja-JP" altLang="en-US" sz="2400" b="1"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83122" y="736979"/>
            <a:ext cx="8905235" cy="498143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60363" indent="-180975"/>
            <a:r>
              <a:rPr lang="ja-JP" altLang="en-US" sz="1300" dirty="0" smtClean="0">
                <a:solidFill>
                  <a:schemeClr val="tx1"/>
                </a:solidFill>
                <a:latin typeface="ＭＳ Ｐゴシック" panose="020B0600070205080204" pitchFamily="50" charset="-128"/>
                <a:ea typeface="ＭＳ Ｐゴシック" panose="020B0600070205080204" pitchFamily="50" charset="-128"/>
              </a:rPr>
              <a:t>○　各都道府県</a:t>
            </a:r>
            <a:r>
              <a:rPr lang="ja-JP" altLang="en-US" sz="1300" dirty="0">
                <a:solidFill>
                  <a:schemeClr val="tx1"/>
                </a:solidFill>
                <a:latin typeface="ＭＳ Ｐゴシック" panose="020B0600070205080204" pitchFamily="50" charset="-128"/>
                <a:ea typeface="ＭＳ Ｐゴシック" panose="020B0600070205080204" pitchFamily="50" charset="-128"/>
              </a:rPr>
              <a:t>による相談支援専門員の養成に関しては</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、これまで各都道府県の研修の指導者等向けの相談</a:t>
            </a:r>
            <a:r>
              <a:rPr lang="ja-JP" altLang="en-US" sz="1300" dirty="0">
                <a:solidFill>
                  <a:schemeClr val="tx1"/>
                </a:solidFill>
                <a:latin typeface="ＭＳ Ｐゴシック" panose="020B0600070205080204" pitchFamily="50" charset="-128"/>
                <a:ea typeface="ＭＳ Ｐゴシック" panose="020B0600070205080204" pitchFamily="50" charset="-128"/>
              </a:rPr>
              <a:t>支援従事者指導者養成研修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を国において実施してきており、各都道府県</a:t>
            </a:r>
            <a:r>
              <a:rPr lang="ja-JP" altLang="en-US" sz="1300" dirty="0">
                <a:solidFill>
                  <a:schemeClr val="tx1"/>
                </a:solidFill>
                <a:latin typeface="ＭＳ Ｐゴシック" panose="020B0600070205080204" pitchFamily="50" charset="-128"/>
                <a:ea typeface="ＭＳ Ｐゴシック" panose="020B0600070205080204" pitchFamily="50" charset="-128"/>
              </a:rPr>
              <a:t>による養成研修の質の向上を図ってきた。しかし、</a:t>
            </a:r>
            <a:r>
              <a:rPr lang="ja-JP" altLang="en-US" sz="1300" u="sng" dirty="0">
                <a:solidFill>
                  <a:schemeClr val="tx1"/>
                </a:solidFill>
                <a:latin typeface="ＭＳ Ｐゴシック" panose="020B0600070205080204" pitchFamily="50" charset="-128"/>
                <a:ea typeface="ＭＳ Ｐゴシック" panose="020B0600070205080204" pitchFamily="50" charset="-128"/>
              </a:rPr>
              <a:t>各都道府県の研修実施体制に差があり、研修内容の違いが大きくなったり質の差が広がって</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いる</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という指摘がある</a:t>
            </a:r>
            <a:r>
              <a:rPr lang="ja-JP" altLang="en-US" sz="1300" dirty="0">
                <a:solidFill>
                  <a:schemeClr val="tx1"/>
                </a:solidFill>
                <a:latin typeface="ＭＳ Ｐゴシック" panose="020B0600070205080204" pitchFamily="50" charset="-128"/>
                <a:ea typeface="ＭＳ Ｐゴシック" panose="020B0600070205080204" pitchFamily="50" charset="-128"/>
              </a:rPr>
              <a:t>。</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360363" indent="-180975"/>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360363" indent="-179388"/>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また、社会</a:t>
            </a:r>
            <a:r>
              <a:rPr lang="ja-JP" altLang="en-US" sz="1300" dirty="0">
                <a:solidFill>
                  <a:schemeClr val="tx1"/>
                </a:solidFill>
                <a:latin typeface="ＭＳ Ｐゴシック" panose="020B0600070205080204" pitchFamily="50" charset="-128"/>
                <a:ea typeface="ＭＳ Ｐゴシック" panose="020B0600070205080204" pitchFamily="50" charset="-128"/>
              </a:rPr>
              <a:t>保障審議会障害者部会</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報告書（</a:t>
            </a:r>
            <a:r>
              <a:rPr lang="ja-JP" altLang="en-US" sz="1300" dirty="0">
                <a:solidFill>
                  <a:schemeClr val="tx1"/>
                </a:solidFill>
                <a:latin typeface="ＭＳ Ｐゴシック" panose="020B0600070205080204" pitchFamily="50" charset="-128"/>
                <a:ea typeface="ＭＳ Ｐゴシック" panose="020B0600070205080204" pitchFamily="50" charset="-128"/>
              </a:rPr>
              <a:t>平成</a:t>
            </a:r>
            <a:r>
              <a:rPr lang="en-US" altLang="ja-JP" sz="1300" dirty="0">
                <a:solidFill>
                  <a:schemeClr val="tx1"/>
                </a:solidFill>
                <a:latin typeface="ＭＳ Ｐゴシック" panose="020B0600070205080204" pitchFamily="50" charset="-128"/>
                <a:ea typeface="ＭＳ Ｐゴシック" panose="020B0600070205080204" pitchFamily="50" charset="-128"/>
              </a:rPr>
              <a:t>27</a:t>
            </a:r>
            <a:r>
              <a:rPr lang="ja-JP" altLang="en-US" sz="1300" dirty="0">
                <a:solidFill>
                  <a:schemeClr val="tx1"/>
                </a:solidFill>
                <a:latin typeface="ＭＳ Ｐゴシック" panose="020B0600070205080204" pitchFamily="50" charset="-128"/>
                <a:ea typeface="ＭＳ Ｐゴシック" panose="020B0600070205080204" pitchFamily="50" charset="-128"/>
              </a:rPr>
              <a:t>年</a:t>
            </a:r>
            <a:r>
              <a:rPr lang="en-US" altLang="ja-JP" sz="1300" dirty="0">
                <a:solidFill>
                  <a:schemeClr val="tx1"/>
                </a:solidFill>
                <a:latin typeface="ＭＳ Ｐゴシック" panose="020B0600070205080204" pitchFamily="50" charset="-128"/>
                <a:ea typeface="ＭＳ Ｐゴシック" panose="020B0600070205080204" pitchFamily="50" charset="-128"/>
              </a:rPr>
              <a:t>12</a:t>
            </a:r>
            <a:r>
              <a:rPr lang="ja-JP" altLang="en-US" sz="1300" dirty="0">
                <a:solidFill>
                  <a:schemeClr val="tx1"/>
                </a:solidFill>
                <a:latin typeface="ＭＳ Ｐゴシック" panose="020B0600070205080204" pitchFamily="50" charset="-128"/>
                <a:ea typeface="ＭＳ Ｐゴシック" panose="020B0600070205080204" pitchFamily="50" charset="-128"/>
              </a:rPr>
              <a:t>月）では、相談支援の質を高めることの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必要性</a:t>
            </a:r>
            <a:r>
              <a:rPr lang="ja-JP" altLang="en-US" sz="1300" dirty="0">
                <a:solidFill>
                  <a:schemeClr val="tx1"/>
                </a:solidFill>
                <a:latin typeface="ＭＳ Ｐゴシック" panose="020B0600070205080204" pitchFamily="50" charset="-128"/>
                <a:ea typeface="ＭＳ Ｐゴシック" panose="020B0600070205080204" pitchFamily="50" charset="-128"/>
              </a:rPr>
              <a:t>及び</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相談支援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360363" indent="-179388"/>
            <a:r>
              <a:rPr lang="en-US" altLang="ja-JP" sz="1300" dirty="0">
                <a:solidFill>
                  <a:schemeClr val="tx1"/>
                </a:solidFill>
                <a:latin typeface="ＭＳ Ｐゴシック" panose="020B0600070205080204" pitchFamily="50" charset="-128"/>
                <a:ea typeface="ＭＳ Ｐゴシック" panose="020B0600070205080204" pitchFamily="50" charset="-128"/>
              </a:rPr>
              <a:t> </a:t>
            </a:r>
            <a:r>
              <a:rPr lang="en-US" altLang="ja-JP"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専門員</a:t>
            </a:r>
            <a:r>
              <a:rPr lang="ja-JP" altLang="en-US" sz="1300" dirty="0">
                <a:solidFill>
                  <a:schemeClr val="tx1"/>
                </a:solidFill>
                <a:latin typeface="ＭＳ Ｐゴシック" panose="020B0600070205080204" pitchFamily="50" charset="-128"/>
                <a:ea typeface="ＭＳ Ｐゴシック" panose="020B0600070205080204" pitchFamily="50" charset="-128"/>
              </a:rPr>
              <a:t>の養成について以下の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指摘がなされた</a:t>
            </a:r>
            <a:r>
              <a:rPr lang="ja-JP" altLang="en-US" sz="1300" dirty="0">
                <a:solidFill>
                  <a:schemeClr val="tx1"/>
                </a:solidFill>
                <a:latin typeface="ＭＳ Ｐゴシック" panose="020B0600070205080204" pitchFamily="50" charset="-128"/>
                <a:ea typeface="ＭＳ Ｐゴシック" panose="020B0600070205080204" pitchFamily="50" charset="-128"/>
              </a:rPr>
              <a:t>。</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539750" indent="-179388"/>
            <a:r>
              <a:rPr lang="ja-JP" altLang="en-US" sz="1300" dirty="0" smtClean="0">
                <a:solidFill>
                  <a:schemeClr val="tx1"/>
                </a:solidFill>
                <a:latin typeface="ＭＳ Ｐゴシック" panose="020B0600070205080204" pitchFamily="50" charset="-128"/>
                <a:ea typeface="ＭＳ Ｐゴシック" panose="020B0600070205080204" pitchFamily="50" charset="-128"/>
              </a:rPr>
              <a:t>・　相談支援専門員の確保と資質の</a:t>
            </a:r>
            <a:r>
              <a:rPr lang="ja-JP" altLang="en-US" sz="1300" dirty="0">
                <a:solidFill>
                  <a:schemeClr val="tx1"/>
                </a:solidFill>
                <a:latin typeface="ＭＳ Ｐゴシック" panose="020B0600070205080204" pitchFamily="50" charset="-128"/>
                <a:ea typeface="ＭＳ Ｐゴシック" panose="020B0600070205080204" pitchFamily="50" charset="-128"/>
              </a:rPr>
              <a:t>向上に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向け、</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実地研修の</a:t>
            </a:r>
            <a:r>
              <a:rPr lang="ja-JP" altLang="en-US" sz="1300" u="sng" dirty="0">
                <a:solidFill>
                  <a:schemeClr val="tx1"/>
                </a:solidFill>
                <a:latin typeface="ＭＳ Ｐゴシック" panose="020B0600070205080204" pitchFamily="50" charset="-128"/>
                <a:ea typeface="ＭＳ Ｐゴシック" panose="020B0600070205080204" pitchFamily="50" charset="-128"/>
              </a:rPr>
              <a:t>実施</a:t>
            </a:r>
            <a:r>
              <a:rPr lang="ja-JP" altLang="en-US" sz="1300" dirty="0">
                <a:solidFill>
                  <a:schemeClr val="tx1"/>
                </a:solidFill>
                <a:latin typeface="ＭＳ Ｐゴシック" panose="020B0600070205080204" pitchFamily="50" charset="-128"/>
                <a:ea typeface="ＭＳ Ｐゴシック" panose="020B0600070205080204" pitchFamily="50" charset="-128"/>
              </a:rPr>
              <a:t>を含めた研修制度の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見直しを行うべき。</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539750" indent="-179388"/>
            <a:r>
              <a:rPr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「意思</a:t>
            </a:r>
            <a:r>
              <a:rPr lang="ja-JP" altLang="en-US" sz="1300" u="sng" dirty="0">
                <a:solidFill>
                  <a:schemeClr val="tx1"/>
                </a:solidFill>
                <a:latin typeface="ＭＳ Ｐゴシック" panose="020B0600070205080204" pitchFamily="50" charset="-128"/>
                <a:ea typeface="ＭＳ Ｐゴシック" panose="020B0600070205080204" pitchFamily="50" charset="-128"/>
              </a:rPr>
              <a:t>決定支援</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ガイドライン」を</a:t>
            </a:r>
            <a:r>
              <a:rPr lang="ja-JP" altLang="en-US" sz="1300" u="sng" dirty="0">
                <a:solidFill>
                  <a:schemeClr val="tx1"/>
                </a:solidFill>
                <a:latin typeface="ＭＳ Ｐゴシック" panose="020B0600070205080204" pitchFamily="50" charset="-128"/>
                <a:ea typeface="ＭＳ Ｐゴシック" panose="020B0600070205080204" pitchFamily="50" charset="-128"/>
              </a:rPr>
              <a:t>活用した</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研修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を実施するとともに、相談支援専門員等の研修カリキュラムの中</a:t>
            </a:r>
            <a:r>
              <a:rPr lang="ja-JP" altLang="en-US" sz="1300" dirty="0">
                <a:solidFill>
                  <a:schemeClr val="tx1"/>
                </a:solidFill>
                <a:latin typeface="ＭＳ Ｐゴシック" panose="020B0600070205080204" pitchFamily="50" charset="-128"/>
                <a:ea typeface="ＭＳ Ｐゴシック" panose="020B0600070205080204" pitchFamily="50" charset="-128"/>
              </a:rPr>
              <a:t>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も位置</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539750" indent="-179388"/>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付けるべき。</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539750" indent="-179388"/>
            <a:r>
              <a:rPr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指導的役割を担う人材（主任</a:t>
            </a:r>
            <a:r>
              <a:rPr lang="ja-JP" altLang="en-US" sz="1300" u="sng" dirty="0">
                <a:solidFill>
                  <a:schemeClr val="tx1"/>
                </a:solidFill>
                <a:latin typeface="ＭＳ Ｐゴシック" panose="020B0600070205080204" pitchFamily="50" charset="-128"/>
                <a:ea typeface="ＭＳ Ｐゴシック" panose="020B0600070205080204" pitchFamily="50" charset="-128"/>
              </a:rPr>
              <a:t>相談支援</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専門員）の育成</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を行うとともに、こうした人材の適切な活用を進めるべき。</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360363" indent="-179388"/>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360363" indent="-179388"/>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さらに、「相談</a:t>
            </a:r>
            <a:r>
              <a:rPr lang="ja-JP" altLang="en-US" sz="1300" dirty="0">
                <a:solidFill>
                  <a:schemeClr val="tx1"/>
                </a:solidFill>
                <a:latin typeface="ＭＳ Ｐゴシック" panose="020B0600070205080204" pitchFamily="50" charset="-128"/>
                <a:ea typeface="ＭＳ Ｐゴシック" panose="020B0600070205080204" pitchFamily="50" charset="-128"/>
              </a:rPr>
              <a:t>支援の質の向上のための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検討会」に</a:t>
            </a:r>
            <a:r>
              <a:rPr lang="ja-JP" altLang="en-US" sz="1300" dirty="0">
                <a:solidFill>
                  <a:schemeClr val="tx1"/>
                </a:solidFill>
                <a:latin typeface="ＭＳ Ｐゴシック" panose="020B0600070205080204" pitchFamily="50" charset="-128"/>
                <a:ea typeface="ＭＳ Ｐゴシック" panose="020B0600070205080204" pitchFamily="50" charset="-128"/>
              </a:rPr>
              <a:t>おける議論</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のとりまとめ</a:t>
            </a:r>
            <a:r>
              <a:rPr lang="ja-JP" altLang="en-US" sz="1300" dirty="0">
                <a:solidFill>
                  <a:schemeClr val="tx1"/>
                </a:solidFill>
                <a:latin typeface="ＭＳ Ｐゴシック" panose="020B0600070205080204" pitchFamily="50" charset="-128"/>
                <a:ea typeface="ＭＳ Ｐゴシック" panose="020B0600070205080204" pitchFamily="50" charset="-128"/>
              </a:rPr>
              <a:t>（平成</a:t>
            </a:r>
            <a:r>
              <a:rPr lang="en-US" altLang="ja-JP" sz="1300" dirty="0">
                <a:solidFill>
                  <a:schemeClr val="tx1"/>
                </a:solidFill>
                <a:latin typeface="ＭＳ Ｐゴシック" panose="020B0600070205080204" pitchFamily="50" charset="-128"/>
                <a:ea typeface="ＭＳ Ｐゴシック" panose="020B0600070205080204" pitchFamily="50" charset="-128"/>
              </a:rPr>
              <a:t>28</a:t>
            </a:r>
            <a:r>
              <a:rPr lang="ja-JP" altLang="en-US" sz="1300" dirty="0">
                <a:solidFill>
                  <a:schemeClr val="tx1"/>
                </a:solidFill>
                <a:latin typeface="ＭＳ Ｐゴシック" panose="020B0600070205080204" pitchFamily="50" charset="-128"/>
                <a:ea typeface="ＭＳ Ｐゴシック" panose="020B0600070205080204" pitchFamily="50" charset="-128"/>
              </a:rPr>
              <a:t>年７月</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）で</a:t>
            </a:r>
            <a:r>
              <a:rPr lang="ja-JP" altLang="en-US" sz="1300" dirty="0">
                <a:solidFill>
                  <a:schemeClr val="tx1"/>
                </a:solidFill>
                <a:latin typeface="ＭＳ Ｐゴシック" panose="020B0600070205080204" pitchFamily="50" charset="-128"/>
                <a:ea typeface="ＭＳ Ｐゴシック" panose="020B0600070205080204" pitchFamily="50" charset="-128"/>
              </a:rPr>
              <a:t>は、人材育成の方策に</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つい</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360363" indent="-179388"/>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err="1" smtClean="0">
                <a:solidFill>
                  <a:schemeClr val="tx1"/>
                </a:solidFill>
                <a:latin typeface="ＭＳ Ｐゴシック" panose="020B0600070205080204" pitchFamily="50" charset="-128"/>
                <a:ea typeface="ＭＳ Ｐゴシック" panose="020B0600070205080204" pitchFamily="50" charset="-128"/>
              </a:rPr>
              <a:t>て</a:t>
            </a:r>
            <a:r>
              <a:rPr lang="ja-JP" altLang="en-US" sz="1300" dirty="0">
                <a:solidFill>
                  <a:schemeClr val="tx1"/>
                </a:solidFill>
                <a:latin typeface="ＭＳ Ｐゴシック" panose="020B0600070205080204" pitchFamily="50" charset="-128"/>
                <a:ea typeface="ＭＳ Ｐゴシック" panose="020B0600070205080204" pitchFamily="50" charset="-128"/>
              </a:rPr>
              <a:t>以下のように提言されている。</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539750" indent="-276225"/>
            <a:r>
              <a:rPr lang="en-US" altLang="ja-JP"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基本</a:t>
            </a:r>
            <a:r>
              <a:rPr lang="ja-JP" altLang="en-US" sz="1300" dirty="0">
                <a:solidFill>
                  <a:schemeClr val="tx1"/>
                </a:solidFill>
                <a:latin typeface="ＭＳ Ｐゴシック" panose="020B0600070205080204" pitchFamily="50" charset="-128"/>
                <a:ea typeface="ＭＳ Ｐゴシック" panose="020B0600070205080204" pitchFamily="50" charset="-128"/>
              </a:rPr>
              <a:t>相談支援</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を適切に行える相談支援専門員の育成を基盤とし、計画相談支援（サービス利用支援・継続サービス</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539750" indent="-276225"/>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利用支援）について専門的な知識</a:t>
            </a:r>
            <a:r>
              <a:rPr lang="ja-JP" altLang="en-US" sz="1300" dirty="0">
                <a:solidFill>
                  <a:schemeClr val="tx1"/>
                </a:solidFill>
                <a:latin typeface="ＭＳ Ｐゴシック" panose="020B0600070205080204" pitchFamily="50" charset="-128"/>
                <a:ea typeface="ＭＳ Ｐゴシック" panose="020B0600070205080204" pitchFamily="50" charset="-128"/>
              </a:rPr>
              <a:t>及び</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スキルを身につけるための育成を行う。</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539750" indent="-276225"/>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より</a:t>
            </a:r>
            <a:r>
              <a:rPr lang="ja-JP" altLang="en-US" sz="1300" dirty="0">
                <a:solidFill>
                  <a:schemeClr val="tx1"/>
                </a:solidFill>
                <a:latin typeface="ＭＳ Ｐゴシック" panose="020B0600070205080204" pitchFamily="50" charset="-128"/>
                <a:ea typeface="ＭＳ Ｐゴシック" panose="020B0600070205080204" pitchFamily="50" charset="-128"/>
              </a:rPr>
              <a:t>幅広い問題解決</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能力を要する支援、地域</a:t>
            </a:r>
            <a:r>
              <a:rPr lang="ja-JP" altLang="en-US" sz="1300" dirty="0">
                <a:solidFill>
                  <a:schemeClr val="tx1"/>
                </a:solidFill>
                <a:latin typeface="ＭＳ Ｐゴシック" panose="020B0600070205080204" pitchFamily="50" charset="-128"/>
                <a:ea typeface="ＭＳ Ｐゴシック" panose="020B0600070205080204" pitchFamily="50" charset="-128"/>
              </a:rPr>
              <a:t>への</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働きかけを伴う支援等、</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個々の能力や経験</a:t>
            </a:r>
            <a:r>
              <a:rPr lang="ja-JP" altLang="en-US" sz="1300" u="sng" dirty="0">
                <a:solidFill>
                  <a:schemeClr val="tx1"/>
                </a:solidFill>
                <a:latin typeface="ＭＳ Ｐゴシック" panose="020B0600070205080204" pitchFamily="50" charset="-128"/>
                <a:ea typeface="ＭＳ Ｐゴシック" panose="020B0600070205080204" pitchFamily="50" charset="-128"/>
              </a:rPr>
              <a:t>等に応じた段階的</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な人材育成が図られる仕組み</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作りを検討する必要がある。</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pPr marL="539750" indent="-276225"/>
            <a:r>
              <a:rPr lang="en-US" altLang="ja-JP"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これまで実施されている「初任者研修」及び「現任研修」のカリキュラムの更なる充実に加え、事業所や地域において</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539750" indent="-276225"/>
            <a:r>
              <a:rPr lang="en-US" altLang="ja-JP" sz="1300" dirty="0">
                <a:solidFill>
                  <a:schemeClr val="tx1"/>
                </a:solidFill>
                <a:latin typeface="ＭＳ Ｐゴシック" panose="020B0600070205080204" pitchFamily="50" charset="-128"/>
                <a:ea typeface="ＭＳ Ｐゴシック" panose="020B0600070205080204" pitchFamily="50" charset="-128"/>
              </a:rPr>
              <a:t> </a:t>
            </a:r>
            <a:r>
              <a:rPr lang="en-US" altLang="ja-JP"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指導的役割を</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担う 「主任</a:t>
            </a:r>
            <a:r>
              <a:rPr lang="ja-JP" altLang="en-US" sz="1300" u="sng" dirty="0">
                <a:solidFill>
                  <a:schemeClr val="tx1"/>
                </a:solidFill>
                <a:latin typeface="ＭＳ Ｐゴシック" panose="020B0600070205080204" pitchFamily="50" charset="-128"/>
                <a:ea typeface="ＭＳ Ｐゴシック" panose="020B0600070205080204" pitchFamily="50" charset="-128"/>
              </a:rPr>
              <a:t>相談支援</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専門員」の育成に必要な研修プログラムを新たに設ける</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とともに、より効果的な人材</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539750" indent="-276225"/>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育成が図られるよう、例えば</a:t>
            </a:r>
            <a:r>
              <a:rPr lang="ja-JP" altLang="en-US" sz="1300" u="sng" dirty="0" smtClean="0">
                <a:solidFill>
                  <a:schemeClr val="tx1"/>
                </a:solidFill>
                <a:latin typeface="ＭＳ Ｐゴシック" panose="020B0600070205080204" pitchFamily="50" charset="-128"/>
                <a:ea typeface="ＭＳ Ｐゴシック" panose="020B0600070205080204" pitchFamily="50" charset="-128"/>
              </a:rPr>
              <a:t>次期研修までの間に実地研修（ＯＪＴ）を組み込むべき</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である。</a:t>
            </a:r>
          </a:p>
          <a:p>
            <a:pPr marL="360363" indent="-179388"/>
            <a:endParaRPr lang="ja-JP" altLang="en-US" sz="1300" dirty="0">
              <a:solidFill>
                <a:schemeClr val="tx1"/>
              </a:solidFill>
              <a:latin typeface="ＭＳ Ｐゴシック" panose="020B0600070205080204" pitchFamily="50" charset="-128"/>
              <a:ea typeface="ＭＳ Ｐゴシック" panose="020B0600070205080204" pitchFamily="50" charset="-128"/>
            </a:endParaRPr>
          </a:p>
          <a:p>
            <a:pPr marL="360363" indent="-179388"/>
            <a:r>
              <a:rPr lang="ja-JP" altLang="en-US" sz="1300" dirty="0" smtClean="0">
                <a:solidFill>
                  <a:schemeClr val="tx1"/>
                </a:solidFill>
                <a:latin typeface="ＭＳ Ｐゴシック" panose="020B0600070205080204" pitchFamily="50" charset="-128"/>
                <a:ea typeface="ＭＳ Ｐゴシック" panose="020B0600070205080204" pitchFamily="50" charset="-128"/>
              </a:rPr>
              <a:t>○　上記の指摘等を受け、現在求められる役割に対応できる</a:t>
            </a:r>
            <a:r>
              <a:rPr lang="ja-JP" altLang="en-US" sz="1300" dirty="0">
                <a:solidFill>
                  <a:schemeClr val="tx1"/>
                </a:solidFill>
                <a:latin typeface="ＭＳ Ｐゴシック" panose="020B0600070205080204" pitchFamily="50" charset="-128"/>
                <a:ea typeface="ＭＳ Ｐゴシック" panose="020B0600070205080204" pitchFamily="50" charset="-128"/>
              </a:rPr>
              <a:t>相談支援専門員を</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養成して</a:t>
            </a:r>
            <a:r>
              <a:rPr lang="ja-JP" altLang="en-US" sz="1300" dirty="0">
                <a:solidFill>
                  <a:schemeClr val="tx1"/>
                </a:solidFill>
                <a:latin typeface="ＭＳ Ｐゴシック" panose="020B0600070205080204" pitchFamily="50" charset="-128"/>
                <a:ea typeface="ＭＳ Ｐゴシック" panose="020B0600070205080204" pitchFamily="50" charset="-128"/>
              </a:rPr>
              <a:t>いく</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ための現行カリキュラムの見直し及び</a:t>
            </a:r>
            <a:r>
              <a:rPr lang="ja-JP" altLang="en-US" sz="1300" dirty="0">
                <a:solidFill>
                  <a:schemeClr val="tx1"/>
                </a:solidFill>
                <a:latin typeface="ＭＳ Ｐゴシック" panose="020B0600070205080204" pitchFamily="50" charset="-128"/>
                <a:ea typeface="ＭＳ Ｐゴシック" panose="020B0600070205080204" pitchFamily="50" charset="-128"/>
              </a:rPr>
              <a:t>新たなカリキュラムの創設が必要と</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なっている。</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407397"/>
            <a:ext cx="9144000" cy="72008"/>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90710" y="6232779"/>
            <a:ext cx="8902645"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60363" indent="-180975"/>
            <a:r>
              <a:rPr lang="ja-JP" altLang="en-US" sz="1400" dirty="0" smtClean="0">
                <a:latin typeface="ＭＳ Ｐゴシック" panose="020B0600070205080204" pitchFamily="50" charset="-128"/>
                <a:ea typeface="ＭＳ Ｐゴシック" panose="020B0600070205080204" pitchFamily="50" charset="-128"/>
              </a:rPr>
              <a:t>○　上記</a:t>
            </a:r>
            <a:r>
              <a:rPr lang="ja-JP" altLang="en-US" sz="1400" dirty="0">
                <a:latin typeface="ＭＳ Ｐゴシック" panose="020B0600070205080204" pitchFamily="50" charset="-128"/>
                <a:ea typeface="ＭＳ Ｐゴシック" panose="020B0600070205080204" pitchFamily="50" charset="-128"/>
              </a:rPr>
              <a:t>課題に対応すべく、平成</a:t>
            </a:r>
            <a:r>
              <a:rPr lang="en-US" altLang="ja-JP" sz="1400" dirty="0">
                <a:latin typeface="ＭＳ Ｐゴシック" panose="020B0600070205080204" pitchFamily="50" charset="-128"/>
                <a:ea typeface="ＭＳ Ｐゴシック" panose="020B0600070205080204" pitchFamily="50" charset="-128"/>
              </a:rPr>
              <a:t>28</a:t>
            </a:r>
            <a:r>
              <a:rPr lang="ja-JP" altLang="en-US" sz="1400" dirty="0">
                <a:latin typeface="ＭＳ Ｐゴシック" panose="020B0600070205080204" pitchFamily="50" charset="-128"/>
                <a:ea typeface="ＭＳ Ｐゴシック" panose="020B0600070205080204" pitchFamily="50" charset="-128"/>
              </a:rPr>
              <a:t>年～</a:t>
            </a:r>
            <a:r>
              <a:rPr lang="en-US" altLang="ja-JP" sz="1400" dirty="0">
                <a:latin typeface="ＭＳ Ｐゴシック" panose="020B0600070205080204" pitchFamily="50" charset="-128"/>
                <a:ea typeface="ＭＳ Ｐゴシック" panose="020B0600070205080204" pitchFamily="50" charset="-128"/>
              </a:rPr>
              <a:t>29</a:t>
            </a:r>
            <a:r>
              <a:rPr lang="ja-JP" altLang="en-US" sz="1400" dirty="0">
                <a:latin typeface="ＭＳ Ｐゴシック" panose="020B0600070205080204" pitchFamily="50" charset="-128"/>
                <a:ea typeface="ＭＳ Ｐゴシック" panose="020B0600070205080204" pitchFamily="50" charset="-128"/>
              </a:rPr>
              <a:t>年度において厚生労働科学研究により相談支援専門員養成のための研修プログラムの開発について</a:t>
            </a:r>
            <a:r>
              <a:rPr lang="ja-JP" altLang="en-US" sz="1400" dirty="0" smtClean="0">
                <a:latin typeface="ＭＳ Ｐゴシック" panose="020B0600070205080204" pitchFamily="50" charset="-128"/>
                <a:ea typeface="ＭＳ Ｐゴシック" panose="020B0600070205080204" pitchFamily="50" charset="-128"/>
              </a:rPr>
              <a:t>取り組んで</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きたところ</a:t>
            </a:r>
            <a:r>
              <a:rPr lang="ja-JP" altLang="en-US" sz="1400" dirty="0" smtClean="0">
                <a:latin typeface="ＭＳ Ｐゴシック" panose="020B0600070205080204" pitchFamily="50" charset="-128"/>
                <a:ea typeface="ＭＳ Ｐゴシック" panose="020B0600070205080204" pitchFamily="50" charset="-128"/>
              </a:rPr>
              <a:t>。</a:t>
            </a:r>
            <a:endParaRPr lang="en-US" altLang="ja-JP" sz="1400" dirty="0">
              <a:latin typeface="ＭＳ Ｐゴシック" panose="020B0600070205080204" pitchFamily="50" charset="-128"/>
              <a:ea typeface="ＭＳ Ｐゴシック" panose="020B0600070205080204" pitchFamily="50" charset="-128"/>
            </a:endParaRPr>
          </a:p>
        </p:txBody>
      </p:sp>
      <p:sp>
        <p:nvSpPr>
          <p:cNvPr id="5" name="下矢印 4"/>
          <p:cNvSpPr/>
          <p:nvPr/>
        </p:nvSpPr>
        <p:spPr>
          <a:xfrm>
            <a:off x="3524769" y="5796236"/>
            <a:ext cx="1969726" cy="28507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9" name="スライド番号プレースホルダー 1"/>
          <p:cNvSpPr>
            <a:spLocks noGrp="1"/>
          </p:cNvSpPr>
          <p:nvPr>
            <p:ph type="sldNum" sz="quarter" idx="12"/>
          </p:nvPr>
        </p:nvSpPr>
        <p:spPr>
          <a:xfrm>
            <a:off x="7058103" y="6518225"/>
            <a:ext cx="2133600" cy="365125"/>
          </a:xfrm>
        </p:spPr>
        <p:txBody>
          <a:bodyPr/>
          <a:lstStyle/>
          <a:p>
            <a:pPr>
              <a:defRPr/>
            </a:pPr>
            <a:fld id="{F2A1C1E8-9361-4557-9EFC-000E05CD7A25}" type="slidenum">
              <a:rPr lang="en-US" altLang="ja-JP" smtClean="0">
                <a:latin typeface="ＭＳ Ｐゴシック" panose="020B0600070205080204" pitchFamily="50" charset="-128"/>
                <a:ea typeface="ＭＳ Ｐゴシック" panose="020B0600070205080204" pitchFamily="50" charset="-128"/>
              </a:rPr>
              <a:pPr>
                <a:defRPr/>
              </a:pPr>
              <a:t>25</a:t>
            </a:fld>
            <a:endParaRPr lang="en-US" altLang="ja-JP" dirty="0">
              <a:latin typeface="ＭＳ Ｐゴシック" panose="020B0600070205080204" pitchFamily="50" charset="-128"/>
              <a:ea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885173539"/>
              </p:ext>
            </p:extLst>
          </p:nvPr>
        </p:nvGraphicFramePr>
        <p:xfrm>
          <a:off x="7091085" y="45557"/>
          <a:ext cx="2001718" cy="412696"/>
        </p:xfrm>
        <a:graphic>
          <a:graphicData uri="http://schemas.openxmlformats.org/drawingml/2006/table">
            <a:tbl>
              <a:tblPr firstRow="1" bandRow="1">
                <a:tableStyleId>{5940675A-B579-460E-94D1-54222C63F5DA}</a:tableStyleId>
              </a:tblPr>
              <a:tblGrid>
                <a:gridCol w="2001718">
                  <a:extLst>
                    <a:ext uri="{9D8B030D-6E8A-4147-A177-3AD203B41FA5}">
                      <a16:colId xmlns:a16="http://schemas.microsoft.com/office/drawing/2014/main" val="20000"/>
                    </a:ext>
                  </a:extLst>
                </a:gridCol>
              </a:tblGrid>
              <a:tr h="412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a:t>
                      </a:r>
                      <a:r>
                        <a:rPr kumimoji="1" lang="en-US" altLang="ja-JP" sz="1000" dirty="0" smtClean="0">
                          <a:latin typeface="+mn-ea"/>
                          <a:ea typeface="+mn-ea"/>
                        </a:rPr>
                        <a:t>89</a:t>
                      </a:r>
                      <a:r>
                        <a:rPr kumimoji="1" lang="ja-JP" altLang="en-US" sz="1000" dirty="0" smtClean="0">
                          <a:latin typeface="+mn-ea"/>
                          <a:ea typeface="+mn-ea"/>
                        </a:rPr>
                        <a:t>回（</a:t>
                      </a:r>
                      <a:r>
                        <a:rPr kumimoji="1" lang="en-US" altLang="ja-JP" sz="1000" dirty="0" smtClean="0">
                          <a:latin typeface="+mn-ea"/>
                          <a:ea typeface="+mn-ea"/>
                        </a:rPr>
                        <a:t>H30.3.2</a:t>
                      </a:r>
                      <a:r>
                        <a:rPr kumimoji="1" lang="ja-JP" altLang="en-US" sz="1000" dirty="0" smtClean="0">
                          <a:latin typeface="+mn-ea"/>
                          <a:ea typeface="+mn-ea"/>
                        </a:rPr>
                        <a:t>）</a:t>
                      </a:r>
                    </a:p>
                    <a:p>
                      <a:pPr algn="ctr"/>
                      <a:r>
                        <a:rPr kumimoji="1" lang="ja-JP" altLang="en-US" sz="1000" dirty="0" smtClean="0"/>
                        <a:t>社会保障審議会障害者部会資料</a:t>
                      </a:r>
                      <a:endParaRPr kumimoji="1" lang="ja-JP" altLang="en-US" sz="10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93737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500" y="-13394"/>
            <a:ext cx="7744998" cy="490066"/>
          </a:xfrm>
          <a:noFill/>
          <a:ln>
            <a:noFill/>
          </a:ln>
        </p:spPr>
        <p:txBody>
          <a:bodyPr>
            <a:noAutofit/>
          </a:bodyPr>
          <a:lstStyle/>
          <a:p>
            <a:r>
              <a:rPr kumimoji="1" lang="ja-JP" altLang="en-US" sz="2400" b="1" dirty="0">
                <a:latin typeface="ＭＳ Ｐゴシック" panose="020B0600070205080204" pitchFamily="50" charset="-128"/>
                <a:ea typeface="ＭＳ Ｐゴシック" panose="020B0600070205080204" pitchFamily="50" charset="-128"/>
              </a:rPr>
              <a:t>相談</a:t>
            </a:r>
            <a:r>
              <a:rPr kumimoji="1" lang="ja-JP" altLang="en-US" sz="2400" b="1" dirty="0" smtClean="0">
                <a:latin typeface="ＭＳ Ｐゴシック" panose="020B0600070205080204" pitchFamily="50" charset="-128"/>
                <a:ea typeface="ＭＳ Ｐゴシック" panose="020B0600070205080204" pitchFamily="50" charset="-128"/>
              </a:rPr>
              <a:t>支援専門員の研修</a:t>
            </a:r>
            <a:r>
              <a:rPr kumimoji="1" lang="ja-JP" altLang="en-US" sz="2400" b="1" dirty="0">
                <a:latin typeface="ＭＳ Ｐゴシック" panose="020B0600070205080204" pitchFamily="50" charset="-128"/>
                <a:ea typeface="ＭＳ Ｐゴシック" panose="020B0600070205080204" pitchFamily="50" charset="-128"/>
              </a:rPr>
              <a:t>制度の</a:t>
            </a:r>
            <a:r>
              <a:rPr kumimoji="1" lang="ja-JP" altLang="en-US" sz="2400" b="1" dirty="0" smtClean="0">
                <a:latin typeface="ＭＳ Ｐゴシック" panose="020B0600070205080204" pitchFamily="50" charset="-128"/>
                <a:ea typeface="ＭＳ Ｐゴシック" panose="020B0600070205080204" pitchFamily="50" charset="-128"/>
              </a:rPr>
              <a:t>見直し</a:t>
            </a:r>
            <a:r>
              <a:rPr lang="ja-JP" altLang="en-US" sz="2400" b="1" dirty="0" smtClean="0">
                <a:latin typeface="ＭＳ Ｐゴシック" panose="020B0600070205080204" pitchFamily="50" charset="-128"/>
                <a:ea typeface="ＭＳ Ｐゴシック" panose="020B0600070205080204" pitchFamily="50" charset="-128"/>
              </a:rPr>
              <a:t>について</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100079" y="2901499"/>
            <a:ext cx="1506012" cy="839936"/>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相談</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支援従事者</a:t>
            </a:r>
          </a:p>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実務</a:t>
            </a:r>
            <a:r>
              <a:rPr lang="ja-JP" altLang="en-US" sz="1200" b="1" dirty="0">
                <a:solidFill>
                  <a:schemeClr val="tx1"/>
                </a:solidFill>
                <a:latin typeface="ＭＳ Ｐゴシック" panose="020B0600070205080204" pitchFamily="50" charset="-128"/>
                <a:ea typeface="ＭＳ Ｐゴシック" panose="020B0600070205080204" pitchFamily="50" charset="-128"/>
              </a:rPr>
              <a:t>要件</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2075392" y="2959582"/>
            <a:ext cx="1353969" cy="782271"/>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相談支援従事者</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初任者研修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３１．５</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ｈ）</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5438084" y="2959582"/>
            <a:ext cx="1807897" cy="78185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相談支援従事者</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現任</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研修（</a:t>
            </a:r>
            <a:r>
              <a:rPr lang="ja-JP" altLang="en-US" sz="1200" dirty="0">
                <a:solidFill>
                  <a:schemeClr val="tx1"/>
                </a:solidFill>
                <a:latin typeface="ＭＳ Ｐゴシック" panose="020B0600070205080204" pitchFamily="50" charset="-128"/>
                <a:ea typeface="ＭＳ Ｐゴシック" panose="020B0600070205080204" pitchFamily="50" charset="-128"/>
              </a:rPr>
              <a:t>１８</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ｈ）</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５年毎</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に現任</a:t>
            </a:r>
            <a:r>
              <a:rPr lang="ja-JP" altLang="en-US" sz="1100" dirty="0">
                <a:solidFill>
                  <a:schemeClr val="tx1"/>
                </a:solidFill>
                <a:latin typeface="ＭＳ Ｐゴシック" panose="020B0600070205080204" pitchFamily="50" charset="-128"/>
                <a:ea typeface="ＭＳ Ｐゴシック" panose="020B0600070205080204" pitchFamily="50" charset="-128"/>
              </a:rPr>
              <a:t>研修を</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受講</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（更新研修）</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2052074" y="4683869"/>
            <a:ext cx="1377287" cy="9964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b="1"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b="1" dirty="0">
                <a:solidFill>
                  <a:srgbClr val="FF0000"/>
                </a:solidFill>
                <a:latin typeface="ＭＳ Ｐゴシック" panose="020B0600070205080204" pitchFamily="50" charset="-128"/>
                <a:ea typeface="ＭＳ Ｐゴシック" panose="020B0600070205080204" pitchFamily="50" charset="-128"/>
              </a:rPr>
              <a:t>カリキュラム改定</a:t>
            </a:r>
            <a:r>
              <a:rPr kumimoji="1" lang="en-US" altLang="ja-JP" sz="1100" b="1" dirty="0">
                <a:solidFill>
                  <a:srgbClr val="FF0000"/>
                </a:solidFill>
                <a:latin typeface="ＭＳ Ｐゴシック" panose="020B0600070205080204" pitchFamily="50" charset="-128"/>
                <a:ea typeface="ＭＳ Ｐゴシック" panose="020B0600070205080204" pitchFamily="50" charset="-128"/>
              </a:rPr>
              <a:t>】</a:t>
            </a:r>
          </a:p>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相談支援従事者</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初任者研修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（４２．５ｈ）</a:t>
            </a:r>
            <a:endParaRPr kumimoji="1" lang="ja-JP" altLang="en-US" sz="1100" b="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正方形/長方形 6"/>
          <p:cNvSpPr/>
          <p:nvPr/>
        </p:nvSpPr>
        <p:spPr>
          <a:xfrm>
            <a:off x="2075392" y="2448461"/>
            <a:ext cx="5031439" cy="31875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専門コース別研修　</a:t>
            </a:r>
            <a:r>
              <a:rPr lang="ja-JP" altLang="en-US" sz="1100" dirty="0">
                <a:solidFill>
                  <a:schemeClr val="tx1"/>
                </a:solidFill>
                <a:latin typeface="ＭＳ Ｐゴシック" panose="020B0600070205080204" pitchFamily="50" charset="-128"/>
                <a:ea typeface="ＭＳ Ｐゴシック" panose="020B0600070205080204" pitchFamily="50" charset="-128"/>
              </a:rPr>
              <a:t>（任意研修）</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2068613" y="4130255"/>
            <a:ext cx="5073018" cy="36229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専門コース別研修（任意研修）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一部必須及び現任・主任研修受講の要件について検討</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50" name="角丸四角形 49"/>
          <p:cNvSpPr/>
          <p:nvPr/>
        </p:nvSpPr>
        <p:spPr>
          <a:xfrm>
            <a:off x="38082" y="2411137"/>
            <a:ext cx="1397549" cy="36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latin typeface="ＭＳ Ｐゴシック" panose="020B0600070205080204" pitchFamily="50" charset="-128"/>
                <a:ea typeface="ＭＳ Ｐゴシック" panose="020B0600070205080204" pitchFamily="50" charset="-128"/>
              </a:rPr>
              <a:t>現行</a:t>
            </a:r>
          </a:p>
        </p:txBody>
      </p:sp>
      <p:sp>
        <p:nvSpPr>
          <p:cNvPr id="51" name="加算記号 50"/>
          <p:cNvSpPr/>
          <p:nvPr/>
        </p:nvSpPr>
        <p:spPr>
          <a:xfrm>
            <a:off x="1592334" y="3104746"/>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2" name="AutoShape 10"/>
          <p:cNvSpPr>
            <a:spLocks noChangeArrowheads="1"/>
          </p:cNvSpPr>
          <p:nvPr/>
        </p:nvSpPr>
        <p:spPr bwMode="auto">
          <a:xfrm rot="5400000">
            <a:off x="7126806" y="3223285"/>
            <a:ext cx="597424" cy="196364"/>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latin typeface="ＭＳ Ｐゴシック" panose="020B0600070205080204" pitchFamily="50" charset="-128"/>
              <a:ea typeface="ＭＳ Ｐゴシック" panose="020B0600070205080204" pitchFamily="50" charset="-128"/>
            </a:endParaRPr>
          </a:p>
        </p:txBody>
      </p:sp>
      <p:sp>
        <p:nvSpPr>
          <p:cNvPr id="53" name="加算記号 52"/>
          <p:cNvSpPr/>
          <p:nvPr/>
        </p:nvSpPr>
        <p:spPr>
          <a:xfrm>
            <a:off x="4991202" y="3096314"/>
            <a:ext cx="471035" cy="45873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4" name="Rectangle 7"/>
          <p:cNvSpPr>
            <a:spLocks noChangeArrowheads="1"/>
          </p:cNvSpPr>
          <p:nvPr/>
        </p:nvSpPr>
        <p:spPr bwMode="auto">
          <a:xfrm>
            <a:off x="3768879" y="2964935"/>
            <a:ext cx="1247051" cy="7834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1422" tIns="45712" rIns="91422" bIns="45712" anchor="ctr"/>
          <a:lstStyle/>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相談支援</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専門員</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として配置</a:t>
            </a:r>
          </a:p>
        </p:txBody>
      </p:sp>
      <p:sp>
        <p:nvSpPr>
          <p:cNvPr id="57" name="加算記号 56"/>
          <p:cNvSpPr/>
          <p:nvPr/>
        </p:nvSpPr>
        <p:spPr>
          <a:xfrm>
            <a:off x="2532324" y="2578875"/>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93502" y="4668794"/>
            <a:ext cx="1528264" cy="1009544"/>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相談</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支援従事者</a:t>
            </a:r>
          </a:p>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実務</a:t>
            </a:r>
            <a:r>
              <a:rPr lang="ja-JP" altLang="en-US" sz="1200" b="1" dirty="0">
                <a:solidFill>
                  <a:schemeClr val="tx1"/>
                </a:solidFill>
                <a:latin typeface="ＭＳ Ｐゴシック" panose="020B0600070205080204" pitchFamily="50" charset="-128"/>
                <a:ea typeface="ＭＳ Ｐゴシック" panose="020B0600070205080204" pitchFamily="50" charset="-128"/>
              </a:rPr>
              <a:t>要件</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59" name="角丸四角形 58"/>
          <p:cNvSpPr/>
          <p:nvPr/>
        </p:nvSpPr>
        <p:spPr>
          <a:xfrm>
            <a:off x="38082" y="4062242"/>
            <a:ext cx="1397549" cy="3548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latin typeface="ＭＳ Ｐゴシック" panose="020B0600070205080204" pitchFamily="50" charset="-128"/>
                <a:ea typeface="ＭＳ Ｐゴシック" panose="020B0600070205080204" pitchFamily="50" charset="-128"/>
              </a:rPr>
              <a:t>改定後</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61" name="加算記号 60"/>
          <p:cNvSpPr/>
          <p:nvPr/>
        </p:nvSpPr>
        <p:spPr>
          <a:xfrm>
            <a:off x="1597578" y="4915591"/>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62" name="AutoShape 10"/>
          <p:cNvSpPr>
            <a:spLocks noChangeArrowheads="1"/>
          </p:cNvSpPr>
          <p:nvPr/>
        </p:nvSpPr>
        <p:spPr bwMode="auto">
          <a:xfrm rot="5400000">
            <a:off x="7140863" y="5066701"/>
            <a:ext cx="586441" cy="159067"/>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latin typeface="ＭＳ Ｐゴシック" panose="020B0600070205080204" pitchFamily="50" charset="-128"/>
              <a:ea typeface="ＭＳ Ｐゴシック" panose="020B0600070205080204" pitchFamily="50" charset="-128"/>
            </a:endParaRPr>
          </a:p>
        </p:txBody>
      </p:sp>
      <p:sp>
        <p:nvSpPr>
          <p:cNvPr id="67" name="正方形/長方形 66"/>
          <p:cNvSpPr/>
          <p:nvPr/>
        </p:nvSpPr>
        <p:spPr>
          <a:xfrm>
            <a:off x="5438084" y="5977996"/>
            <a:ext cx="1810061" cy="82320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b="1" dirty="0">
                <a:solidFill>
                  <a:srgbClr val="FF0000"/>
                </a:solidFill>
                <a:latin typeface="ＭＳ Ｐゴシック" panose="020B0600070205080204" pitchFamily="50" charset="-128"/>
                <a:ea typeface="ＭＳ Ｐゴシック" panose="020B0600070205080204" pitchFamily="50" charset="-128"/>
              </a:rPr>
              <a:t>【</a:t>
            </a:r>
            <a:r>
              <a:rPr lang="ja-JP" altLang="en-US" sz="1100" b="1" dirty="0">
                <a:solidFill>
                  <a:srgbClr val="FF0000"/>
                </a:solidFill>
                <a:latin typeface="ＭＳ Ｐゴシック" panose="020B0600070205080204" pitchFamily="50" charset="-128"/>
                <a:ea typeface="ＭＳ Ｐゴシック" panose="020B0600070205080204" pitchFamily="50" charset="-128"/>
              </a:rPr>
              <a:t>カリキュラム創設</a:t>
            </a:r>
            <a:r>
              <a:rPr lang="en-US" altLang="ja-JP" sz="1100" b="1" dirty="0">
                <a:solidFill>
                  <a:srgbClr val="FF0000"/>
                </a:solidFill>
                <a:latin typeface="ＭＳ Ｐゴシック" panose="020B0600070205080204" pitchFamily="50" charset="-128"/>
                <a:ea typeface="ＭＳ Ｐゴシック" panose="020B0600070205080204" pitchFamily="50" charset="-128"/>
              </a:rPr>
              <a:t>】</a:t>
            </a:r>
          </a:p>
          <a:p>
            <a:pPr algn="ct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主任相談支援専門員</a:t>
            </a:r>
            <a:endParaRPr lang="en-US" altLang="ja-JP" sz="11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研修（</a:t>
            </a:r>
            <a:r>
              <a:rPr lang="ja-JP" altLang="en-US" sz="1100" b="1" dirty="0">
                <a:solidFill>
                  <a:srgbClr val="FF0000"/>
                </a:solidFill>
                <a:latin typeface="ＭＳ Ｐゴシック" panose="020B0600070205080204" pitchFamily="50" charset="-128"/>
                <a:ea typeface="ＭＳ Ｐゴシック" panose="020B0600070205080204" pitchFamily="50" charset="-128"/>
              </a:rPr>
              <a:t>３０</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ｈ）</a:t>
            </a:r>
            <a:endParaRPr lang="en-US" altLang="ja-JP" sz="1100" b="1" dirty="0">
              <a:solidFill>
                <a:srgbClr val="FF0000"/>
              </a:solidFill>
              <a:latin typeface="ＭＳ Ｐゴシック" panose="020B0600070205080204" pitchFamily="50" charset="-128"/>
              <a:ea typeface="ＭＳ Ｐゴシック" panose="020B0600070205080204" pitchFamily="50" charset="-128"/>
            </a:endParaRPr>
          </a:p>
        </p:txBody>
      </p:sp>
      <p:sp>
        <p:nvSpPr>
          <p:cNvPr id="68" name="AutoShape 10"/>
          <p:cNvSpPr>
            <a:spLocks noChangeArrowheads="1"/>
          </p:cNvSpPr>
          <p:nvPr/>
        </p:nvSpPr>
        <p:spPr bwMode="auto">
          <a:xfrm rot="5400000">
            <a:off x="7142166" y="6288220"/>
            <a:ext cx="586441" cy="159067"/>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latin typeface="ＭＳ Ｐゴシック" panose="020B0600070205080204" pitchFamily="50" charset="-128"/>
              <a:ea typeface="ＭＳ Ｐゴシック" panose="020B0600070205080204" pitchFamily="50" charset="-128"/>
            </a:endParaRPr>
          </a:p>
        </p:txBody>
      </p:sp>
      <p:sp>
        <p:nvSpPr>
          <p:cNvPr id="69" name="Rectangle 7"/>
          <p:cNvSpPr>
            <a:spLocks noChangeArrowheads="1"/>
          </p:cNvSpPr>
          <p:nvPr/>
        </p:nvSpPr>
        <p:spPr bwMode="auto">
          <a:xfrm>
            <a:off x="7613001" y="5977996"/>
            <a:ext cx="1339029" cy="820686"/>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91422" tIns="45712" rIns="91422" bIns="45712" anchor="ctr"/>
          <a:lstStyle/>
          <a:p>
            <a:pPr algn="ctr" fontAlgn="base">
              <a:spcBef>
                <a:spcPct val="0"/>
              </a:spcBef>
              <a:spcAft>
                <a:spcPct val="0"/>
              </a:spcAft>
            </a:pP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主任相談</a:t>
            </a:r>
            <a:r>
              <a:rPr lang="ja-JP" altLang="en-US" sz="1200" b="1" dirty="0">
                <a:solidFill>
                  <a:srgbClr val="000000"/>
                </a:solidFill>
                <a:latin typeface="ＭＳ Ｐゴシック" panose="020B0600070205080204" pitchFamily="50" charset="-128"/>
                <a:ea typeface="ＭＳ Ｐゴシック" panose="020B0600070205080204" pitchFamily="50" charset="-128"/>
              </a:rPr>
              <a:t>支援</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専門員</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として配置</a:t>
            </a:r>
          </a:p>
        </p:txBody>
      </p:sp>
      <p:sp>
        <p:nvSpPr>
          <p:cNvPr id="74" name="AutoShape 10"/>
          <p:cNvSpPr>
            <a:spLocks noChangeArrowheads="1"/>
          </p:cNvSpPr>
          <p:nvPr/>
        </p:nvSpPr>
        <p:spPr bwMode="auto">
          <a:xfrm rot="5400000">
            <a:off x="3304142" y="3250364"/>
            <a:ext cx="597424" cy="15906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latin typeface="ＭＳ Ｐゴシック" panose="020B0600070205080204" pitchFamily="50" charset="-128"/>
              <a:ea typeface="ＭＳ Ｐゴシック" panose="020B0600070205080204" pitchFamily="50" charset="-128"/>
            </a:endParaRPr>
          </a:p>
        </p:txBody>
      </p:sp>
      <p:sp>
        <p:nvSpPr>
          <p:cNvPr id="75" name="正方形/長方形 74"/>
          <p:cNvSpPr/>
          <p:nvPr/>
        </p:nvSpPr>
        <p:spPr>
          <a:xfrm>
            <a:off x="7613001" y="4683868"/>
            <a:ext cx="1312136" cy="99446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相談支援専門員</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としての要件更新</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76" name="正方形/長方形 75"/>
          <p:cNvSpPr/>
          <p:nvPr/>
        </p:nvSpPr>
        <p:spPr>
          <a:xfrm>
            <a:off x="5407747" y="4668793"/>
            <a:ext cx="1838234" cy="100954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b="1" dirty="0">
                <a:solidFill>
                  <a:srgbClr val="FF0000"/>
                </a:solidFill>
                <a:latin typeface="ＭＳ Ｐゴシック" panose="020B0600070205080204" pitchFamily="50" charset="-128"/>
                <a:ea typeface="ＭＳ Ｐゴシック" panose="020B0600070205080204" pitchFamily="50" charset="-128"/>
              </a:rPr>
              <a:t>【</a:t>
            </a:r>
            <a:r>
              <a:rPr lang="ja-JP" altLang="en-US" sz="1100" b="1" dirty="0">
                <a:solidFill>
                  <a:srgbClr val="FF0000"/>
                </a:solidFill>
                <a:latin typeface="ＭＳ Ｐゴシック" panose="020B0600070205080204" pitchFamily="50" charset="-128"/>
                <a:ea typeface="ＭＳ Ｐゴシック" panose="020B0600070205080204" pitchFamily="50" charset="-128"/>
              </a:rPr>
              <a:t>カリキュラム改定</a:t>
            </a:r>
            <a:r>
              <a:rPr lang="en-US" altLang="ja-JP" sz="1100" b="1" dirty="0">
                <a:solidFill>
                  <a:srgbClr val="FF0000"/>
                </a:solidFill>
                <a:latin typeface="ＭＳ Ｐゴシック" panose="020B0600070205080204" pitchFamily="50" charset="-128"/>
                <a:ea typeface="ＭＳ Ｐゴシック" panose="020B0600070205080204" pitchFamily="50" charset="-128"/>
              </a:rPr>
              <a:t>】</a:t>
            </a: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相談支援従事者</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現任</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研修</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（２４</a:t>
            </a:r>
            <a:r>
              <a:rPr lang="ja-JP" altLang="en-US" sz="1100" b="1" dirty="0">
                <a:solidFill>
                  <a:srgbClr val="FF0000"/>
                </a:solidFill>
                <a:latin typeface="ＭＳ Ｐゴシック" panose="020B0600070205080204" pitchFamily="50" charset="-128"/>
                <a:ea typeface="ＭＳ Ｐゴシック" panose="020B0600070205080204" pitchFamily="50" charset="-128"/>
              </a:rPr>
              <a:t>ｈ</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a:t>
            </a:r>
            <a:endParaRPr lang="en-US" altLang="ja-JP" sz="1100" b="1" dirty="0" smtClean="0">
              <a:solidFill>
                <a:srgbClr val="FF0000"/>
              </a:solidFill>
              <a:latin typeface="ＭＳ Ｐゴシック" panose="020B0600070205080204" pitchFamily="50" charset="-128"/>
              <a:ea typeface="ＭＳ Ｐゴシック" panose="020B0600070205080204" pitchFamily="50" charset="-128"/>
            </a:endParaRPr>
          </a:p>
          <a:p>
            <a:pPr algn="ctr"/>
            <a:r>
              <a:rPr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５年毎</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に現任</a:t>
            </a:r>
            <a:r>
              <a:rPr lang="ja-JP" altLang="en-US" sz="1100" dirty="0">
                <a:solidFill>
                  <a:schemeClr val="tx1"/>
                </a:solidFill>
                <a:latin typeface="ＭＳ Ｐゴシック" panose="020B0600070205080204" pitchFamily="50" charset="-128"/>
                <a:ea typeface="ＭＳ Ｐゴシック" panose="020B0600070205080204" pitchFamily="50" charset="-128"/>
              </a:rPr>
              <a:t>研修を</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受講</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（更新研修）</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4" name="直線コネクタ 3"/>
          <p:cNvCxnSpPr/>
          <p:nvPr/>
        </p:nvCxnSpPr>
        <p:spPr>
          <a:xfrm>
            <a:off x="0" y="3908977"/>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012576" y="3820744"/>
            <a:ext cx="2979617" cy="21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43" name="グループ化 42"/>
          <p:cNvGrpSpPr/>
          <p:nvPr/>
        </p:nvGrpSpPr>
        <p:grpSpPr>
          <a:xfrm>
            <a:off x="0" y="407397"/>
            <a:ext cx="9144000" cy="72008"/>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79908" y="568410"/>
            <a:ext cx="8919970" cy="180957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3038" indent="-173038">
              <a:lnSpc>
                <a:spcPct val="110000"/>
              </a:lnSpc>
            </a:pP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意思</a:t>
            </a:r>
            <a:r>
              <a:rPr lang="ja-JP" altLang="en-US" sz="1200" dirty="0">
                <a:solidFill>
                  <a:schemeClr val="tx1"/>
                </a:solidFill>
                <a:latin typeface="ＭＳ Ｐゴシック" panose="020B0600070205080204" pitchFamily="50" charset="-128"/>
                <a:ea typeface="ＭＳ Ｐゴシック" panose="020B0600070205080204" pitchFamily="50" charset="-128"/>
              </a:rPr>
              <a:t>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養成するため、</a:t>
            </a:r>
            <a:r>
              <a:rPr lang="ja-JP" altLang="en-US" sz="1200" b="1" u="sng" dirty="0" smtClean="0">
                <a:solidFill>
                  <a:schemeClr val="tx1"/>
                </a:solidFill>
                <a:latin typeface="ＭＳ Ｐゴシック" panose="020B0600070205080204" pitchFamily="50" charset="-128"/>
                <a:ea typeface="ＭＳ Ｐゴシック" panose="020B0600070205080204" pitchFamily="50" charset="-128"/>
              </a:rPr>
              <a:t>現行のカリキュラムの内容を充実</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する。</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marL="173038" indent="-173038">
              <a:lnSpc>
                <a:spcPct val="110000"/>
              </a:lnSpc>
            </a:pPr>
            <a:endParaRPr lang="en-US" altLang="ja-JP" sz="800" b="1" dirty="0">
              <a:solidFill>
                <a:schemeClr val="tx1"/>
              </a:solidFill>
              <a:latin typeface="ＭＳ Ｐゴシック" panose="020B0600070205080204" pitchFamily="50" charset="-128"/>
              <a:ea typeface="ＭＳ Ｐゴシック" panose="020B0600070205080204" pitchFamily="50" charset="-128"/>
            </a:endParaRPr>
          </a:p>
          <a:p>
            <a:pPr marL="173038" indent="-173038">
              <a:lnSpc>
                <a:spcPct val="110000"/>
              </a:lnSpc>
            </a:pP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実践力</a:t>
            </a:r>
            <a:r>
              <a:rPr lang="ja-JP" altLang="en-US" sz="1200" dirty="0">
                <a:solidFill>
                  <a:schemeClr val="tx1"/>
                </a:solidFill>
                <a:latin typeface="ＭＳ Ｐゴシック" panose="020B0600070205080204" pitchFamily="50" charset="-128"/>
                <a:ea typeface="ＭＳ Ｐゴシック" panose="020B0600070205080204" pitchFamily="50" charset="-128"/>
              </a:rPr>
              <a:t>の高い相談支援専門員養成のために</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、実践の積み重ねを行いながらスキルアップできるよう</a:t>
            </a:r>
            <a:r>
              <a:rPr lang="ja-JP" altLang="en-US" sz="1200" dirty="0">
                <a:solidFill>
                  <a:schemeClr val="tx1"/>
                </a:solidFill>
                <a:latin typeface="ＭＳ Ｐゴシック" panose="020B0600070205080204" pitchFamily="50" charset="-128"/>
                <a:ea typeface="ＭＳ Ｐゴシック" panose="020B0600070205080204" pitchFamily="50" charset="-128"/>
              </a:rPr>
              <a:t>、現任</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研修（更新研修含む）の受講に当たり、相談支援に関する</a:t>
            </a:r>
            <a:r>
              <a:rPr lang="ja-JP" altLang="en-US" sz="1200" b="1" u="sng" dirty="0" smtClean="0">
                <a:solidFill>
                  <a:schemeClr val="tx1"/>
                </a:solidFill>
                <a:latin typeface="ＭＳ Ｐゴシック" panose="020B0600070205080204" pitchFamily="50" charset="-128"/>
                <a:ea typeface="ＭＳ Ｐゴシック" panose="020B0600070205080204" pitchFamily="50" charset="-128"/>
              </a:rPr>
              <a:t>一定の実務経験の要件</a:t>
            </a:r>
            <a:r>
              <a:rPr lang="en-US" altLang="ja-JP" sz="1200" b="1" u="sng" dirty="0">
                <a:solidFill>
                  <a:schemeClr val="tx1"/>
                </a:solidFill>
                <a:latin typeface="ＭＳ Ｐゴシック" panose="020B0600070205080204" pitchFamily="50" charset="-128"/>
                <a:ea typeface="ＭＳ Ｐゴシック" panose="020B0600070205080204" pitchFamily="50" charset="-128"/>
              </a:rPr>
              <a:t>(</a:t>
            </a:r>
            <a:r>
              <a:rPr lang="ja-JP" altLang="en-US" sz="1200" b="1" u="sng" dirty="0">
                <a:solidFill>
                  <a:schemeClr val="tx1"/>
                </a:solidFill>
                <a:latin typeface="ＭＳ Ｐゴシック" panose="020B0600070205080204" pitchFamily="50" charset="-128"/>
                <a:ea typeface="ＭＳ Ｐゴシック" panose="020B0600070205080204" pitchFamily="50" charset="-128"/>
              </a:rPr>
              <a:t>注</a:t>
            </a:r>
            <a:r>
              <a:rPr lang="en-US" altLang="ja-JP" sz="1200" b="1" u="sng" dirty="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を追加</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旧カリキュラム受講者は初回の更新時は従前の例による。）</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marL="173038" indent="-173038">
              <a:lnSpc>
                <a:spcPct val="110000"/>
              </a:lnSpc>
            </a:pPr>
            <a:endParaRPr lang="en-US" altLang="ja-JP" sz="800" dirty="0">
              <a:solidFill>
                <a:schemeClr val="tx1"/>
              </a:solidFill>
              <a:latin typeface="ＭＳ Ｐゴシック" panose="020B0600070205080204" pitchFamily="50" charset="-128"/>
              <a:ea typeface="ＭＳ Ｐゴシック" panose="020B0600070205080204" pitchFamily="50" charset="-128"/>
            </a:endParaRPr>
          </a:p>
          <a:p>
            <a:pPr marL="173038" indent="-173038">
              <a:lnSpc>
                <a:spcPct val="110000"/>
              </a:lnSpc>
            </a:pP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さらに、地域づくり</a:t>
            </a:r>
            <a:r>
              <a:rPr lang="ja-JP" altLang="en-US" sz="1200" dirty="0">
                <a:solidFill>
                  <a:schemeClr val="tx1"/>
                </a:solidFill>
                <a:latin typeface="ＭＳ Ｐゴシック" panose="020B0600070205080204" pitchFamily="50" charset="-128"/>
                <a:ea typeface="ＭＳ Ｐゴシック" panose="020B0600070205080204" pitchFamily="50" charset="-128"/>
              </a:rPr>
              <a:t>、人材育成、困難事例への対応など地域の中核的な役割を担う専門職を育成する</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とともに</a:t>
            </a:r>
            <a:r>
              <a:rPr lang="ja-JP" altLang="en-US" sz="1200" dirty="0">
                <a:solidFill>
                  <a:schemeClr val="tx1"/>
                </a:solidFill>
                <a:latin typeface="ＭＳ Ｐゴシック" panose="020B0600070205080204" pitchFamily="50" charset="-128"/>
                <a:ea typeface="ＭＳ Ｐゴシック" panose="020B0600070205080204" pitchFamily="50" charset="-128"/>
              </a:rPr>
              <a:t>、相談支援専門員のキャリアパスを明確にし、目指すべき将来像及びやりがいをもって長期に働ける環境を</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整える</a:t>
            </a:r>
            <a:r>
              <a:rPr lang="ja-JP" altLang="en-US" sz="1200" dirty="0">
                <a:solidFill>
                  <a:schemeClr val="tx1"/>
                </a:solidFill>
                <a:latin typeface="ＭＳ Ｐゴシック" panose="020B0600070205080204" pitchFamily="50" charset="-128"/>
                <a:ea typeface="ＭＳ Ｐゴシック" panose="020B0600070205080204" pitchFamily="50" charset="-128"/>
              </a:rPr>
              <a:t>ため、</a:t>
            </a:r>
            <a:r>
              <a:rPr lang="ja-JP" altLang="en-US" sz="1200" b="1" u="sng" dirty="0">
                <a:solidFill>
                  <a:schemeClr val="tx1"/>
                </a:solidFill>
                <a:latin typeface="ＭＳ Ｐゴシック" panose="020B0600070205080204" pitchFamily="50" charset="-128"/>
                <a:ea typeface="ＭＳ Ｐゴシック" panose="020B0600070205080204" pitchFamily="50" charset="-128"/>
              </a:rPr>
              <a:t>主任相談支援</a:t>
            </a:r>
            <a:r>
              <a:rPr lang="ja-JP" altLang="en-US" sz="1200" b="1" u="sng" dirty="0" smtClean="0">
                <a:solidFill>
                  <a:schemeClr val="tx1"/>
                </a:solidFill>
                <a:latin typeface="ＭＳ Ｐゴシック" panose="020B0600070205080204" pitchFamily="50" charset="-128"/>
                <a:ea typeface="ＭＳ Ｐゴシック" panose="020B0600070205080204" pitchFamily="50" charset="-128"/>
              </a:rPr>
              <a:t>専門員</a:t>
            </a:r>
            <a:r>
              <a:rPr lang="ja-JP" altLang="en-US" sz="1200" b="1" u="sng" dirty="0">
                <a:solidFill>
                  <a:schemeClr val="tx1"/>
                </a:solidFill>
                <a:latin typeface="ＭＳ Ｐゴシック" panose="020B0600070205080204" pitchFamily="50" charset="-128"/>
                <a:ea typeface="ＭＳ Ｐゴシック" panose="020B0600070205080204" pitchFamily="50" charset="-128"/>
              </a:rPr>
              <a:t>研修</a:t>
            </a:r>
            <a:r>
              <a:rPr lang="ja-JP" altLang="en-US" sz="1200" b="1" u="sng" dirty="0" smtClean="0">
                <a:solidFill>
                  <a:schemeClr val="tx1"/>
                </a:solidFill>
                <a:latin typeface="ＭＳ Ｐゴシック" panose="020B0600070205080204" pitchFamily="50" charset="-128"/>
                <a:ea typeface="ＭＳ Ｐゴシック" panose="020B0600070205080204" pitchFamily="50" charset="-128"/>
              </a:rPr>
              <a:t>を創設</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42" name="加算記号 41"/>
          <p:cNvSpPr/>
          <p:nvPr/>
        </p:nvSpPr>
        <p:spPr>
          <a:xfrm>
            <a:off x="6280111" y="2583305"/>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47" name="AutoShape 10"/>
          <p:cNvSpPr>
            <a:spLocks noChangeArrowheads="1"/>
          </p:cNvSpPr>
          <p:nvPr/>
        </p:nvSpPr>
        <p:spPr bwMode="auto">
          <a:xfrm rot="5400000">
            <a:off x="3267477" y="5061209"/>
            <a:ext cx="597424" cy="15906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latin typeface="ＭＳ Ｐゴシック" panose="020B0600070205080204" pitchFamily="50" charset="-128"/>
              <a:ea typeface="ＭＳ Ｐゴシック" panose="020B0600070205080204" pitchFamily="50" charset="-128"/>
            </a:endParaRPr>
          </a:p>
        </p:txBody>
      </p:sp>
      <p:sp>
        <p:nvSpPr>
          <p:cNvPr id="48" name="Rectangle 7"/>
          <p:cNvSpPr>
            <a:spLocks noChangeArrowheads="1"/>
          </p:cNvSpPr>
          <p:nvPr/>
        </p:nvSpPr>
        <p:spPr bwMode="auto">
          <a:xfrm>
            <a:off x="3696113" y="4668794"/>
            <a:ext cx="1319817" cy="101465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1422" tIns="45712" rIns="91422" bIns="45712" anchor="ctr"/>
          <a:lstStyle/>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相談支援</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専門員</a:t>
            </a:r>
            <a:endParaRPr lang="en-US" altLang="ja-JP" sz="1200" b="1"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200" b="1" dirty="0">
                <a:solidFill>
                  <a:srgbClr val="000000"/>
                </a:solidFill>
                <a:latin typeface="ＭＳ Ｐゴシック" panose="020B0600070205080204" pitchFamily="50" charset="-128"/>
                <a:ea typeface="ＭＳ Ｐゴシック" panose="020B0600070205080204" pitchFamily="50" charset="-128"/>
              </a:rPr>
              <a:t>として</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配置</a:t>
            </a:r>
            <a:endParaRPr lang="en-US" altLang="ja-JP" sz="1200" b="1" dirty="0" smtClean="0">
              <a:solidFill>
                <a:srgbClr val="000000"/>
              </a:solidFill>
              <a:latin typeface="ＭＳ Ｐゴシック" panose="020B0600070205080204" pitchFamily="50" charset="-128"/>
              <a:ea typeface="ＭＳ Ｐゴシック" panose="020B0600070205080204" pitchFamily="50" charset="-128"/>
            </a:endParaRPr>
          </a:p>
        </p:txBody>
      </p:sp>
      <p:sp>
        <p:nvSpPr>
          <p:cNvPr id="55" name="正方形/長方形 54"/>
          <p:cNvSpPr/>
          <p:nvPr/>
        </p:nvSpPr>
        <p:spPr>
          <a:xfrm>
            <a:off x="7632481" y="2932688"/>
            <a:ext cx="1273175" cy="8380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相談支援専門員</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としての要件更新</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65" name="加算記号 64"/>
          <p:cNvSpPr/>
          <p:nvPr/>
        </p:nvSpPr>
        <p:spPr>
          <a:xfrm>
            <a:off x="2532324" y="4311338"/>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6" name="加算記号 65"/>
          <p:cNvSpPr/>
          <p:nvPr/>
        </p:nvSpPr>
        <p:spPr>
          <a:xfrm>
            <a:off x="6276711" y="4312786"/>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76764" y="5972840"/>
            <a:ext cx="4790279" cy="830997"/>
          </a:xfrm>
          <a:prstGeom prst="rect">
            <a:avLst/>
          </a:prstGeom>
          <a:solidFill>
            <a:schemeClr val="bg1"/>
          </a:solidFill>
          <a:ln>
            <a:solidFill>
              <a:schemeClr val="tx1"/>
            </a:solidFill>
            <a:prstDash val="dash"/>
          </a:ln>
        </p:spPr>
        <p:txBody>
          <a:bodyPr wrap="square" rtlCol="0">
            <a:spAutoFit/>
          </a:bodyPr>
          <a:lstStyle/>
          <a:p>
            <a:r>
              <a:rPr lang="ja-JP" altLang="en-US" sz="1200" dirty="0" smtClean="0">
                <a:latin typeface="ＭＳ Ｐゴシック" panose="020B0600070205080204" pitchFamily="50" charset="-128"/>
                <a:ea typeface="ＭＳ Ｐゴシック" panose="020B0600070205080204" pitchFamily="50" charset="-128"/>
              </a:rPr>
              <a:t>一定の実務経験の要件</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注</a:t>
            </a:r>
            <a:r>
              <a:rPr lang="en-US" altLang="ja-JP" sz="1200" dirty="0">
                <a:latin typeface="ＭＳ Ｐゴシック" panose="020B0600070205080204" pitchFamily="50" charset="-128"/>
                <a:ea typeface="ＭＳ Ｐゴシック" panose="020B0600070205080204" pitchFamily="50" charset="-128"/>
              </a:rPr>
              <a:t>)</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　（現任研修は①、更新研修は①又は②のいずれかに</a:t>
            </a:r>
            <a:r>
              <a:rPr kumimoji="1" lang="ja-JP" altLang="en-US" sz="1200" dirty="0" smtClean="0">
                <a:latin typeface="ＭＳ Ｐゴシック" panose="020B0600070205080204" pitchFamily="50" charset="-128"/>
                <a:ea typeface="ＭＳ Ｐゴシック" panose="020B0600070205080204" pitchFamily="50" charset="-128"/>
              </a:rPr>
              <a:t>該当する場合</a:t>
            </a:r>
            <a:r>
              <a:rPr lang="ja-JP" altLang="en-US" sz="1200" dirty="0" smtClean="0">
                <a:latin typeface="ＭＳ Ｐゴシック" panose="020B0600070205080204" pitchFamily="50" charset="-128"/>
                <a:ea typeface="ＭＳ Ｐゴシック" panose="020B0600070205080204" pitchFamily="50" charset="-128"/>
              </a:rPr>
              <a:t>）</a:t>
            </a:r>
            <a:endParaRPr kumimoji="1"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　</a:t>
            </a:r>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①過去５年間に</a:t>
            </a:r>
            <a:r>
              <a:rPr lang="ja-JP" altLang="en-US" sz="1200" dirty="0">
                <a:latin typeface="ＭＳ Ｐゴシック" panose="020B0600070205080204" pitchFamily="50" charset="-128"/>
                <a:ea typeface="ＭＳ Ｐゴシック" panose="020B0600070205080204" pitchFamily="50" charset="-128"/>
              </a:rPr>
              <a:t>２年以上の相談支援の実務経験</a:t>
            </a:r>
            <a:r>
              <a:rPr lang="ja-JP" altLang="en-US" sz="1200" dirty="0" smtClean="0">
                <a:latin typeface="ＭＳ Ｐゴシック" panose="020B0600070205080204" pitchFamily="50" charset="-128"/>
                <a:ea typeface="ＭＳ Ｐゴシック" panose="020B0600070205080204" pitchFamily="50" charset="-128"/>
              </a:rPr>
              <a:t>が</a:t>
            </a:r>
            <a:r>
              <a:rPr lang="ja-JP" altLang="en-US" sz="1200" dirty="0">
                <a:latin typeface="ＭＳ Ｐゴシック" panose="020B0600070205080204" pitchFamily="50" charset="-128"/>
                <a:ea typeface="ＭＳ Ｐゴシック" panose="020B0600070205080204" pitchFamily="50" charset="-128"/>
              </a:rPr>
              <a:t>ある</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　</a:t>
            </a:r>
            <a:r>
              <a:rPr lang="ja-JP" altLang="en-US" sz="1200" dirty="0">
                <a:latin typeface="ＭＳ Ｐゴシック" panose="020B0600070205080204" pitchFamily="50" charset="-128"/>
                <a:ea typeface="ＭＳ Ｐゴシック" panose="020B0600070205080204" pitchFamily="50" charset="-128"/>
              </a:rPr>
              <a:t>②</a:t>
            </a:r>
            <a:r>
              <a:rPr lang="ja-JP" altLang="en-US" sz="1200" dirty="0" smtClean="0">
                <a:latin typeface="ＭＳ Ｐゴシック" panose="020B0600070205080204" pitchFamily="50" charset="-128"/>
                <a:ea typeface="ＭＳ Ｐゴシック" panose="020B0600070205080204" pitchFamily="50" charset="-128"/>
              </a:rPr>
              <a:t>現に相談支援業務に従事している</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49" name="スライド番号プレースホルダー 1440"/>
          <p:cNvSpPr>
            <a:spLocks noGrp="1"/>
          </p:cNvSpPr>
          <p:nvPr>
            <p:ph type="sldNum" sz="quarter" idx="12"/>
          </p:nvPr>
        </p:nvSpPr>
        <p:spPr>
          <a:xfrm>
            <a:off x="7022923" y="6388339"/>
            <a:ext cx="2133600" cy="365125"/>
          </a:xfrm>
        </p:spPr>
        <p:txBody>
          <a:bodyPr/>
          <a:lstStyle/>
          <a:p>
            <a:fld id="{BF650902-BC30-4882-9DB1-CF188FB606CB}" type="slidenum">
              <a:rPr kumimoji="1" lang="ja-JP" altLang="en-US" smtClean="0">
                <a:latin typeface="ＭＳ Ｐゴシック" panose="020B0600070205080204" pitchFamily="50" charset="-128"/>
                <a:ea typeface="ＭＳ Ｐゴシック" panose="020B0600070205080204" pitchFamily="50" charset="-128"/>
              </a:rPr>
              <a:t>26</a:t>
            </a:fld>
            <a:endParaRPr kumimoji="1" lang="ja-JP" altLang="en-US" dirty="0">
              <a:latin typeface="ＭＳ Ｐゴシック" panose="020B0600070205080204" pitchFamily="50" charset="-128"/>
              <a:ea typeface="ＭＳ Ｐゴシック" panose="020B0600070205080204" pitchFamily="50" charset="-128"/>
            </a:endParaRPr>
          </a:p>
        </p:txBody>
      </p:sp>
      <p:sp>
        <p:nvSpPr>
          <p:cNvPr id="41" name="加算記号 40"/>
          <p:cNvSpPr/>
          <p:nvPr/>
        </p:nvSpPr>
        <p:spPr>
          <a:xfrm>
            <a:off x="4975893" y="4914376"/>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46" name="正方形/長方形 45"/>
          <p:cNvSpPr/>
          <p:nvPr/>
        </p:nvSpPr>
        <p:spPr>
          <a:xfrm>
            <a:off x="5993239" y="5706611"/>
            <a:ext cx="1490744" cy="276999"/>
          </a:xfrm>
          <a:prstGeom prst="rect">
            <a:avLst/>
          </a:prstGeom>
        </p:spPr>
        <p:txBody>
          <a:bodyPr wrap="square">
            <a:spAutoFit/>
          </a:bodyPr>
          <a:lstStyle/>
          <a:p>
            <a:pPr algn="ctr"/>
            <a:r>
              <a:rPr lang="ja-JP" altLang="en-US" sz="1200" dirty="0" smtClean="0">
                <a:latin typeface="ＭＳ Ｐゴシック" panose="020B0600070205080204" pitchFamily="50" charset="-128"/>
                <a:ea typeface="ＭＳ Ｐゴシック" panose="020B0600070205080204" pitchFamily="50" charset="-128"/>
              </a:rPr>
              <a:t>３年以上の実務</a:t>
            </a:r>
            <a:endParaRPr lang="en-US" altLang="ja-JP" sz="1200" dirty="0">
              <a:latin typeface="ＭＳ Ｐゴシック" panose="020B0600070205080204" pitchFamily="50" charset="-128"/>
              <a:ea typeface="ＭＳ Ｐゴシック" panose="020B0600070205080204" pitchFamily="50" charset="-128"/>
            </a:endParaRPr>
          </a:p>
        </p:txBody>
      </p:sp>
      <p:sp>
        <p:nvSpPr>
          <p:cNvPr id="56" name="加算記号 55"/>
          <p:cNvSpPr/>
          <p:nvPr/>
        </p:nvSpPr>
        <p:spPr>
          <a:xfrm>
            <a:off x="5778329" y="5635979"/>
            <a:ext cx="403085" cy="37876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1077529597"/>
              </p:ext>
            </p:extLst>
          </p:nvPr>
        </p:nvGraphicFramePr>
        <p:xfrm>
          <a:off x="7082120" y="63487"/>
          <a:ext cx="2001718" cy="412696"/>
        </p:xfrm>
        <a:graphic>
          <a:graphicData uri="http://schemas.openxmlformats.org/drawingml/2006/table">
            <a:tbl>
              <a:tblPr firstRow="1" bandRow="1">
                <a:tableStyleId>{5940675A-B579-460E-94D1-54222C63F5DA}</a:tableStyleId>
              </a:tblPr>
              <a:tblGrid>
                <a:gridCol w="2001718">
                  <a:extLst>
                    <a:ext uri="{9D8B030D-6E8A-4147-A177-3AD203B41FA5}">
                      <a16:colId xmlns:a16="http://schemas.microsoft.com/office/drawing/2014/main" val="20000"/>
                    </a:ext>
                  </a:extLst>
                </a:gridCol>
              </a:tblGrid>
              <a:tr h="412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a:t>
                      </a:r>
                      <a:r>
                        <a:rPr kumimoji="1" lang="en-US" altLang="ja-JP" sz="1000" dirty="0" smtClean="0">
                          <a:latin typeface="+mn-ea"/>
                          <a:ea typeface="+mn-ea"/>
                        </a:rPr>
                        <a:t>89</a:t>
                      </a:r>
                      <a:r>
                        <a:rPr kumimoji="1" lang="ja-JP" altLang="en-US" sz="1000" dirty="0" smtClean="0">
                          <a:latin typeface="+mn-ea"/>
                          <a:ea typeface="+mn-ea"/>
                        </a:rPr>
                        <a:t>回（</a:t>
                      </a:r>
                      <a:r>
                        <a:rPr kumimoji="1" lang="en-US" altLang="ja-JP" sz="1000" dirty="0" smtClean="0">
                          <a:latin typeface="+mn-ea"/>
                          <a:ea typeface="+mn-ea"/>
                        </a:rPr>
                        <a:t>H30.3.2</a:t>
                      </a:r>
                      <a:r>
                        <a:rPr kumimoji="1" lang="ja-JP" altLang="en-US" sz="1000" dirty="0" smtClean="0">
                          <a:latin typeface="+mn-ea"/>
                          <a:ea typeface="+mn-ea"/>
                        </a:rPr>
                        <a:t>）</a:t>
                      </a:r>
                    </a:p>
                    <a:p>
                      <a:pPr algn="ctr"/>
                      <a:r>
                        <a:rPr kumimoji="1" lang="ja-JP" altLang="en-US" sz="1000" dirty="0" smtClean="0"/>
                        <a:t>社会保障審議会障害者部会資料</a:t>
                      </a:r>
                      <a:endParaRPr kumimoji="1" lang="ja-JP" altLang="en-US" sz="10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83649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4316819" y="628179"/>
          <a:ext cx="4675898" cy="2346960"/>
        </p:xfrm>
        <a:graphic>
          <a:graphicData uri="http://schemas.openxmlformats.org/drawingml/2006/table">
            <a:tbl>
              <a:tblPr firstRow="1" bandRow="1">
                <a:tableStyleId>{5940675A-B579-460E-94D1-54222C63F5DA}</a:tableStyleId>
              </a:tblPr>
              <a:tblGrid>
                <a:gridCol w="567898">
                  <a:extLst>
                    <a:ext uri="{9D8B030D-6E8A-4147-A177-3AD203B41FA5}">
                      <a16:colId xmlns:a16="http://schemas.microsoft.com/office/drawing/2014/main" val="20000"/>
                    </a:ext>
                  </a:extLst>
                </a:gridCol>
                <a:gridCol w="3430405">
                  <a:extLst>
                    <a:ext uri="{9D8B030D-6E8A-4147-A177-3AD203B41FA5}">
                      <a16:colId xmlns:a16="http://schemas.microsoft.com/office/drawing/2014/main" val="20001"/>
                    </a:ext>
                  </a:extLst>
                </a:gridCol>
                <a:gridCol w="677595">
                  <a:extLst>
                    <a:ext uri="{9D8B030D-6E8A-4147-A177-3AD203B41FA5}">
                      <a16:colId xmlns:a16="http://schemas.microsoft.com/office/drawing/2014/main" val="20002"/>
                    </a:ext>
                  </a:extLst>
                </a:gridCol>
              </a:tblGrid>
              <a:tr h="242657">
                <a:tc gridSpan="2">
                  <a:txBody>
                    <a:bodyPr/>
                    <a:lstStyle/>
                    <a:p>
                      <a:pPr algn="ctr"/>
                      <a:r>
                        <a:rPr kumimoji="1" lang="ja-JP" altLang="en-US" sz="1050" b="1" dirty="0"/>
                        <a:t>初任者研修</a:t>
                      </a:r>
                      <a:r>
                        <a:rPr kumimoji="1" lang="ja-JP" altLang="en-US" sz="1050" b="1" dirty="0" smtClean="0"/>
                        <a:t>（見直し後）</a:t>
                      </a:r>
                      <a:endParaRPr kumimoji="1" lang="ja-JP" altLang="en-US" sz="1050" b="1" dirty="0"/>
                    </a:p>
                  </a:txBody>
                  <a:tcPr>
                    <a:solidFill>
                      <a:srgbClr val="00B0F0"/>
                    </a:solidFill>
                  </a:tcPr>
                </a:tc>
                <a:tc hMerge="1">
                  <a:txBody>
                    <a:bodyPr/>
                    <a:lstStyle/>
                    <a:p>
                      <a:endParaRPr kumimoji="1" lang="ja-JP" altLang="en-US"/>
                    </a:p>
                  </a:txBody>
                  <a:tcPr/>
                </a:tc>
                <a:tc>
                  <a:txBody>
                    <a:bodyPr/>
                    <a:lstStyle/>
                    <a:p>
                      <a:r>
                        <a:rPr kumimoji="1" lang="ja-JP" altLang="en-US" sz="1050" dirty="0"/>
                        <a:t>時間数</a:t>
                      </a:r>
                    </a:p>
                  </a:txBody>
                  <a:tcPr>
                    <a:solidFill>
                      <a:srgbClr val="00B0F0"/>
                    </a:solidFill>
                  </a:tcPr>
                </a:tc>
                <a:extLst>
                  <a:ext uri="{0D108BD9-81ED-4DB2-BD59-A6C34878D82A}">
                    <a16:rowId xmlns:a16="http://schemas.microsoft.com/office/drawing/2014/main" val="10000"/>
                  </a:ext>
                </a:extLst>
              </a:tr>
              <a:tr h="143670">
                <a:tc rowSpan="3">
                  <a:txBody>
                    <a:bodyPr/>
                    <a:lstStyle/>
                    <a:p>
                      <a:pPr algn="ctr"/>
                      <a:r>
                        <a:rPr kumimoji="1" lang="ja-JP" altLang="en-US" sz="1000" dirty="0" smtClean="0"/>
                        <a:t>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障害者の地域支援と相談支援従事者（サービス管理責任者・児童発達支援管理責任者）の役割に関する講義</a:t>
                      </a:r>
                      <a:endParaRPr kumimoji="1" lang="ja-JP" altLang="en-US" sz="1000" dirty="0"/>
                    </a:p>
                  </a:txBody>
                  <a:tcPr anchor="ctr"/>
                </a:tc>
                <a:tc>
                  <a:txBody>
                    <a:bodyPr/>
                    <a:lstStyle/>
                    <a:p>
                      <a:pPr algn="r"/>
                      <a:r>
                        <a:rPr kumimoji="1" lang="en-US" altLang="ja-JP" sz="1050" dirty="0" smtClean="0"/>
                        <a:t>5h</a:t>
                      </a:r>
                      <a:endParaRPr kumimoji="1" lang="ja-JP" altLang="en-US" sz="1050" dirty="0"/>
                    </a:p>
                  </a:txBody>
                  <a:tcPr anchor="ctr"/>
                </a:tc>
                <a:extLst>
                  <a:ext uri="{0D108BD9-81ED-4DB2-BD59-A6C34878D82A}">
                    <a16:rowId xmlns:a16="http://schemas.microsoft.com/office/drawing/2014/main" val="10001"/>
                  </a:ext>
                </a:extLst>
              </a:tr>
              <a:tr h="301103">
                <a:tc vMerge="1">
                  <a:txBody>
                    <a:bodyPr/>
                    <a:lstStyle/>
                    <a:p>
                      <a:endParaRPr kumimoji="1" lang="ja-JP" altLang="en-US" sz="900" dirty="0"/>
                    </a:p>
                  </a:txBody>
                  <a:tcPr/>
                </a:tc>
                <a:tc>
                  <a:txBody>
                    <a:bodyPr/>
                    <a:lstStyle/>
                    <a:p>
                      <a:r>
                        <a:rPr kumimoji="1" lang="ja-JP" altLang="en-US" sz="1000" dirty="0" smtClean="0"/>
                        <a:t>障害者の日常生活及び社会生活を総合的に支援するための法律及び児童福祉法の概要並びにサービス提供のプロセスに関する講義</a:t>
                      </a:r>
                      <a:endParaRPr kumimoji="1" lang="ja-JP" altLang="en-US" sz="1000" dirty="0"/>
                    </a:p>
                  </a:txBody>
                  <a:tcPr anchor="ctr"/>
                </a:tc>
                <a:tc>
                  <a:txBody>
                    <a:bodyPr/>
                    <a:lstStyle/>
                    <a:p>
                      <a:pPr algn="r"/>
                      <a:r>
                        <a:rPr kumimoji="1" lang="en-US" altLang="ja-JP" sz="1050" dirty="0" smtClean="0"/>
                        <a:t>3h</a:t>
                      </a:r>
                      <a:endParaRPr kumimoji="1" lang="ja-JP" altLang="en-US" sz="1050" dirty="0"/>
                    </a:p>
                  </a:txBody>
                  <a:tcPr anchor="ctr"/>
                </a:tc>
                <a:extLst>
                  <a:ext uri="{0D108BD9-81ED-4DB2-BD59-A6C34878D82A}">
                    <a16:rowId xmlns:a16="http://schemas.microsoft.com/office/drawing/2014/main" val="10002"/>
                  </a:ext>
                </a:extLst>
              </a:tr>
              <a:tr h="129968">
                <a:tc vMerge="1">
                  <a:txBody>
                    <a:bodyPr/>
                    <a:lstStyle/>
                    <a:p>
                      <a:endParaRPr kumimoji="1" lang="ja-JP" altLang="en-US" sz="900" dirty="0"/>
                    </a:p>
                  </a:txBody>
                  <a:tcPr/>
                </a:tc>
                <a:tc>
                  <a:txBody>
                    <a:bodyPr/>
                    <a:lstStyle/>
                    <a:p>
                      <a:r>
                        <a:rPr kumimoji="1" lang="ja-JP" altLang="en-US" sz="1000" dirty="0" smtClean="0"/>
                        <a:t>相談支援におけるケアマネジメント手法に関する講義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4h</a:t>
                      </a:r>
                      <a:endParaRPr kumimoji="1" lang="ja-JP" altLang="en-US" sz="1050" dirty="0"/>
                    </a:p>
                  </a:txBody>
                  <a:tcPr anchor="ctr"/>
                </a:tc>
                <a:extLst>
                  <a:ext uri="{0D108BD9-81ED-4DB2-BD59-A6C34878D82A}">
                    <a16:rowId xmlns:a16="http://schemas.microsoft.com/office/drawing/2014/main" val="10003"/>
                  </a:ext>
                </a:extLst>
              </a:tr>
              <a:tr h="280342">
                <a:tc>
                  <a:txBody>
                    <a:bodyPr/>
                    <a:lstStyle/>
                    <a:p>
                      <a:pPr marL="0" indent="0" algn="ctr"/>
                      <a:r>
                        <a:rPr kumimoji="1" lang="ja-JP" altLang="en-US" sz="1000" dirty="0" smtClean="0"/>
                        <a:t>講義及び演習</a:t>
                      </a:r>
                      <a:endParaRPr kumimoji="1" lang="ja-JP" altLang="en-US" sz="1000" dirty="0"/>
                    </a:p>
                  </a:txBody>
                  <a:tcPr marL="45720" marR="4572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baseline="0" dirty="0" smtClean="0"/>
                        <a:t>ケアマネジメントプロセスに関する講義及び演習</a:t>
                      </a:r>
                      <a:endParaRPr kumimoji="1" lang="en-US" altLang="ja-JP" sz="1000" baseline="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31.5h</a:t>
                      </a:r>
                      <a:endParaRPr kumimoji="1" lang="ja-JP" altLang="en-US" sz="1050" dirty="0"/>
                    </a:p>
                  </a:txBody>
                  <a:tcPr anchor="ctr"/>
                </a:tc>
                <a:extLst>
                  <a:ext uri="{0D108BD9-81ED-4DB2-BD59-A6C34878D82A}">
                    <a16:rowId xmlns:a16="http://schemas.microsoft.com/office/drawing/2014/main" val="10007"/>
                  </a:ext>
                </a:extLst>
              </a:tr>
              <a:tr h="241028">
                <a:tc>
                  <a:txBody>
                    <a:bodyPr/>
                    <a:lstStyle/>
                    <a:p>
                      <a:pPr algn="ctr"/>
                      <a:r>
                        <a:rPr kumimoji="1" lang="ja-JP" altLang="en-US" sz="1000" dirty="0" smtClean="0"/>
                        <a:t>実習</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baseline="0" dirty="0" smtClean="0"/>
                        <a:t>相談支援の基礎技術に関する実習</a:t>
                      </a:r>
                      <a:endParaRPr kumimoji="1" lang="en-US" altLang="ja-JP" sz="1000" baseline="0" dirty="0"/>
                    </a:p>
                  </a:txBody>
                  <a:tcPr anchor="ctr"/>
                </a:tc>
                <a:tc>
                  <a:txBody>
                    <a:bodyPr/>
                    <a:lstStyle/>
                    <a:p>
                      <a:pPr algn="ctr"/>
                      <a:r>
                        <a:rPr kumimoji="1" lang="ja-JP" altLang="en-US" sz="1050" dirty="0" smtClean="0"/>
                        <a:t>－</a:t>
                      </a:r>
                      <a:endParaRPr kumimoji="1" lang="ja-JP" altLang="en-US" sz="1050" dirty="0"/>
                    </a:p>
                  </a:txBody>
                  <a:tcPr anchor="ctr"/>
                </a:tc>
                <a:extLst>
                  <a:ext uri="{0D108BD9-81ED-4DB2-BD59-A6C34878D82A}">
                    <a16:rowId xmlns:a16="http://schemas.microsoft.com/office/drawing/2014/main" val="10005"/>
                  </a:ext>
                </a:extLst>
              </a:tr>
              <a:tr h="242657">
                <a:tc>
                  <a:txBody>
                    <a:bodyPr/>
                    <a:lstStyle/>
                    <a:p>
                      <a:pPr algn="ctr"/>
                      <a:endParaRPr kumimoji="1" lang="ja-JP" altLang="en-US" sz="1050" dirty="0"/>
                    </a:p>
                  </a:txBody>
                  <a:tcPr vert="eaVert">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50" dirty="0"/>
                        <a:t>合計</a:t>
                      </a:r>
                    </a:p>
                  </a:txBody>
                  <a:tcPr anchor="ctr">
                    <a:solidFill>
                      <a:srgbClr val="00B0F0"/>
                    </a:solidFill>
                  </a:tcPr>
                </a:tc>
                <a:tc>
                  <a:txBody>
                    <a:bodyPr/>
                    <a:lstStyle/>
                    <a:p>
                      <a:pPr algn="r"/>
                      <a:r>
                        <a:rPr kumimoji="1" lang="en-US" altLang="ja-JP" sz="1050" dirty="0" smtClean="0"/>
                        <a:t>42.5h</a:t>
                      </a:r>
                      <a:endParaRPr kumimoji="1" lang="ja-JP" altLang="en-US" sz="1050" dirty="0"/>
                    </a:p>
                  </a:txBody>
                  <a:tcPr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030708882"/>
              </p:ext>
            </p:extLst>
          </p:nvPr>
        </p:nvGraphicFramePr>
        <p:xfrm>
          <a:off x="4323452" y="3036273"/>
          <a:ext cx="4671692" cy="1820705"/>
        </p:xfrm>
        <a:graphic>
          <a:graphicData uri="http://schemas.openxmlformats.org/drawingml/2006/table">
            <a:tbl>
              <a:tblPr firstRow="1" bandRow="1">
                <a:tableStyleId>{5940675A-B579-460E-94D1-54222C63F5DA}</a:tableStyleId>
              </a:tblPr>
              <a:tblGrid>
                <a:gridCol w="559173">
                  <a:extLst>
                    <a:ext uri="{9D8B030D-6E8A-4147-A177-3AD203B41FA5}">
                      <a16:colId xmlns:a16="http://schemas.microsoft.com/office/drawing/2014/main" val="20000"/>
                    </a:ext>
                  </a:extLst>
                </a:gridCol>
                <a:gridCol w="3432035">
                  <a:extLst>
                    <a:ext uri="{9D8B030D-6E8A-4147-A177-3AD203B41FA5}">
                      <a16:colId xmlns:a16="http://schemas.microsoft.com/office/drawing/2014/main" val="20001"/>
                    </a:ext>
                  </a:extLst>
                </a:gridCol>
                <a:gridCol w="680484">
                  <a:extLst>
                    <a:ext uri="{9D8B030D-6E8A-4147-A177-3AD203B41FA5}">
                      <a16:colId xmlns:a16="http://schemas.microsoft.com/office/drawing/2014/main" val="20002"/>
                    </a:ext>
                  </a:extLst>
                </a:gridCol>
              </a:tblGrid>
              <a:tr h="177000">
                <a:tc gridSpan="2">
                  <a:txBody>
                    <a:bodyPr/>
                    <a:lstStyle/>
                    <a:p>
                      <a:pPr algn="ctr"/>
                      <a:r>
                        <a:rPr kumimoji="1" lang="ja-JP" altLang="en-US" sz="1050" b="1" dirty="0"/>
                        <a:t>現任</a:t>
                      </a:r>
                      <a:r>
                        <a:rPr kumimoji="1" lang="ja-JP" altLang="en-US" sz="1050" b="1" dirty="0" smtClean="0"/>
                        <a:t>研修・更新研修（見直し後）</a:t>
                      </a:r>
                      <a:endParaRPr kumimoji="1" lang="ja-JP" altLang="en-US" sz="1050" b="1" dirty="0"/>
                    </a:p>
                  </a:txBody>
                  <a:tcPr>
                    <a:solidFill>
                      <a:srgbClr val="92D050"/>
                    </a:solidFill>
                  </a:tcPr>
                </a:tc>
                <a:tc hMerge="1">
                  <a:txBody>
                    <a:bodyPr/>
                    <a:lstStyle/>
                    <a:p>
                      <a:endParaRPr kumimoji="1" lang="ja-JP" altLang="en-US"/>
                    </a:p>
                  </a:txBody>
                  <a:tcPr/>
                </a:tc>
                <a:tc>
                  <a:txBody>
                    <a:bodyPr/>
                    <a:lstStyle/>
                    <a:p>
                      <a:pPr algn="ctr"/>
                      <a:r>
                        <a:rPr kumimoji="1" lang="ja-JP" altLang="en-US" sz="1050" dirty="0"/>
                        <a:t>時間数</a:t>
                      </a:r>
                    </a:p>
                  </a:txBody>
                  <a:tcPr>
                    <a:solidFill>
                      <a:srgbClr val="92D050"/>
                    </a:solidFill>
                  </a:tcPr>
                </a:tc>
                <a:extLst>
                  <a:ext uri="{0D108BD9-81ED-4DB2-BD59-A6C34878D82A}">
                    <a16:rowId xmlns:a16="http://schemas.microsoft.com/office/drawing/2014/main" val="10000"/>
                  </a:ext>
                </a:extLst>
              </a:tr>
              <a:tr h="160142">
                <a:tc rowSpan="3">
                  <a:txBody>
                    <a:bodyPr/>
                    <a:lstStyle/>
                    <a:p>
                      <a:pPr algn="ctr"/>
                      <a:r>
                        <a:rPr kumimoji="1" lang="ja-JP" altLang="en-US" sz="1000" dirty="0"/>
                        <a:t>講義</a:t>
                      </a:r>
                    </a:p>
                  </a:txBody>
                  <a:tcPr anchor="ctr"/>
                </a:tc>
                <a:tc>
                  <a:txBody>
                    <a:bodyPr/>
                    <a:lstStyle/>
                    <a:p>
                      <a:r>
                        <a:rPr kumimoji="1" lang="ja-JP" altLang="en-US" sz="1000" dirty="0" smtClean="0"/>
                        <a:t>障害福祉の動向に関する講義</a:t>
                      </a:r>
                      <a:endParaRPr kumimoji="1" lang="ja-JP" altLang="en-US" sz="1000" dirty="0"/>
                    </a:p>
                  </a:txBody>
                  <a:tcPr anchor="ctr"/>
                </a:tc>
                <a:tc>
                  <a:txBody>
                    <a:bodyPr/>
                    <a:lstStyle/>
                    <a:p>
                      <a:pPr algn="r"/>
                      <a:r>
                        <a:rPr kumimoji="1" lang="en-US" altLang="ja-JP" sz="1050" dirty="0" smtClean="0"/>
                        <a:t>1.5h</a:t>
                      </a:r>
                      <a:endParaRPr kumimoji="1" lang="ja-JP" altLang="en-US" sz="1050" dirty="0"/>
                    </a:p>
                  </a:txBody>
                  <a:tcPr anchor="ctr"/>
                </a:tc>
                <a:extLst>
                  <a:ext uri="{0D108BD9-81ED-4DB2-BD59-A6C34878D82A}">
                    <a16:rowId xmlns:a16="http://schemas.microsoft.com/office/drawing/2014/main" val="10001"/>
                  </a:ext>
                </a:extLst>
              </a:tr>
              <a:tr h="151963">
                <a:tc vMerge="1">
                  <a:txBody>
                    <a:bodyPr/>
                    <a:lstStyle/>
                    <a:p>
                      <a:endParaRPr kumimoji="1" lang="ja-JP" altLang="en-US" sz="900" dirty="0"/>
                    </a:p>
                  </a:txBody>
                  <a:tcPr/>
                </a:tc>
                <a:tc>
                  <a:txBody>
                    <a:bodyPr/>
                    <a:lstStyle/>
                    <a:p>
                      <a:r>
                        <a:rPr kumimoji="1" lang="ja-JP" altLang="en-US" sz="1000" dirty="0" smtClean="0"/>
                        <a:t>相談支援の基本姿勢及びケアマネジメントの展開に関する講義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3h</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p>
                      <a:r>
                        <a:rPr kumimoji="1" lang="ja-JP" altLang="en-US" sz="1000" dirty="0" smtClean="0"/>
                        <a:t>人材育成の手法に関する講義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1.5h</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84439">
                <a:tc>
                  <a:txBody>
                    <a:bodyPr/>
                    <a:lstStyle/>
                    <a:p>
                      <a:pPr algn="ctr"/>
                      <a:r>
                        <a:rPr kumimoji="1" lang="ja-JP" altLang="en-US" sz="1000" dirty="0" smtClean="0"/>
                        <a:t>講義及び演習</a:t>
                      </a:r>
                      <a:endParaRPr kumimoji="1" lang="ja-JP" altLang="en-US" sz="1000" dirty="0"/>
                    </a:p>
                  </a:txBody>
                  <a:tcPr marL="45720" marR="45720" anchor="ctr"/>
                </a:tc>
                <a:tc>
                  <a:txBody>
                    <a:bodyPr/>
                    <a:lstStyle/>
                    <a:p>
                      <a:r>
                        <a:rPr kumimoji="1" lang="ja-JP" altLang="en-US" sz="1000" dirty="0" smtClean="0"/>
                        <a:t>相談援助に関する講義及び演習</a:t>
                      </a:r>
                      <a:endParaRPr kumimoji="1" lang="ja-JP" altLang="en-US" sz="1000" dirty="0"/>
                    </a:p>
                    <a:p>
                      <a:r>
                        <a:rPr kumimoji="1" lang="ja-JP" altLang="en-US" sz="1000" dirty="0"/>
                        <a:t>コミュニティワーク</a:t>
                      </a:r>
                    </a:p>
                  </a:txBody>
                  <a:tcPr anchor="ctr"/>
                </a:tc>
                <a:tc>
                  <a:txBody>
                    <a:bodyPr/>
                    <a:lstStyle/>
                    <a:p>
                      <a:pPr algn="r"/>
                      <a:r>
                        <a:rPr kumimoji="1" lang="en-US" altLang="ja-JP" sz="1050" dirty="0" smtClean="0"/>
                        <a:t>18h</a:t>
                      </a:r>
                      <a:endParaRPr kumimoji="1" lang="ja-JP" altLang="en-US" sz="1050" dirty="0"/>
                    </a:p>
                  </a:txBody>
                  <a:tcPr anchor="ctr"/>
                </a:tc>
                <a:extLst>
                  <a:ext uri="{0D108BD9-81ED-4DB2-BD59-A6C34878D82A}">
                    <a16:rowId xmlns:a16="http://schemas.microsoft.com/office/drawing/2014/main" val="10004"/>
                  </a:ext>
                </a:extLst>
              </a:tr>
              <a:tr h="273845">
                <a:tc>
                  <a:txBody>
                    <a:bodyPr/>
                    <a:lstStyle/>
                    <a:p>
                      <a:pPr algn="ctr"/>
                      <a:endParaRPr kumimoji="1" lang="ja-JP" altLang="en-US" sz="1050" dirty="0"/>
                    </a:p>
                  </a:txBody>
                  <a:tcPr vert="eaVert">
                    <a:solidFill>
                      <a:srgbClr val="92D050"/>
                    </a:solidFill>
                  </a:tcPr>
                </a:tc>
                <a:tc>
                  <a:txBody>
                    <a:bodyPr/>
                    <a:lstStyle/>
                    <a:p>
                      <a:r>
                        <a:rPr kumimoji="1" lang="ja-JP" altLang="en-US" sz="1050" dirty="0"/>
                        <a:t>合計</a:t>
                      </a:r>
                    </a:p>
                  </a:txBody>
                  <a:tcPr anchor="ctr">
                    <a:solidFill>
                      <a:srgbClr val="92D050"/>
                    </a:solidFill>
                  </a:tcPr>
                </a:tc>
                <a:tc>
                  <a:txBody>
                    <a:bodyPr/>
                    <a:lstStyle/>
                    <a:p>
                      <a:pPr algn="r"/>
                      <a:r>
                        <a:rPr kumimoji="1" lang="en-US" altLang="ja-JP" sz="1050" dirty="0" smtClean="0"/>
                        <a:t>24h</a:t>
                      </a:r>
                      <a:endParaRPr kumimoji="1" lang="ja-JP" altLang="en-US" sz="1050" dirty="0"/>
                    </a:p>
                  </a:txBody>
                  <a:tcPr anchor="ctr">
                    <a:solidFill>
                      <a:srgbClr val="92D050"/>
                    </a:solidFill>
                  </a:tcPr>
                </a:tc>
                <a:extLst>
                  <a:ext uri="{0D108BD9-81ED-4DB2-BD59-A6C34878D82A}">
                    <a16:rowId xmlns:a16="http://schemas.microsoft.com/office/drawing/2014/main" val="10006"/>
                  </a:ext>
                </a:extLst>
              </a:tr>
            </a:tbl>
          </a:graphicData>
        </a:graphic>
      </p:graphicFrame>
      <p:sp>
        <p:nvSpPr>
          <p:cNvPr id="2" name="タイトル 1"/>
          <p:cNvSpPr>
            <a:spLocks noGrp="1"/>
          </p:cNvSpPr>
          <p:nvPr>
            <p:ph type="title"/>
          </p:nvPr>
        </p:nvSpPr>
        <p:spPr>
          <a:xfrm>
            <a:off x="457200" y="4283"/>
            <a:ext cx="8229600" cy="418058"/>
          </a:xfrm>
        </p:spPr>
        <p:txBody>
          <a:bodyPr>
            <a:noAutofit/>
          </a:bodyPr>
          <a:lstStyle/>
          <a:p>
            <a:r>
              <a:rPr lang="ja-JP" altLang="en-US" sz="1800" b="1" dirty="0">
                <a:latin typeface="ＭＳ Ｐゴシック" panose="020B0600070205080204" pitchFamily="50" charset="-128"/>
                <a:ea typeface="ＭＳ Ｐゴシック" panose="020B0600070205080204" pitchFamily="50" charset="-128"/>
              </a:rPr>
              <a:t>相談</a:t>
            </a:r>
            <a:r>
              <a:rPr lang="ja-JP" altLang="en-US" sz="1800" b="1" dirty="0" smtClean="0">
                <a:latin typeface="ＭＳ Ｐゴシック" panose="020B0600070205080204" pitchFamily="50" charset="-128"/>
                <a:ea typeface="ＭＳ Ｐゴシック" panose="020B0600070205080204" pitchFamily="50" charset="-128"/>
              </a:rPr>
              <a:t>支援専門員研修の告示別表（案）</a:t>
            </a:r>
            <a:endParaRPr kumimoji="1" lang="ja-JP" altLang="en-US" sz="1400" b="1" dirty="0">
              <a:latin typeface="ＭＳ Ｐゴシック" panose="020B0600070205080204" pitchFamily="50" charset="-128"/>
              <a:ea typeface="ＭＳ Ｐゴシック" panose="020B0600070205080204" pitchFamily="50" charset="-128"/>
            </a:endParaRPr>
          </a:p>
        </p:txBody>
      </p:sp>
      <p:cxnSp>
        <p:nvCxnSpPr>
          <p:cNvPr id="4" name="直線コネクタ 3"/>
          <p:cNvCxnSpPr/>
          <p:nvPr/>
        </p:nvCxnSpPr>
        <p:spPr>
          <a:xfrm>
            <a:off x="-35496" y="505180"/>
            <a:ext cx="914400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nvPr>
        </p:nvGraphicFramePr>
        <p:xfrm>
          <a:off x="74429" y="628179"/>
          <a:ext cx="3732027" cy="2112077"/>
        </p:xfrm>
        <a:graphic>
          <a:graphicData uri="http://schemas.openxmlformats.org/drawingml/2006/table">
            <a:tbl>
              <a:tblPr firstRow="1" bandRow="1">
                <a:tableStyleId>{5940675A-B579-460E-94D1-54222C63F5DA}</a:tableStyleId>
              </a:tblPr>
              <a:tblGrid>
                <a:gridCol w="557356">
                  <a:extLst>
                    <a:ext uri="{9D8B030D-6E8A-4147-A177-3AD203B41FA5}">
                      <a16:colId xmlns:a16="http://schemas.microsoft.com/office/drawing/2014/main" val="20000"/>
                    </a:ext>
                  </a:extLst>
                </a:gridCol>
                <a:gridCol w="2494856">
                  <a:extLst>
                    <a:ext uri="{9D8B030D-6E8A-4147-A177-3AD203B41FA5}">
                      <a16:colId xmlns:a16="http://schemas.microsoft.com/office/drawing/2014/main" val="20001"/>
                    </a:ext>
                  </a:extLst>
                </a:gridCol>
                <a:gridCol w="679815">
                  <a:extLst>
                    <a:ext uri="{9D8B030D-6E8A-4147-A177-3AD203B41FA5}">
                      <a16:colId xmlns:a16="http://schemas.microsoft.com/office/drawing/2014/main" val="20002"/>
                    </a:ext>
                  </a:extLst>
                </a:gridCol>
              </a:tblGrid>
              <a:tr h="260417">
                <a:tc gridSpan="2">
                  <a:txBody>
                    <a:bodyPr/>
                    <a:lstStyle/>
                    <a:p>
                      <a:pPr algn="ctr"/>
                      <a:r>
                        <a:rPr kumimoji="1" lang="ja-JP" altLang="en-US" sz="1050" b="1" dirty="0"/>
                        <a:t>初任者</a:t>
                      </a:r>
                      <a:r>
                        <a:rPr kumimoji="1" lang="ja-JP" altLang="en-US" sz="1050" b="1" dirty="0" smtClean="0"/>
                        <a:t>研修（現行）</a:t>
                      </a:r>
                      <a:endParaRPr kumimoji="1" lang="ja-JP" altLang="en-US" sz="1050" b="1" dirty="0"/>
                    </a:p>
                  </a:txBody>
                  <a:tcPr>
                    <a:solidFill>
                      <a:srgbClr val="00B0F0"/>
                    </a:solidFill>
                  </a:tcPr>
                </a:tc>
                <a:tc hMerge="1">
                  <a:txBody>
                    <a:bodyPr/>
                    <a:lstStyle/>
                    <a:p>
                      <a:endParaRPr kumimoji="1" lang="ja-JP" altLang="en-US"/>
                    </a:p>
                  </a:txBody>
                  <a:tcPr/>
                </a:tc>
                <a:tc>
                  <a:txBody>
                    <a:bodyPr/>
                    <a:lstStyle/>
                    <a:p>
                      <a:r>
                        <a:rPr kumimoji="1" lang="ja-JP" altLang="en-US" sz="1050" dirty="0" smtClean="0"/>
                        <a:t>時間</a:t>
                      </a:r>
                      <a:r>
                        <a:rPr kumimoji="1" lang="en-US" altLang="ja-JP" sz="1050" dirty="0" smtClean="0"/>
                        <a:t>Z</a:t>
                      </a:r>
                      <a:r>
                        <a:rPr kumimoji="1" lang="ja-JP" altLang="en-US" sz="1050" dirty="0" smtClean="0"/>
                        <a:t>数</a:t>
                      </a:r>
                      <a:endParaRPr kumimoji="1" lang="ja-JP" altLang="en-US" sz="1050" dirty="0"/>
                    </a:p>
                  </a:txBody>
                  <a:tcPr>
                    <a:solidFill>
                      <a:srgbClr val="00B0F0"/>
                    </a:solidFill>
                  </a:tcPr>
                </a:tc>
                <a:extLst>
                  <a:ext uri="{0D108BD9-81ED-4DB2-BD59-A6C34878D82A}">
                    <a16:rowId xmlns:a16="http://schemas.microsoft.com/office/drawing/2014/main" val="10000"/>
                  </a:ext>
                </a:extLst>
              </a:tr>
              <a:tr h="596255">
                <a:tc rowSpan="3">
                  <a:txBody>
                    <a:bodyPr/>
                    <a:lstStyle/>
                    <a:p>
                      <a:pPr algn="ctr"/>
                      <a:r>
                        <a:rPr kumimoji="1" lang="ja-JP" altLang="en-US" sz="1000" dirty="0" smtClean="0"/>
                        <a:t>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障害者の日常生活及び社会生活を総合的に支援するための法律及び児童福祉法の概要並びに相談支援従事者の役割に関する講義</a:t>
                      </a:r>
                      <a:endParaRPr kumimoji="1" lang="ja-JP" altLang="en-US" sz="1000" dirty="0"/>
                    </a:p>
                  </a:txBody>
                  <a:tcPr anchor="ctr"/>
                </a:tc>
                <a:tc>
                  <a:txBody>
                    <a:bodyPr/>
                    <a:lstStyle/>
                    <a:p>
                      <a:pPr algn="r"/>
                      <a:r>
                        <a:rPr kumimoji="1" lang="en-US" altLang="ja-JP" sz="1050" dirty="0" smtClean="0"/>
                        <a:t>6.5h</a:t>
                      </a:r>
                      <a:endParaRPr kumimoji="1" lang="ja-JP" altLang="en-US" sz="1050" dirty="0"/>
                    </a:p>
                  </a:txBody>
                  <a:tcPr anchor="ctr"/>
                </a:tc>
                <a:extLst>
                  <a:ext uri="{0D108BD9-81ED-4DB2-BD59-A6C34878D82A}">
                    <a16:rowId xmlns:a16="http://schemas.microsoft.com/office/drawing/2014/main" val="10001"/>
                  </a:ext>
                </a:extLst>
              </a:tr>
              <a:tr h="138496">
                <a:tc vMerge="1">
                  <a:txBody>
                    <a:bodyPr/>
                    <a:lstStyle/>
                    <a:p>
                      <a:endParaRPr kumimoji="1" lang="ja-JP" altLang="en-US"/>
                    </a:p>
                  </a:txBody>
                  <a:tcPr/>
                </a:tc>
                <a:tc>
                  <a:txBody>
                    <a:bodyPr/>
                    <a:lstStyle/>
                    <a:p>
                      <a:r>
                        <a:rPr kumimoji="1" lang="ja-JP" altLang="en-US" sz="1000" dirty="0" smtClean="0"/>
                        <a:t>ケアマネジメントの手法に関する講義</a:t>
                      </a:r>
                      <a:endParaRPr kumimoji="1" lang="ja-JP" altLang="en-US" sz="1000" dirty="0"/>
                    </a:p>
                  </a:txBody>
                  <a:tcPr anchor="ctr"/>
                </a:tc>
                <a:tc>
                  <a:txBody>
                    <a:bodyPr/>
                    <a:lstStyle/>
                    <a:p>
                      <a:pPr algn="r"/>
                      <a:r>
                        <a:rPr kumimoji="1" lang="en-US" altLang="ja-JP" sz="1050" dirty="0" smtClean="0"/>
                        <a:t>8h</a:t>
                      </a:r>
                      <a:endParaRPr kumimoji="1" lang="ja-JP" altLang="en-US" sz="1050" dirty="0"/>
                    </a:p>
                  </a:txBody>
                  <a:tcPr anchor="ctr"/>
                </a:tc>
                <a:extLst>
                  <a:ext uri="{0D108BD9-81ED-4DB2-BD59-A6C34878D82A}">
                    <a16:rowId xmlns:a16="http://schemas.microsoft.com/office/drawing/2014/main" val="10003"/>
                  </a:ext>
                </a:extLst>
              </a:tr>
              <a:tr h="0">
                <a:tc vMerge="1">
                  <a:txBody>
                    <a:bodyPr/>
                    <a:lstStyle/>
                    <a:p>
                      <a:endParaRPr kumimoji="1" lang="ja-JP" altLang="en-US" sz="900" dirty="0"/>
                    </a:p>
                  </a:txBody>
                  <a:tcPr/>
                </a:tc>
                <a:tc>
                  <a:txBody>
                    <a:bodyPr/>
                    <a:lstStyle/>
                    <a:p>
                      <a:r>
                        <a:rPr kumimoji="1" lang="ja-JP" altLang="en-US" sz="1000" kern="1200" dirty="0" smtClean="0">
                          <a:effectLst/>
                        </a:rPr>
                        <a:t>地域支援に関する講義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6h</a:t>
                      </a:r>
                      <a:endParaRPr kumimoji="1" lang="ja-JP" altLang="en-US" sz="1050" dirty="0"/>
                    </a:p>
                  </a:txBody>
                  <a:tcPr anchor="ctr"/>
                </a:tc>
                <a:extLst>
                  <a:ext uri="{0D108BD9-81ED-4DB2-BD59-A6C34878D82A}">
                    <a16:rowId xmlns:a16="http://schemas.microsoft.com/office/drawing/2014/main" val="10004"/>
                  </a:ext>
                </a:extLst>
              </a:tr>
              <a:tr h="206027">
                <a:tc>
                  <a:txBody>
                    <a:bodyPr/>
                    <a:lstStyle/>
                    <a:p>
                      <a:pPr algn="ctr"/>
                      <a:r>
                        <a:rPr kumimoji="1" lang="ja-JP" altLang="en-US" sz="1000" dirty="0" smtClean="0"/>
                        <a:t>演習</a:t>
                      </a:r>
                      <a:endParaRPr kumimoji="1" lang="en-US" altLang="ja-JP" sz="1000" dirty="0" smtClean="0"/>
                    </a:p>
                  </a:txBody>
                  <a:tcPr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a:effectLst/>
                        </a:rPr>
                        <a:t> ケアマネジメントプロセスに関する演習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11h</a:t>
                      </a:r>
                      <a:endParaRPr kumimoji="1" lang="ja-JP" altLang="en-US" sz="1050" dirty="0"/>
                    </a:p>
                  </a:txBody>
                  <a:tcPr anchor="ctr"/>
                </a:tc>
                <a:extLst>
                  <a:ext uri="{0D108BD9-81ED-4DB2-BD59-A6C34878D82A}">
                    <a16:rowId xmlns:a16="http://schemas.microsoft.com/office/drawing/2014/main" val="10009"/>
                  </a:ext>
                </a:extLst>
              </a:tr>
              <a:tr h="247571">
                <a:tc>
                  <a:txBody>
                    <a:bodyPr/>
                    <a:lstStyle/>
                    <a:p>
                      <a:pPr algn="ctr"/>
                      <a:endParaRPr kumimoji="1" lang="ja-JP" altLang="en-US" sz="1050" dirty="0"/>
                    </a:p>
                  </a:txBody>
                  <a:tcPr vert="eaVert">
                    <a:solidFill>
                      <a:srgbClr val="00B0F0"/>
                    </a:solidFill>
                  </a:tcPr>
                </a:tc>
                <a:tc>
                  <a:txBody>
                    <a:bodyPr/>
                    <a:lstStyle/>
                    <a:p>
                      <a:r>
                        <a:rPr kumimoji="1" lang="ja-JP" altLang="en-US" sz="1050" dirty="0"/>
                        <a:t>合計</a:t>
                      </a:r>
                    </a:p>
                  </a:txBody>
                  <a:tcPr anchor="ctr">
                    <a:solidFill>
                      <a:srgbClr val="00B0F0"/>
                    </a:solidFill>
                  </a:tcPr>
                </a:tc>
                <a:tc>
                  <a:txBody>
                    <a:bodyPr/>
                    <a:lstStyle/>
                    <a:p>
                      <a:pPr algn="r"/>
                      <a:r>
                        <a:rPr kumimoji="1" lang="en-US" altLang="ja-JP" sz="1050" dirty="0" smtClean="0"/>
                        <a:t>31.5h</a:t>
                      </a:r>
                      <a:endParaRPr kumimoji="1" lang="ja-JP" altLang="en-US" sz="1050" dirty="0"/>
                    </a:p>
                  </a:txBody>
                  <a:tcPr anchor="ctr">
                    <a:solidFill>
                      <a:srgbClr val="00B0F0"/>
                    </a:solidFill>
                  </a:tcPr>
                </a:tc>
                <a:extLst>
                  <a:ext uri="{0D108BD9-81ED-4DB2-BD59-A6C34878D82A}">
                    <a16:rowId xmlns:a16="http://schemas.microsoft.com/office/drawing/2014/main" val="10010"/>
                  </a:ext>
                </a:extLst>
              </a:tr>
            </a:tbl>
          </a:graphicData>
        </a:graphic>
      </p:graphicFrame>
      <p:graphicFrame>
        <p:nvGraphicFramePr>
          <p:cNvPr id="13" name="表 12"/>
          <p:cNvGraphicFramePr>
            <a:graphicFrameLocks noGrp="1"/>
          </p:cNvGraphicFramePr>
          <p:nvPr>
            <p:extLst/>
          </p:nvPr>
        </p:nvGraphicFramePr>
        <p:xfrm>
          <a:off x="85060" y="3036273"/>
          <a:ext cx="3732027" cy="1889760"/>
        </p:xfrm>
        <a:graphic>
          <a:graphicData uri="http://schemas.openxmlformats.org/drawingml/2006/table">
            <a:tbl>
              <a:tblPr firstRow="1" bandRow="1">
                <a:tableStyleId>{5940675A-B579-460E-94D1-54222C63F5DA}</a:tableStyleId>
              </a:tblPr>
              <a:tblGrid>
                <a:gridCol w="501697">
                  <a:extLst>
                    <a:ext uri="{9D8B030D-6E8A-4147-A177-3AD203B41FA5}">
                      <a16:colId xmlns:a16="http://schemas.microsoft.com/office/drawing/2014/main" val="20000"/>
                    </a:ext>
                  </a:extLst>
                </a:gridCol>
                <a:gridCol w="2548648">
                  <a:extLst>
                    <a:ext uri="{9D8B030D-6E8A-4147-A177-3AD203B41FA5}">
                      <a16:colId xmlns:a16="http://schemas.microsoft.com/office/drawing/2014/main" val="20001"/>
                    </a:ext>
                  </a:extLst>
                </a:gridCol>
                <a:gridCol w="681682">
                  <a:extLst>
                    <a:ext uri="{9D8B030D-6E8A-4147-A177-3AD203B41FA5}">
                      <a16:colId xmlns:a16="http://schemas.microsoft.com/office/drawing/2014/main" val="20002"/>
                    </a:ext>
                  </a:extLst>
                </a:gridCol>
              </a:tblGrid>
              <a:tr h="198266">
                <a:tc gridSpan="2">
                  <a:txBody>
                    <a:bodyPr/>
                    <a:lstStyle/>
                    <a:p>
                      <a:pPr algn="ctr"/>
                      <a:r>
                        <a:rPr kumimoji="1" lang="ja-JP" altLang="en-US" sz="1050" b="1" dirty="0"/>
                        <a:t>現任</a:t>
                      </a:r>
                      <a:r>
                        <a:rPr kumimoji="1" lang="ja-JP" altLang="en-US" sz="1050" b="1" dirty="0" smtClean="0"/>
                        <a:t>研修・更新研修（現行）</a:t>
                      </a:r>
                      <a:r>
                        <a:rPr kumimoji="1" lang="ja-JP" altLang="en-US" sz="1050" b="1" dirty="0"/>
                        <a:t>　</a:t>
                      </a:r>
                    </a:p>
                  </a:txBody>
                  <a:tcPr>
                    <a:solidFill>
                      <a:srgbClr val="92D050"/>
                    </a:solidFill>
                  </a:tcPr>
                </a:tc>
                <a:tc hMerge="1">
                  <a:txBody>
                    <a:bodyPr/>
                    <a:lstStyle/>
                    <a:p>
                      <a:endParaRPr kumimoji="1" lang="ja-JP" altLang="en-US"/>
                    </a:p>
                  </a:txBody>
                  <a:tcPr/>
                </a:tc>
                <a:tc>
                  <a:txBody>
                    <a:bodyPr/>
                    <a:lstStyle/>
                    <a:p>
                      <a:r>
                        <a:rPr kumimoji="1" lang="ja-JP" altLang="en-US" sz="1050" dirty="0"/>
                        <a:t>時間数</a:t>
                      </a:r>
                    </a:p>
                  </a:txBody>
                  <a:tcPr>
                    <a:solidFill>
                      <a:srgbClr val="92D050"/>
                    </a:solidFill>
                  </a:tcPr>
                </a:tc>
                <a:extLst>
                  <a:ext uri="{0D108BD9-81ED-4DB2-BD59-A6C34878D82A}">
                    <a16:rowId xmlns:a16="http://schemas.microsoft.com/office/drawing/2014/main" val="10000"/>
                  </a:ext>
                </a:extLst>
              </a:tr>
              <a:tr h="0">
                <a:tc rowSpan="4">
                  <a:txBody>
                    <a:bodyPr/>
                    <a:lstStyle/>
                    <a:p>
                      <a:pPr algn="ctr"/>
                      <a:r>
                        <a:rPr kumimoji="1" lang="ja-JP" altLang="en-US" sz="1000" dirty="0" smtClean="0"/>
                        <a:t>講義</a:t>
                      </a:r>
                      <a:endParaRPr kumimoji="1" lang="ja-JP" altLang="en-US" sz="1000" dirty="0"/>
                    </a:p>
                  </a:txBody>
                  <a:tcPr anchor="ctr"/>
                </a:tc>
                <a:tc>
                  <a:txBody>
                    <a:bodyPr/>
                    <a:lstStyle/>
                    <a:p>
                      <a:r>
                        <a:rPr kumimoji="1" lang="ja-JP" altLang="en-US" sz="1000" dirty="0" smtClean="0"/>
                        <a:t>障害福祉の動向に関する講義</a:t>
                      </a:r>
                      <a:endParaRPr kumimoji="1" lang="ja-JP" altLang="en-US" sz="1000" dirty="0"/>
                    </a:p>
                  </a:txBody>
                  <a:tcPr anchor="ctr"/>
                </a:tc>
                <a:tc rowSpan="2">
                  <a:txBody>
                    <a:bodyPr/>
                    <a:lstStyle/>
                    <a:p>
                      <a:pPr algn="r"/>
                      <a:r>
                        <a:rPr kumimoji="1" lang="en-US" altLang="ja-JP" sz="1050" dirty="0" smtClean="0"/>
                        <a:t>2h</a:t>
                      </a:r>
                      <a:endParaRPr kumimoji="1" lang="ja-JP" altLang="en-US" sz="1050" dirty="0"/>
                    </a:p>
                  </a:txBody>
                  <a:tcPr anchor="ctr"/>
                </a:tc>
                <a:extLst>
                  <a:ext uri="{0D108BD9-81ED-4DB2-BD59-A6C34878D82A}">
                    <a16:rowId xmlns:a16="http://schemas.microsoft.com/office/drawing/2014/main" val="10001"/>
                  </a:ext>
                </a:extLst>
              </a:tr>
              <a:tr h="142805">
                <a:tc vMerge="1">
                  <a:txBody>
                    <a:bodyPr/>
                    <a:lstStyle/>
                    <a:p>
                      <a:endParaRPr kumimoji="1" lang="ja-JP" altLang="en-US" sz="900" dirty="0"/>
                    </a:p>
                  </a:txBody>
                  <a:tcPr/>
                </a:tc>
                <a:tc>
                  <a:txBody>
                    <a:bodyPr/>
                    <a:lstStyle/>
                    <a:p>
                      <a:r>
                        <a:rPr kumimoji="1" lang="ja-JP" altLang="en-US" sz="1000" dirty="0" smtClean="0"/>
                        <a:t>地域生活支援事業に関する講義</a:t>
                      </a:r>
                      <a:endParaRPr kumimoji="1" lang="ja-JP" altLang="en-US" sz="1000" dirty="0"/>
                    </a:p>
                  </a:txBody>
                  <a:tcPr anchor="ctr"/>
                </a:tc>
                <a:tc vMerge="1">
                  <a:txBody>
                    <a:bodyPr/>
                    <a:lstStyle/>
                    <a:p>
                      <a:pPr algn="ctr"/>
                      <a:endParaRPr kumimoji="1" lang="ja-JP" altLang="en-US" sz="1100" dirty="0"/>
                    </a:p>
                  </a:txBody>
                  <a:tcPr anchor="ctr"/>
                </a:tc>
                <a:extLst>
                  <a:ext uri="{0D108BD9-81ED-4DB2-BD59-A6C34878D82A}">
                    <a16:rowId xmlns:a16="http://schemas.microsoft.com/office/drawing/2014/main" val="10002"/>
                  </a:ext>
                </a:extLst>
              </a:tr>
              <a:tr h="150635">
                <a:tc vMerge="1">
                  <a:txBody>
                    <a:bodyPr/>
                    <a:lstStyle/>
                    <a:p>
                      <a:endParaRPr kumimoji="1" lang="ja-JP" altLang="en-US" sz="900" dirty="0"/>
                    </a:p>
                  </a:txBody>
                  <a:tcPr/>
                </a:tc>
                <a:tc>
                  <a:txBody>
                    <a:bodyPr/>
                    <a:lstStyle/>
                    <a:p>
                      <a:r>
                        <a:rPr kumimoji="1" lang="ja-JP" altLang="en-US" sz="1000" dirty="0" smtClean="0"/>
                        <a:t>相談支援の基本姿勢及びケアマネジメントの展開に関する講義</a:t>
                      </a:r>
                      <a:endParaRPr kumimoji="1" lang="ja-JP" altLang="en-US" sz="1000" dirty="0"/>
                    </a:p>
                  </a:txBody>
                  <a:tcPr anchor="ctr"/>
                </a:tc>
                <a:tc>
                  <a:txBody>
                    <a:bodyPr/>
                    <a:lstStyle/>
                    <a:p>
                      <a:pPr algn="r"/>
                      <a:r>
                        <a:rPr kumimoji="1" lang="en-US" altLang="ja-JP" sz="1050" dirty="0" smtClean="0"/>
                        <a:t>2h</a:t>
                      </a:r>
                      <a:endParaRPr kumimoji="1" lang="ja-JP" altLang="en-US" sz="1050" dirty="0"/>
                    </a:p>
                  </a:txBody>
                  <a:tcPr anchor="ctr"/>
                </a:tc>
                <a:extLst>
                  <a:ext uri="{0D108BD9-81ED-4DB2-BD59-A6C34878D82A}">
                    <a16:rowId xmlns:a16="http://schemas.microsoft.com/office/drawing/2014/main" val="10003"/>
                  </a:ext>
                </a:extLst>
              </a:tr>
              <a:tr h="0">
                <a:tc vMerge="1">
                  <a:txBody>
                    <a:bodyPr/>
                    <a:lstStyle/>
                    <a:p>
                      <a:pPr algn="ctr"/>
                      <a:endParaRPr kumimoji="1" lang="ja-JP" altLang="en-US" sz="1500" dirty="0"/>
                    </a:p>
                  </a:txBody>
                  <a:tcPr vert="eaVert"/>
                </a:tc>
                <a:tc>
                  <a:txBody>
                    <a:bodyPr/>
                    <a:lstStyle/>
                    <a:p>
                      <a:r>
                        <a:rPr kumimoji="1" lang="ja-JP" altLang="en-US" sz="1000" dirty="0"/>
                        <a:t>協</a:t>
                      </a:r>
                      <a:r>
                        <a:rPr kumimoji="1" lang="ja-JP" altLang="en-US" sz="1000" dirty="0" smtClean="0"/>
                        <a:t>議会に関する講義</a:t>
                      </a:r>
                      <a:endParaRPr kumimoji="1" lang="ja-JP" altLang="en-US" sz="1000" dirty="0"/>
                    </a:p>
                  </a:txBody>
                  <a:tcPr anchor="ctr"/>
                </a:tc>
                <a:tc>
                  <a:txBody>
                    <a:bodyPr/>
                    <a:lstStyle/>
                    <a:p>
                      <a:pPr algn="r"/>
                      <a:r>
                        <a:rPr kumimoji="1" lang="en-US" altLang="ja-JP" sz="1050" dirty="0" smtClean="0"/>
                        <a:t>2h</a:t>
                      </a:r>
                      <a:endParaRPr kumimoji="1" lang="ja-JP" altLang="en-US" sz="1050" dirty="0"/>
                    </a:p>
                  </a:txBody>
                  <a:tcPr anchor="ctr"/>
                </a:tc>
                <a:extLst>
                  <a:ext uri="{0D108BD9-81ED-4DB2-BD59-A6C34878D82A}">
                    <a16:rowId xmlns:a16="http://schemas.microsoft.com/office/drawing/2014/main" val="10004"/>
                  </a:ext>
                </a:extLst>
              </a:tr>
              <a:tr h="0">
                <a:tc>
                  <a:txBody>
                    <a:bodyPr/>
                    <a:lstStyle/>
                    <a:p>
                      <a:pPr algn="ctr"/>
                      <a:r>
                        <a:rPr kumimoji="1" lang="ja-JP" altLang="en-US" sz="1000" dirty="0" smtClean="0"/>
                        <a:t>演習</a:t>
                      </a:r>
                      <a:endParaRPr kumimoji="1" lang="ja-JP" altLang="en-US" sz="1000" dirty="0"/>
                    </a:p>
                  </a:txBody>
                  <a:tcPr anchor="ctr"/>
                </a:tc>
                <a:tc>
                  <a:txBody>
                    <a:bodyPr/>
                    <a:lstStyle/>
                    <a:p>
                      <a:r>
                        <a:rPr kumimoji="1" lang="ja-JP" altLang="en-US" sz="1000" dirty="0" smtClean="0"/>
                        <a:t>ケアマネジメントに関する演習</a:t>
                      </a:r>
                      <a:endParaRPr kumimoji="1" lang="ja-JP" altLang="en-US" sz="1000" dirty="0"/>
                    </a:p>
                  </a:txBody>
                  <a:tcPr anchor="ctr"/>
                </a:tc>
                <a:tc>
                  <a:txBody>
                    <a:bodyPr/>
                    <a:lstStyle/>
                    <a:p>
                      <a:pPr algn="r"/>
                      <a:r>
                        <a:rPr kumimoji="1" lang="en-US" altLang="ja-JP" sz="1050" dirty="0" smtClean="0"/>
                        <a:t>12h</a:t>
                      </a:r>
                      <a:endParaRPr kumimoji="1" lang="ja-JP" altLang="en-US" sz="1050" dirty="0"/>
                    </a:p>
                  </a:txBody>
                  <a:tcPr anchor="ctr"/>
                </a:tc>
                <a:extLst>
                  <a:ext uri="{0D108BD9-81ED-4DB2-BD59-A6C34878D82A}">
                    <a16:rowId xmlns:a16="http://schemas.microsoft.com/office/drawing/2014/main" val="10005"/>
                  </a:ext>
                </a:extLst>
              </a:tr>
              <a:tr h="187665">
                <a:tc>
                  <a:txBody>
                    <a:bodyPr/>
                    <a:lstStyle/>
                    <a:p>
                      <a:pPr algn="ctr"/>
                      <a:endParaRPr kumimoji="1" lang="ja-JP" altLang="en-US" sz="1050" dirty="0"/>
                    </a:p>
                  </a:txBody>
                  <a:tcPr vert="eaVert">
                    <a:solidFill>
                      <a:srgbClr val="92D050"/>
                    </a:solidFill>
                  </a:tcPr>
                </a:tc>
                <a:tc>
                  <a:txBody>
                    <a:bodyPr/>
                    <a:lstStyle/>
                    <a:p>
                      <a:r>
                        <a:rPr kumimoji="1" lang="ja-JP" altLang="en-US" sz="1050" dirty="0"/>
                        <a:t>合計</a:t>
                      </a:r>
                    </a:p>
                  </a:txBody>
                  <a:tcPr anchor="ctr">
                    <a:solidFill>
                      <a:srgbClr val="92D050"/>
                    </a:solidFill>
                  </a:tcPr>
                </a:tc>
                <a:tc>
                  <a:txBody>
                    <a:bodyPr/>
                    <a:lstStyle/>
                    <a:p>
                      <a:pPr algn="r"/>
                      <a:r>
                        <a:rPr kumimoji="1" lang="en-US" altLang="ja-JP" sz="1050" dirty="0" smtClean="0"/>
                        <a:t>18h</a:t>
                      </a:r>
                      <a:endParaRPr kumimoji="1" lang="ja-JP" altLang="en-US" sz="1050" dirty="0"/>
                    </a:p>
                  </a:txBody>
                  <a:tcPr anchor="ctr">
                    <a:solidFill>
                      <a:srgbClr val="92D050"/>
                    </a:solidFill>
                  </a:tcPr>
                </a:tc>
                <a:extLst>
                  <a:ext uri="{0D108BD9-81ED-4DB2-BD59-A6C34878D82A}">
                    <a16:rowId xmlns:a16="http://schemas.microsoft.com/office/drawing/2014/main" val="10007"/>
                  </a:ext>
                </a:extLst>
              </a:tr>
            </a:tbl>
          </a:graphicData>
        </a:graphic>
      </p:graphicFrame>
      <p:grpSp>
        <p:nvGrpSpPr>
          <p:cNvPr id="7" name="グループ化 6">
            <a:extLst>
              <a:ext uri="{FF2B5EF4-FFF2-40B4-BE49-F238E27FC236}">
                <a16:creationId xmlns:a16="http://schemas.microsoft.com/office/drawing/2014/main" id="{14D6039F-05D0-1A47-942C-D43B72179361}"/>
              </a:ext>
            </a:extLst>
          </p:cNvPr>
          <p:cNvGrpSpPr/>
          <p:nvPr/>
        </p:nvGrpSpPr>
        <p:grpSpPr>
          <a:xfrm>
            <a:off x="0" y="386131"/>
            <a:ext cx="9144000" cy="72008"/>
            <a:chOff x="0" y="188640"/>
            <a:chExt cx="9144000" cy="72008"/>
          </a:xfrm>
        </p:grpSpPr>
        <p:cxnSp>
          <p:nvCxnSpPr>
            <p:cNvPr id="18" name="直線コネクタ 17">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 name="右矢印 14"/>
          <p:cNvSpPr/>
          <p:nvPr/>
        </p:nvSpPr>
        <p:spPr>
          <a:xfrm>
            <a:off x="3941662" y="2152818"/>
            <a:ext cx="310960" cy="181304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17" name="表 16"/>
          <p:cNvGraphicFramePr>
            <a:graphicFrameLocks noGrp="1"/>
          </p:cNvGraphicFramePr>
          <p:nvPr>
            <p:extLst/>
          </p:nvPr>
        </p:nvGraphicFramePr>
        <p:xfrm>
          <a:off x="4327451" y="5146080"/>
          <a:ext cx="4667693" cy="1653540"/>
        </p:xfrm>
        <a:graphic>
          <a:graphicData uri="http://schemas.openxmlformats.org/drawingml/2006/table">
            <a:tbl>
              <a:tblPr firstRow="1" bandRow="1">
                <a:tableStyleId>{5940675A-B579-460E-94D1-54222C63F5DA}</a:tableStyleId>
              </a:tblPr>
              <a:tblGrid>
                <a:gridCol w="563526">
                  <a:extLst>
                    <a:ext uri="{9D8B030D-6E8A-4147-A177-3AD203B41FA5}">
                      <a16:colId xmlns:a16="http://schemas.microsoft.com/office/drawing/2014/main" val="20000"/>
                    </a:ext>
                  </a:extLst>
                </a:gridCol>
                <a:gridCol w="3434316">
                  <a:extLst>
                    <a:ext uri="{9D8B030D-6E8A-4147-A177-3AD203B41FA5}">
                      <a16:colId xmlns:a16="http://schemas.microsoft.com/office/drawing/2014/main" val="20001"/>
                    </a:ext>
                  </a:extLst>
                </a:gridCol>
                <a:gridCol w="669851">
                  <a:extLst>
                    <a:ext uri="{9D8B030D-6E8A-4147-A177-3AD203B41FA5}">
                      <a16:colId xmlns:a16="http://schemas.microsoft.com/office/drawing/2014/main" val="20002"/>
                    </a:ext>
                  </a:extLst>
                </a:gridCol>
              </a:tblGrid>
              <a:tr h="246359">
                <a:tc gridSpan="2">
                  <a:txBody>
                    <a:bodyPr/>
                    <a:lstStyle/>
                    <a:p>
                      <a:pPr algn="ctr"/>
                      <a:r>
                        <a:rPr kumimoji="1" lang="ja-JP" altLang="en-US" sz="1050" b="1" dirty="0" smtClean="0"/>
                        <a:t>主任相談支援専門員研修</a:t>
                      </a:r>
                      <a:endParaRPr kumimoji="1" lang="ja-JP" altLang="en-US" sz="1050" b="1" dirty="0"/>
                    </a:p>
                  </a:txBody>
                  <a:tcPr anchor="ctr">
                    <a:solidFill>
                      <a:schemeClr val="accent2">
                        <a:lumMod val="40000"/>
                        <a:lumOff val="60000"/>
                      </a:schemeClr>
                    </a:solidFill>
                  </a:tcPr>
                </a:tc>
                <a:tc hMerge="1">
                  <a:txBody>
                    <a:bodyPr/>
                    <a:lstStyle/>
                    <a:p>
                      <a:endParaRPr kumimoji="1" lang="ja-JP" altLang="en-US"/>
                    </a:p>
                  </a:txBody>
                  <a:tcPr/>
                </a:tc>
                <a:tc>
                  <a:txBody>
                    <a:bodyPr/>
                    <a:lstStyle/>
                    <a:p>
                      <a:pPr algn="ctr"/>
                      <a:r>
                        <a:rPr kumimoji="1" lang="ja-JP" altLang="en-US" sz="1050" dirty="0"/>
                        <a:t>時間数</a:t>
                      </a:r>
                    </a:p>
                  </a:txBody>
                  <a:tcPr anchor="ctr">
                    <a:solidFill>
                      <a:schemeClr val="accent2">
                        <a:lumMod val="40000"/>
                        <a:lumOff val="60000"/>
                      </a:schemeClr>
                    </a:solidFill>
                  </a:tcPr>
                </a:tc>
                <a:extLst>
                  <a:ext uri="{0D108BD9-81ED-4DB2-BD59-A6C34878D82A}">
                    <a16:rowId xmlns:a16="http://schemas.microsoft.com/office/drawing/2014/main" val="10000"/>
                  </a:ext>
                </a:extLst>
              </a:tr>
              <a:tr h="388203">
                <a:tc rowSpan="2">
                  <a:txBody>
                    <a:bodyPr/>
                    <a:lstStyle/>
                    <a:p>
                      <a:pPr algn="ctr"/>
                      <a:r>
                        <a:rPr kumimoji="1" lang="ja-JP" altLang="en-US" sz="1000" dirty="0"/>
                        <a:t>講義</a:t>
                      </a:r>
                    </a:p>
                  </a:txBody>
                  <a:tcPr anchor="ctr">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障害福祉の動向</a:t>
                      </a:r>
                      <a:r>
                        <a:rPr kumimoji="1" lang="ja-JP" altLang="en-US"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及び</a:t>
                      </a:r>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主任</a:t>
                      </a:r>
                      <a:r>
                        <a:rPr kumimoji="1" lang="zh-TW" altLang="en-US"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の役割と視点に関する講義</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en-US" altLang="ja-JP" sz="1050" dirty="0" smtClean="0"/>
                        <a:t>3h</a:t>
                      </a:r>
                      <a:endParaRPr kumimoji="1" lang="ja-JP" altLang="en-US" sz="1050" dirty="0"/>
                    </a:p>
                  </a:txBody>
                  <a:tcPr anchor="ctr"/>
                </a:tc>
                <a:extLst>
                  <a:ext uri="{0D108BD9-81ED-4DB2-BD59-A6C34878D82A}">
                    <a16:rowId xmlns:a16="http://schemas.microsoft.com/office/drawing/2014/main" val="10001"/>
                  </a:ext>
                </a:extLst>
              </a:tr>
              <a:tr h="246359">
                <a:tc vMerge="1">
                  <a:txBody>
                    <a:bodyPr/>
                    <a:lstStyle/>
                    <a:p>
                      <a:endParaRPr kumimoji="1" lang="ja-JP" altLang="en-US" sz="900" dirty="0"/>
                    </a:p>
                  </a:txBody>
                  <a:tcPr/>
                </a:tc>
                <a:tc>
                  <a:txBody>
                    <a:bodyPr/>
                    <a:lstStyle/>
                    <a:p>
                      <a:r>
                        <a:rPr kumimoji="1" lang="ja-JP" altLang="ja-JP" sz="1000" kern="1200" dirty="0" smtClean="0">
                          <a:solidFill>
                            <a:schemeClr val="tx1"/>
                          </a:solidFill>
                          <a:effectLst/>
                          <a:latin typeface="+mn-lt"/>
                          <a:ea typeface="+mn-ea"/>
                          <a:cs typeface="+mn-cs"/>
                        </a:rPr>
                        <a:t>運営管理に関する講義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3h</a:t>
                      </a:r>
                      <a:endParaRPr kumimoji="1" lang="ja-JP" altLang="en-US" sz="1050" dirty="0"/>
                    </a:p>
                  </a:txBody>
                  <a:tcPr anchor="ctr"/>
                </a:tc>
                <a:extLst>
                  <a:ext uri="{0D108BD9-81ED-4DB2-BD59-A6C34878D82A}">
                    <a16:rowId xmlns:a16="http://schemas.microsoft.com/office/drawing/2014/main" val="10002"/>
                  </a:ext>
                </a:extLst>
              </a:tr>
              <a:tr h="246359">
                <a:tc rowSpan="2">
                  <a:txBody>
                    <a:bodyPr/>
                    <a:lstStyle/>
                    <a:p>
                      <a:pPr marL="0" indent="0" algn="ctr"/>
                      <a:r>
                        <a:rPr kumimoji="1" lang="ja-JP" altLang="en-US" sz="1000" dirty="0" smtClean="0"/>
                        <a:t>講義及び演習</a:t>
                      </a:r>
                      <a:endParaRPr kumimoji="1" lang="ja-JP" altLang="en-US" sz="1000" dirty="0"/>
                    </a:p>
                  </a:txBody>
                  <a:tcPr marL="45720" marR="4572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mn-lt"/>
                          <a:ea typeface="+mn-ea"/>
                          <a:cs typeface="+mn-cs"/>
                        </a:rPr>
                        <a:t>相談支援従事者の人材育成に関する講義</a:t>
                      </a:r>
                      <a:r>
                        <a:rPr kumimoji="1" lang="ja-JP" altLang="en-US" sz="1000" kern="1200" dirty="0" smtClean="0">
                          <a:solidFill>
                            <a:schemeClr val="tx1"/>
                          </a:solidFill>
                          <a:effectLst/>
                          <a:latin typeface="+mn-lt"/>
                          <a:ea typeface="+mn-ea"/>
                          <a:cs typeface="+mn-cs"/>
                        </a:rPr>
                        <a:t>及び</a:t>
                      </a:r>
                      <a:r>
                        <a:rPr kumimoji="1" lang="ja-JP" altLang="ja-JP" sz="1000" kern="1200" dirty="0" smtClean="0">
                          <a:solidFill>
                            <a:schemeClr val="tx1"/>
                          </a:solidFill>
                          <a:effectLst/>
                          <a:latin typeface="+mn-lt"/>
                          <a:ea typeface="+mn-ea"/>
                          <a:cs typeface="+mn-cs"/>
                        </a:rPr>
                        <a:t>演習</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13h</a:t>
                      </a:r>
                      <a:endParaRPr kumimoji="1" lang="ja-JP" altLang="en-US" sz="1050" dirty="0"/>
                    </a:p>
                  </a:txBody>
                  <a:tcPr anchor="ctr"/>
                </a:tc>
                <a:extLst>
                  <a:ext uri="{0D108BD9-81ED-4DB2-BD59-A6C34878D82A}">
                    <a16:rowId xmlns:a16="http://schemas.microsoft.com/office/drawing/2014/main" val="10003"/>
                  </a:ext>
                </a:extLst>
              </a:tr>
              <a:tr h="246359">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mn-lt"/>
                          <a:ea typeface="+mn-ea"/>
                          <a:cs typeface="+mn-cs"/>
                        </a:rPr>
                        <a:t>地域援助技術に関する講義</a:t>
                      </a:r>
                      <a:r>
                        <a:rPr kumimoji="1" lang="ja-JP" altLang="en-US" sz="1000" kern="1200" dirty="0" smtClean="0">
                          <a:solidFill>
                            <a:schemeClr val="tx1"/>
                          </a:solidFill>
                          <a:effectLst/>
                          <a:latin typeface="+mn-lt"/>
                          <a:ea typeface="+mn-ea"/>
                          <a:cs typeface="+mn-cs"/>
                        </a:rPr>
                        <a:t>及び</a:t>
                      </a:r>
                      <a:r>
                        <a:rPr kumimoji="1" lang="ja-JP" altLang="ja-JP" sz="1000" kern="1200" dirty="0" smtClean="0">
                          <a:solidFill>
                            <a:schemeClr val="tx1"/>
                          </a:solidFill>
                          <a:effectLst/>
                          <a:latin typeface="+mn-lt"/>
                          <a:ea typeface="+mn-ea"/>
                          <a:cs typeface="+mn-cs"/>
                        </a:rPr>
                        <a:t>演習</a:t>
                      </a:r>
                      <a:endParaRPr kumimoji="1" lang="en-US" altLang="ja-JP" sz="1000" baseline="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11h</a:t>
                      </a:r>
                      <a:endParaRPr kumimoji="1" lang="ja-JP" altLang="en-US" sz="1050" dirty="0"/>
                    </a:p>
                  </a:txBody>
                  <a:tcPr anchor="ctr"/>
                </a:tc>
                <a:extLst>
                  <a:ext uri="{0D108BD9-81ED-4DB2-BD59-A6C34878D82A}">
                    <a16:rowId xmlns:a16="http://schemas.microsoft.com/office/drawing/2014/main" val="10007"/>
                  </a:ext>
                </a:extLst>
              </a:tr>
              <a:tr h="246359">
                <a:tc>
                  <a:txBody>
                    <a:bodyPr/>
                    <a:lstStyle/>
                    <a:p>
                      <a:pPr algn="ctr"/>
                      <a:endParaRPr kumimoji="1" lang="ja-JP" altLang="en-US" sz="1050" dirty="0"/>
                    </a:p>
                  </a:txBody>
                  <a:tcPr vert="eaVert">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r>
                        <a:rPr kumimoji="1" lang="ja-JP" altLang="en-US" sz="1050" dirty="0"/>
                        <a:t>合計</a:t>
                      </a:r>
                    </a:p>
                  </a:txBody>
                  <a:tcPr anchor="ctr">
                    <a:solidFill>
                      <a:schemeClr val="accent2">
                        <a:lumMod val="40000"/>
                        <a:lumOff val="60000"/>
                      </a:schemeClr>
                    </a:solidFill>
                  </a:tcPr>
                </a:tc>
                <a:tc>
                  <a:txBody>
                    <a:bodyPr/>
                    <a:lstStyle/>
                    <a:p>
                      <a:pPr algn="r"/>
                      <a:r>
                        <a:rPr kumimoji="1" lang="en-US" altLang="ja-JP" sz="1050" dirty="0" smtClean="0"/>
                        <a:t>30h</a:t>
                      </a:r>
                      <a:endParaRPr kumimoji="1" lang="ja-JP" altLang="en-US" sz="1050" dirty="0"/>
                    </a:p>
                  </a:txBody>
                  <a:tcPr anchor="ctr">
                    <a:solidFill>
                      <a:schemeClr val="accent2">
                        <a:lumMod val="40000"/>
                        <a:lumOff val="60000"/>
                      </a:schemeClr>
                    </a:solidFill>
                  </a:tcPr>
                </a:tc>
                <a:extLst>
                  <a:ext uri="{0D108BD9-81ED-4DB2-BD59-A6C34878D82A}">
                    <a16:rowId xmlns:a16="http://schemas.microsoft.com/office/drawing/2014/main" val="10011"/>
                  </a:ext>
                </a:extLst>
              </a:tr>
            </a:tbl>
          </a:graphicData>
        </a:graphic>
      </p:graphicFrame>
      <p:sp>
        <p:nvSpPr>
          <p:cNvPr id="20" name="右矢印 19"/>
          <p:cNvSpPr/>
          <p:nvPr/>
        </p:nvSpPr>
        <p:spPr>
          <a:xfrm>
            <a:off x="3955902" y="5215941"/>
            <a:ext cx="310960" cy="1521492"/>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cxnSp>
        <p:nvCxnSpPr>
          <p:cNvPr id="21" name="直線コネクタ 20"/>
          <p:cNvCxnSpPr/>
          <p:nvPr/>
        </p:nvCxnSpPr>
        <p:spPr>
          <a:xfrm flipV="1">
            <a:off x="12957" y="5028163"/>
            <a:ext cx="9118086" cy="1"/>
          </a:xfrm>
          <a:prstGeom prst="line">
            <a:avLst/>
          </a:prstGeom>
          <a:ln w="31750">
            <a:prstDash val="sysDash"/>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1471612" y="5721315"/>
            <a:ext cx="1321593"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3200" b="1" dirty="0" smtClean="0">
                <a:latin typeface="ＭＳ Ｐゴシック" panose="020B0600070205080204" pitchFamily="50" charset="-128"/>
                <a:ea typeface="ＭＳ Ｐゴシック" panose="020B0600070205080204" pitchFamily="50" charset="-128"/>
              </a:rPr>
              <a:t>新設</a:t>
            </a:r>
            <a:endParaRPr kumimoji="1" lang="ja-JP" altLang="en-US" sz="3200" b="1"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105934" y="6492875"/>
            <a:ext cx="2133600" cy="365125"/>
          </a:xfrm>
        </p:spPr>
        <p:txBody>
          <a:bodyPr/>
          <a:lstStyle/>
          <a:p>
            <a:fld id="{BF650902-BC30-4882-9DB1-CF188FB606CB}" type="slidenum">
              <a:rPr kumimoji="1" lang="ja-JP" altLang="en-US" smtClean="0">
                <a:latin typeface="ＭＳ Ｐゴシック" panose="020B0600070205080204" pitchFamily="50" charset="-128"/>
                <a:ea typeface="ＭＳ Ｐゴシック" panose="020B0600070205080204" pitchFamily="50" charset="-128"/>
              </a:rPr>
              <a:t>27</a:t>
            </a:fld>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23" name="表 22"/>
          <p:cNvGraphicFramePr>
            <a:graphicFrameLocks noGrp="1"/>
          </p:cNvGraphicFramePr>
          <p:nvPr>
            <p:extLst/>
          </p:nvPr>
        </p:nvGraphicFramePr>
        <p:xfrm>
          <a:off x="7082120" y="63487"/>
          <a:ext cx="2001718" cy="412696"/>
        </p:xfrm>
        <a:graphic>
          <a:graphicData uri="http://schemas.openxmlformats.org/drawingml/2006/table">
            <a:tbl>
              <a:tblPr firstRow="1" bandRow="1">
                <a:tableStyleId>{5940675A-B579-460E-94D1-54222C63F5DA}</a:tableStyleId>
              </a:tblPr>
              <a:tblGrid>
                <a:gridCol w="2001718">
                  <a:extLst>
                    <a:ext uri="{9D8B030D-6E8A-4147-A177-3AD203B41FA5}">
                      <a16:colId xmlns:a16="http://schemas.microsoft.com/office/drawing/2014/main" val="20000"/>
                    </a:ext>
                  </a:extLst>
                </a:gridCol>
              </a:tblGrid>
              <a:tr h="412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a:t>
                      </a:r>
                      <a:r>
                        <a:rPr kumimoji="1" lang="en-US" altLang="ja-JP" sz="1000" dirty="0" smtClean="0">
                          <a:latin typeface="+mn-ea"/>
                          <a:ea typeface="+mn-ea"/>
                        </a:rPr>
                        <a:t>89</a:t>
                      </a:r>
                      <a:r>
                        <a:rPr kumimoji="1" lang="ja-JP" altLang="en-US" sz="1000" dirty="0" smtClean="0">
                          <a:latin typeface="+mn-ea"/>
                          <a:ea typeface="+mn-ea"/>
                        </a:rPr>
                        <a:t>回（</a:t>
                      </a:r>
                      <a:r>
                        <a:rPr kumimoji="1" lang="en-US" altLang="ja-JP" sz="1000" dirty="0" smtClean="0">
                          <a:latin typeface="+mn-ea"/>
                          <a:ea typeface="+mn-ea"/>
                        </a:rPr>
                        <a:t>H30.3.2</a:t>
                      </a:r>
                      <a:r>
                        <a:rPr kumimoji="1" lang="ja-JP" altLang="en-US" sz="1000" dirty="0" smtClean="0">
                          <a:latin typeface="+mn-ea"/>
                          <a:ea typeface="+mn-ea"/>
                        </a:rPr>
                        <a:t>）</a:t>
                      </a:r>
                    </a:p>
                    <a:p>
                      <a:pPr algn="ctr"/>
                      <a:r>
                        <a:rPr kumimoji="1" lang="ja-JP" altLang="en-US" sz="1000" dirty="0" smtClean="0"/>
                        <a:t>社会保障審議会障害者部会資料</a:t>
                      </a:r>
                      <a:endParaRPr kumimoji="1" lang="ja-JP" altLang="en-US" sz="10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0692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solidFill>
                  <a:schemeClr val="tx1"/>
                </a:solidFill>
                <a:latin typeface="ＭＳ Ｐゴシック" panose="020B0600070205080204" pitchFamily="50" charset="-128"/>
                <a:ea typeface="ＭＳ Ｐゴシック" panose="020B0600070205080204" pitchFamily="50" charset="-128"/>
              </a:rPr>
              <a:t>見直し</a:t>
            </a:r>
            <a:r>
              <a:rPr lang="ja-JP" altLang="en-US" sz="2400" b="1" dirty="0" smtClean="0">
                <a:solidFill>
                  <a:schemeClr val="tx1"/>
                </a:solidFill>
                <a:latin typeface="ＭＳ Ｐゴシック" panose="020B0600070205080204" pitchFamily="50" charset="-128"/>
                <a:ea typeface="ＭＳ Ｐゴシック" panose="020B0600070205080204" pitchFamily="50" charset="-128"/>
              </a:rPr>
              <a:t>のスケジュール</a:t>
            </a:r>
            <a:endParaRPr kumimoji="1" lang="ja-JP" altLang="en-US" sz="24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407397"/>
            <a:ext cx="9144000" cy="72008"/>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9" name="表 8"/>
          <p:cNvGraphicFramePr>
            <a:graphicFrameLocks noGrp="1"/>
          </p:cNvGraphicFramePr>
          <p:nvPr>
            <p:extLst>
              <p:ext uri="{D42A27DB-BD31-4B8C-83A1-F6EECF244321}">
                <p14:modId xmlns:p14="http://schemas.microsoft.com/office/powerpoint/2010/main" val="4179304730"/>
              </p:ext>
            </p:extLst>
          </p:nvPr>
        </p:nvGraphicFramePr>
        <p:xfrm>
          <a:off x="8546" y="696035"/>
          <a:ext cx="9118362" cy="6059608"/>
        </p:xfrm>
        <a:graphic>
          <a:graphicData uri="http://schemas.openxmlformats.org/drawingml/2006/table">
            <a:tbl>
              <a:tblPr firstRow="1" bandRow="1">
                <a:tableStyleId>{5C22544A-7EE6-4342-B048-85BDC9FD1C3A}</a:tableStyleId>
              </a:tblPr>
              <a:tblGrid>
                <a:gridCol w="2119173">
                  <a:extLst>
                    <a:ext uri="{9D8B030D-6E8A-4147-A177-3AD203B41FA5}">
                      <a16:colId xmlns:a16="http://schemas.microsoft.com/office/drawing/2014/main" val="20000"/>
                    </a:ext>
                  </a:extLst>
                </a:gridCol>
                <a:gridCol w="1648804">
                  <a:extLst>
                    <a:ext uri="{9D8B030D-6E8A-4147-A177-3AD203B41FA5}">
                      <a16:colId xmlns:a16="http://schemas.microsoft.com/office/drawing/2014/main" val="20001"/>
                    </a:ext>
                  </a:extLst>
                </a:gridCol>
                <a:gridCol w="1914844">
                  <a:extLst>
                    <a:ext uri="{9D8B030D-6E8A-4147-A177-3AD203B41FA5}">
                      <a16:colId xmlns:a16="http://schemas.microsoft.com/office/drawing/2014/main" val="20002"/>
                    </a:ext>
                  </a:extLst>
                </a:gridCol>
                <a:gridCol w="1863344">
                  <a:extLst>
                    <a:ext uri="{9D8B030D-6E8A-4147-A177-3AD203B41FA5}">
                      <a16:colId xmlns:a16="http://schemas.microsoft.com/office/drawing/2014/main" val="20003"/>
                    </a:ext>
                  </a:extLst>
                </a:gridCol>
                <a:gridCol w="1572197">
                  <a:extLst>
                    <a:ext uri="{9D8B030D-6E8A-4147-A177-3AD203B41FA5}">
                      <a16:colId xmlns:a16="http://schemas.microsoft.com/office/drawing/2014/main" val="20004"/>
                    </a:ext>
                  </a:extLst>
                </a:gridCol>
              </a:tblGrid>
              <a:tr h="556342">
                <a:tc>
                  <a:txBody>
                    <a:bodyPr/>
                    <a:lstStyle/>
                    <a:p>
                      <a:pPr algn="ctr"/>
                      <a:endParaRPr kumimoji="1" lang="ja-JP" altLang="en-US" sz="1800" dirty="0">
                        <a:solidFill>
                          <a:schemeClr val="bg1"/>
                        </a:solidFill>
                        <a:latin typeface="+mn-ea"/>
                        <a:ea typeface="+mn-ea"/>
                      </a:endParaRPr>
                    </a:p>
                  </a:txBody>
                  <a:tcPr marL="99060" marR="9906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29</a:t>
                      </a:r>
                      <a:r>
                        <a:rPr kumimoji="1" lang="ja-JP" altLang="en-US" sz="1800" dirty="0" smtClean="0">
                          <a:solidFill>
                            <a:schemeClr val="bg1"/>
                          </a:solidFill>
                          <a:latin typeface="+mn-ea"/>
                          <a:ea typeface="+mn-ea"/>
                        </a:rPr>
                        <a:t>年度</a:t>
                      </a: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30</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31</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32</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extLst>
                  <a:ext uri="{0D108BD9-81ED-4DB2-BD59-A6C34878D82A}">
                    <a16:rowId xmlns:a16="http://schemas.microsoft.com/office/drawing/2014/main" val="10000"/>
                  </a:ext>
                </a:extLst>
              </a:tr>
              <a:tr h="1757696">
                <a:tc>
                  <a:txBody>
                    <a:bodyPr/>
                    <a:lstStyle/>
                    <a:p>
                      <a:pPr marL="0" indent="0">
                        <a:buFont typeface="+mj-lt"/>
                        <a:buNone/>
                      </a:pPr>
                      <a:r>
                        <a:rPr kumimoji="1" lang="ja-JP" altLang="en-US" sz="1800" b="1" dirty="0" smtClean="0">
                          <a:latin typeface="+mn-ea"/>
                          <a:ea typeface="+mn-ea"/>
                        </a:rPr>
                        <a:t>初任者研修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1"/>
                  </a:ext>
                </a:extLst>
              </a:tr>
              <a:tr h="1872785">
                <a:tc>
                  <a:txBody>
                    <a:bodyPr/>
                    <a:lstStyle/>
                    <a:p>
                      <a:pPr marL="0" indent="0">
                        <a:buFont typeface="+mj-lt"/>
                        <a:buNone/>
                      </a:pPr>
                      <a:r>
                        <a:rPr kumimoji="1" lang="ja-JP" altLang="en-US" sz="1800" b="1" dirty="0" smtClean="0">
                          <a:latin typeface="+mn-ea"/>
                          <a:ea typeface="+mn-ea"/>
                        </a:rPr>
                        <a:t>現任研修</a:t>
                      </a:r>
                      <a:endParaRPr kumimoji="1" lang="en-US" altLang="ja-JP" sz="1800" b="1" dirty="0" smtClean="0">
                        <a:latin typeface="+mn-ea"/>
                        <a:ea typeface="+mn-ea"/>
                      </a:endParaRPr>
                    </a:p>
                    <a:p>
                      <a:pPr marL="0" indent="0">
                        <a:buFont typeface="+mj-lt"/>
                        <a:buNone/>
                      </a:pPr>
                      <a:r>
                        <a:rPr kumimoji="1" lang="ja-JP" altLang="en-US" sz="1800" b="1" dirty="0" smtClean="0">
                          <a:latin typeface="+mn-ea"/>
                          <a:ea typeface="+mn-ea"/>
                        </a:rPr>
                        <a:t>（更新研修）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2"/>
                  </a:ext>
                </a:extLst>
              </a:tr>
              <a:tr h="1872785">
                <a:tc>
                  <a:txBody>
                    <a:bodyPr/>
                    <a:lstStyle/>
                    <a:p>
                      <a:pPr marL="0" indent="0">
                        <a:buFont typeface="+mj-lt"/>
                        <a:buNone/>
                      </a:pPr>
                      <a:r>
                        <a:rPr kumimoji="1" lang="ja-JP" altLang="en-US" sz="1800" b="1" dirty="0" smtClean="0">
                          <a:latin typeface="+mn-ea"/>
                          <a:ea typeface="+mn-ea"/>
                        </a:rPr>
                        <a:t>主任相談支援</a:t>
                      </a:r>
                      <a:endParaRPr kumimoji="1" lang="en-US" altLang="ja-JP" sz="1800" b="1" dirty="0" smtClean="0">
                        <a:latin typeface="+mn-ea"/>
                        <a:ea typeface="+mn-ea"/>
                      </a:endParaRPr>
                    </a:p>
                    <a:p>
                      <a:pPr marL="0" indent="0">
                        <a:buFont typeface="+mj-lt"/>
                        <a:buNone/>
                      </a:pPr>
                      <a:r>
                        <a:rPr kumimoji="1" lang="ja-JP" altLang="en-US" sz="1800" b="1" dirty="0" smtClean="0">
                          <a:latin typeface="+mn-ea"/>
                          <a:ea typeface="+mn-ea"/>
                        </a:rPr>
                        <a:t>専門員研修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3"/>
                  </a:ext>
                </a:extLst>
              </a:tr>
            </a:tbl>
          </a:graphicData>
        </a:graphic>
      </p:graphicFrame>
      <p:sp>
        <p:nvSpPr>
          <p:cNvPr id="11" name="ホームベース 10"/>
          <p:cNvSpPr/>
          <p:nvPr/>
        </p:nvSpPr>
        <p:spPr>
          <a:xfrm>
            <a:off x="6308431" y="5890923"/>
            <a:ext cx="2818477" cy="769183"/>
          </a:xfrm>
          <a:prstGeom prst="homePlate">
            <a:avLst>
              <a:gd name="adj" fmla="val 40912"/>
            </a:avLst>
          </a:prstGeom>
          <a:ln>
            <a:solidFill>
              <a:schemeClr val="accent6">
                <a:lumMod val="5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400" b="1" dirty="0" smtClean="0">
              <a:latin typeface="ＭＳ Ｐゴシック" panose="020B0600070205080204" pitchFamily="50" charset="-128"/>
              <a:ea typeface="ＭＳ Ｐゴシック" panose="020B0600070205080204" pitchFamily="50" charset="-128"/>
            </a:endParaRPr>
          </a:p>
        </p:txBody>
      </p:sp>
      <p:sp>
        <p:nvSpPr>
          <p:cNvPr id="12" name="ホームベース 11"/>
          <p:cNvSpPr/>
          <p:nvPr/>
        </p:nvSpPr>
        <p:spPr>
          <a:xfrm>
            <a:off x="4326340" y="5120378"/>
            <a:ext cx="4800568" cy="638977"/>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国による研修の実施</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ホームベース 12"/>
          <p:cNvSpPr/>
          <p:nvPr/>
        </p:nvSpPr>
        <p:spPr>
          <a:xfrm>
            <a:off x="2099255" y="5137677"/>
            <a:ext cx="1666874" cy="1522430"/>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smtClean="0">
                <a:latin typeface="ＭＳ Ｐゴシック" panose="020B0600070205080204" pitchFamily="50" charset="-128"/>
                <a:ea typeface="ＭＳ Ｐゴシック" panose="020B0600070205080204" pitchFamily="50" charset="-128"/>
              </a:rPr>
              <a:t>・告示新設</a:t>
            </a:r>
            <a:endParaRPr lang="en-US" altLang="ja-JP" sz="1400" b="1" dirty="0" smtClean="0">
              <a:latin typeface="ＭＳ Ｐゴシック" panose="020B0600070205080204" pitchFamily="50" charset="-128"/>
              <a:ea typeface="ＭＳ Ｐゴシック" panose="020B0600070205080204" pitchFamily="50" charset="-128"/>
            </a:endParaRPr>
          </a:p>
          <a:p>
            <a:endParaRPr lang="en-US" altLang="ja-JP" sz="1200" b="1" dirty="0" smtClean="0">
              <a:latin typeface="ＭＳ Ｐゴシック" panose="020B0600070205080204" pitchFamily="50" charset="-128"/>
              <a:ea typeface="ＭＳ Ｐゴシック" panose="020B0600070205080204" pitchFamily="50" charset="-128"/>
            </a:endParaRPr>
          </a:p>
          <a:p>
            <a:r>
              <a:rPr lang="en-US" altLang="ja-JP" sz="1200" b="1" dirty="0" smtClean="0">
                <a:latin typeface="ＭＳ Ｐゴシック" panose="020B0600070205080204" pitchFamily="50" charset="-128"/>
                <a:ea typeface="ＭＳ Ｐゴシック" panose="020B0600070205080204" pitchFamily="50" charset="-128"/>
              </a:rPr>
              <a:t>※</a:t>
            </a:r>
            <a:r>
              <a:rPr lang="ja-JP" altLang="en-US" sz="1200" b="1" dirty="0" smtClean="0">
                <a:latin typeface="ＭＳ Ｐゴシック" panose="020B0600070205080204" pitchFamily="50" charset="-128"/>
                <a:ea typeface="ＭＳ Ｐゴシック" panose="020B0600070205080204" pitchFamily="50" charset="-128"/>
              </a:rPr>
              <a:t>報酬告示も見直し</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14" name="ホームベース 13"/>
          <p:cNvSpPr/>
          <p:nvPr/>
        </p:nvSpPr>
        <p:spPr>
          <a:xfrm>
            <a:off x="3876926" y="2374708"/>
            <a:ext cx="1805030" cy="1255595"/>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smtClean="0">
                <a:latin typeface="ＭＳ Ｐゴシック" panose="020B0600070205080204" pitchFamily="50" charset="-128"/>
                <a:ea typeface="ＭＳ Ｐゴシック" panose="020B0600070205080204" pitchFamily="50" charset="-128"/>
              </a:rPr>
              <a:t>・カリキュラムの</a:t>
            </a:r>
            <a:endParaRPr lang="en-US" altLang="ja-JP" sz="1400" b="1" dirty="0" smtClean="0">
              <a:latin typeface="ＭＳ Ｐゴシック" panose="020B0600070205080204" pitchFamily="50" charset="-128"/>
              <a:ea typeface="ＭＳ Ｐゴシック" panose="020B0600070205080204" pitchFamily="50" charset="-128"/>
            </a:endParaRPr>
          </a:p>
          <a:p>
            <a:r>
              <a:rPr lang="ja-JP" altLang="en-US" sz="1400" b="1" dirty="0">
                <a:latin typeface="ＭＳ Ｐゴシック" panose="020B0600070205080204" pitchFamily="50" charset="-128"/>
                <a:ea typeface="ＭＳ Ｐゴシック" panose="020B0600070205080204" pitchFamily="50" charset="-128"/>
              </a:rPr>
              <a:t>　</a:t>
            </a:r>
            <a:r>
              <a:rPr lang="ja-JP" altLang="en-US" sz="1400" b="1" dirty="0" smtClean="0">
                <a:latin typeface="ＭＳ Ｐゴシック" panose="020B0600070205080204" pitchFamily="50" charset="-128"/>
                <a:ea typeface="ＭＳ Ｐゴシック" panose="020B0600070205080204" pitchFamily="50" charset="-128"/>
              </a:rPr>
              <a:t>告示改正</a:t>
            </a:r>
            <a:endParaRPr lang="en-US" altLang="ja-JP" sz="1400" b="1" dirty="0" smtClean="0">
              <a:latin typeface="ＭＳ Ｐゴシック" panose="020B0600070205080204" pitchFamily="50" charset="-128"/>
              <a:ea typeface="ＭＳ Ｐゴシック" panose="020B0600070205080204" pitchFamily="50" charset="-128"/>
            </a:endParaRPr>
          </a:p>
          <a:p>
            <a:r>
              <a:rPr lang="ja-JP" altLang="en-US" sz="1400" b="1" dirty="0" smtClean="0">
                <a:latin typeface="ＭＳ Ｐゴシック" panose="020B0600070205080204" pitchFamily="50" charset="-128"/>
                <a:ea typeface="ＭＳ Ｐゴシック" panose="020B0600070205080204" pitchFamily="50" charset="-128"/>
              </a:rPr>
              <a:t>・新カリキュラム</a:t>
            </a:r>
            <a:endParaRPr lang="en-US" altLang="ja-JP" sz="1400" b="1" dirty="0" smtClean="0">
              <a:latin typeface="ＭＳ Ｐゴシック" panose="020B0600070205080204" pitchFamily="50" charset="-128"/>
              <a:ea typeface="ＭＳ Ｐゴシック" panose="020B0600070205080204" pitchFamily="50" charset="-128"/>
            </a:endParaRPr>
          </a:p>
          <a:p>
            <a:r>
              <a:rPr lang="ja-JP" altLang="en-US" sz="1400" b="1" dirty="0">
                <a:latin typeface="ＭＳ Ｐゴシック" panose="020B0600070205080204" pitchFamily="50" charset="-128"/>
                <a:ea typeface="ＭＳ Ｐゴシック" panose="020B0600070205080204" pitchFamily="50" charset="-128"/>
              </a:rPr>
              <a:t>　</a:t>
            </a:r>
            <a:r>
              <a:rPr lang="ja-JP" altLang="en-US" sz="1400" b="1" dirty="0" smtClean="0">
                <a:latin typeface="ＭＳ Ｐゴシック" panose="020B0600070205080204" pitchFamily="50" charset="-128"/>
                <a:ea typeface="ＭＳ Ｐゴシック" panose="020B0600070205080204" pitchFamily="50" charset="-128"/>
              </a:rPr>
              <a:t>の内容等に</a:t>
            </a:r>
            <a:endParaRPr lang="en-US" altLang="ja-JP" sz="1400" b="1" dirty="0" smtClean="0">
              <a:latin typeface="ＭＳ Ｐゴシック" panose="020B0600070205080204" pitchFamily="50" charset="-128"/>
              <a:ea typeface="ＭＳ Ｐゴシック" panose="020B0600070205080204" pitchFamily="50" charset="-128"/>
            </a:endParaRPr>
          </a:p>
          <a:p>
            <a:r>
              <a:rPr lang="ja-JP" altLang="en-US" sz="1400" b="1" dirty="0">
                <a:latin typeface="ＭＳ Ｐゴシック" panose="020B0600070205080204" pitchFamily="50" charset="-128"/>
                <a:ea typeface="ＭＳ Ｐゴシック" panose="020B0600070205080204" pitchFamily="50" charset="-128"/>
              </a:rPr>
              <a:t>　</a:t>
            </a:r>
            <a:r>
              <a:rPr lang="ja-JP" altLang="en-US" sz="1400" b="1" dirty="0" smtClean="0">
                <a:latin typeface="ＭＳ Ｐゴシック" panose="020B0600070205080204" pitchFamily="50" charset="-128"/>
                <a:ea typeface="ＭＳ Ｐゴシック" panose="020B0600070205080204" pitchFamily="50" charset="-128"/>
              </a:rPr>
              <a:t>ついて周知</a:t>
            </a:r>
            <a:endParaRPr lang="en-US" altLang="ja-JP" sz="1400" b="1" dirty="0" smtClean="0">
              <a:latin typeface="ＭＳ Ｐゴシック" panose="020B0600070205080204" pitchFamily="50" charset="-128"/>
              <a:ea typeface="ＭＳ Ｐゴシック" panose="020B0600070205080204" pitchFamily="50" charset="-128"/>
            </a:endParaRPr>
          </a:p>
        </p:txBody>
      </p:sp>
      <p:sp>
        <p:nvSpPr>
          <p:cNvPr id="16" name="ホームベース 15"/>
          <p:cNvSpPr/>
          <p:nvPr/>
        </p:nvSpPr>
        <p:spPr>
          <a:xfrm>
            <a:off x="5709313" y="1464861"/>
            <a:ext cx="3417595" cy="691484"/>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都道府県</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による新カリキュラム</a:t>
            </a:r>
            <a:endPar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研修開始</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17" name="ホームベース 16"/>
          <p:cNvSpPr/>
          <p:nvPr/>
        </p:nvSpPr>
        <p:spPr>
          <a:xfrm>
            <a:off x="2099255" y="3957851"/>
            <a:ext cx="3582702" cy="739254"/>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都道府県</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による旧カリキュラム</a:t>
            </a:r>
            <a:endPar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研修実施</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ホームベース 17"/>
          <p:cNvSpPr/>
          <p:nvPr/>
        </p:nvSpPr>
        <p:spPr>
          <a:xfrm>
            <a:off x="2099254" y="1464860"/>
            <a:ext cx="3610059" cy="691485"/>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都道府県</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による旧カリキュラム</a:t>
            </a:r>
            <a:endPar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研修実施</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ホームベース 14"/>
          <p:cNvSpPr/>
          <p:nvPr/>
        </p:nvSpPr>
        <p:spPr>
          <a:xfrm>
            <a:off x="5726406" y="3957851"/>
            <a:ext cx="3400502" cy="766551"/>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latin typeface="ＭＳ Ｐゴシック" panose="020B0600070205080204" pitchFamily="50" charset="-128"/>
                <a:ea typeface="ＭＳ Ｐゴシック" panose="020B0600070205080204" pitchFamily="50" charset="-128"/>
              </a:rPr>
              <a:t>都道府県による</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新カリキュラム</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の</a:t>
            </a:r>
            <a:r>
              <a:rPr lang="ja-JP" altLang="en-US" sz="1400" b="1" dirty="0">
                <a:solidFill>
                  <a:schemeClr val="tx1"/>
                </a:solidFill>
                <a:latin typeface="ＭＳ Ｐゴシック" panose="020B0600070205080204" pitchFamily="50" charset="-128"/>
                <a:ea typeface="ＭＳ Ｐゴシック" panose="020B0600070205080204" pitchFamily="50" charset="-128"/>
              </a:rPr>
              <a:t>研修</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開始</a:t>
            </a:r>
            <a:endParaRPr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28" name="ホームベース 27"/>
          <p:cNvSpPr/>
          <p:nvPr/>
        </p:nvSpPr>
        <p:spPr>
          <a:xfrm>
            <a:off x="7579057" y="5890922"/>
            <a:ext cx="1564943" cy="769183"/>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6378053" y="6013903"/>
            <a:ext cx="2748855" cy="523220"/>
          </a:xfrm>
          <a:prstGeom prst="rect">
            <a:avLst/>
          </a:prstGeom>
          <a:noFill/>
        </p:spPr>
        <p:txBody>
          <a:bodyPr wrap="square" rtlCol="0">
            <a:spAutoFit/>
          </a:bodyPr>
          <a:lstStyle/>
          <a:p>
            <a:pPr algn="ctr"/>
            <a:r>
              <a:rPr lang="ja-JP" altLang="en-US" sz="1400" b="1" dirty="0" smtClean="0">
                <a:latin typeface="ＭＳ Ｐゴシック" panose="020B0600070205080204" pitchFamily="50" charset="-128"/>
                <a:ea typeface="ＭＳ Ｐゴシック" panose="020B0600070205080204" pitchFamily="50" charset="-128"/>
              </a:rPr>
              <a:t>準備</a:t>
            </a:r>
            <a:r>
              <a:rPr lang="ja-JP" altLang="en-US" sz="1400" b="1" dirty="0">
                <a:latin typeface="ＭＳ Ｐゴシック" panose="020B0600070205080204" pitchFamily="50" charset="-128"/>
                <a:ea typeface="ＭＳ Ｐゴシック" panose="020B0600070205080204" pitchFamily="50" charset="-128"/>
              </a:rPr>
              <a:t>が整い次第、</a:t>
            </a:r>
            <a:endParaRPr lang="en-US" altLang="ja-JP" sz="1400" b="1" dirty="0">
              <a:latin typeface="ＭＳ Ｐゴシック" panose="020B0600070205080204" pitchFamily="50" charset="-128"/>
              <a:ea typeface="ＭＳ Ｐゴシック" panose="020B0600070205080204" pitchFamily="50" charset="-128"/>
            </a:endParaRPr>
          </a:p>
          <a:p>
            <a:pPr algn="ctr"/>
            <a:r>
              <a:rPr lang="ja-JP" altLang="en-US" sz="1400" b="1" dirty="0">
                <a:latin typeface="ＭＳ Ｐゴシック" panose="020B0600070205080204" pitchFamily="50" charset="-128"/>
                <a:ea typeface="ＭＳ Ｐゴシック" panose="020B0600070205080204" pitchFamily="50" charset="-128"/>
              </a:rPr>
              <a:t>都道府県による研修を順次</a:t>
            </a:r>
            <a:r>
              <a:rPr lang="ja-JP" altLang="en-US" sz="1400" b="1" dirty="0" smtClean="0">
                <a:latin typeface="ＭＳ Ｐゴシック" panose="020B0600070205080204" pitchFamily="50" charset="-128"/>
                <a:ea typeface="ＭＳ Ｐゴシック" panose="020B0600070205080204" pitchFamily="50" charset="-128"/>
              </a:rPr>
              <a:t>実施</a:t>
            </a:r>
            <a:endParaRPr lang="en-US" altLang="ja-JP" sz="1400" b="1" dirty="0">
              <a:latin typeface="ＭＳ Ｐゴシック" panose="020B0600070205080204" pitchFamily="50" charset="-128"/>
              <a:ea typeface="ＭＳ Ｐゴシック" panose="020B0600070205080204" pitchFamily="50" charset="-128"/>
            </a:endParaRPr>
          </a:p>
        </p:txBody>
      </p:sp>
      <p:sp>
        <p:nvSpPr>
          <p:cNvPr id="30" name="スライド番号プレースホルダー 2"/>
          <p:cNvSpPr>
            <a:spLocks noGrp="1"/>
          </p:cNvSpPr>
          <p:nvPr>
            <p:ph type="sldNum" sz="quarter" idx="12"/>
          </p:nvPr>
        </p:nvSpPr>
        <p:spPr>
          <a:xfrm>
            <a:off x="7010400" y="6492875"/>
            <a:ext cx="2133600" cy="365125"/>
          </a:xfrm>
        </p:spPr>
        <p:txBody>
          <a:bodyPr/>
          <a:lstStyle/>
          <a:p>
            <a:fld id="{BF650902-BC30-4882-9DB1-CF188FB606CB}" type="slidenum">
              <a:rPr kumimoji="1" lang="ja-JP" altLang="en-US" smtClean="0">
                <a:latin typeface="ＭＳ Ｐゴシック" panose="020B0600070205080204" pitchFamily="50" charset="-128"/>
                <a:ea typeface="ＭＳ Ｐゴシック" panose="020B0600070205080204" pitchFamily="50" charset="-128"/>
              </a:rPr>
              <a:t>28</a:t>
            </a:fld>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041439830"/>
              </p:ext>
            </p:extLst>
          </p:nvPr>
        </p:nvGraphicFramePr>
        <p:xfrm>
          <a:off x="7082120" y="63487"/>
          <a:ext cx="2001718" cy="412696"/>
        </p:xfrm>
        <a:graphic>
          <a:graphicData uri="http://schemas.openxmlformats.org/drawingml/2006/table">
            <a:tbl>
              <a:tblPr firstRow="1" bandRow="1">
                <a:tableStyleId>{5940675A-B579-460E-94D1-54222C63F5DA}</a:tableStyleId>
              </a:tblPr>
              <a:tblGrid>
                <a:gridCol w="2001718">
                  <a:extLst>
                    <a:ext uri="{9D8B030D-6E8A-4147-A177-3AD203B41FA5}">
                      <a16:colId xmlns:a16="http://schemas.microsoft.com/office/drawing/2014/main" val="20000"/>
                    </a:ext>
                  </a:extLst>
                </a:gridCol>
              </a:tblGrid>
              <a:tr h="412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a:t>
                      </a:r>
                      <a:r>
                        <a:rPr kumimoji="1" lang="en-US" altLang="ja-JP" sz="1000" dirty="0" smtClean="0">
                          <a:latin typeface="+mn-ea"/>
                          <a:ea typeface="+mn-ea"/>
                        </a:rPr>
                        <a:t>89</a:t>
                      </a:r>
                      <a:r>
                        <a:rPr kumimoji="1" lang="ja-JP" altLang="en-US" sz="1000" dirty="0" smtClean="0">
                          <a:latin typeface="+mn-ea"/>
                          <a:ea typeface="+mn-ea"/>
                        </a:rPr>
                        <a:t>回（</a:t>
                      </a:r>
                      <a:r>
                        <a:rPr kumimoji="1" lang="en-US" altLang="ja-JP" sz="1000" dirty="0" smtClean="0">
                          <a:latin typeface="+mn-ea"/>
                          <a:ea typeface="+mn-ea"/>
                        </a:rPr>
                        <a:t>H30.3.2</a:t>
                      </a:r>
                      <a:r>
                        <a:rPr kumimoji="1" lang="ja-JP" altLang="en-US" sz="1000" dirty="0" smtClean="0">
                          <a:latin typeface="+mn-ea"/>
                          <a:ea typeface="+mn-ea"/>
                        </a:rPr>
                        <a:t>）</a:t>
                      </a:r>
                    </a:p>
                    <a:p>
                      <a:pPr algn="ctr"/>
                      <a:r>
                        <a:rPr kumimoji="1" lang="ja-JP" altLang="en-US" sz="1000" dirty="0" smtClean="0"/>
                        <a:t>社会保障審議会障害者部会資料</a:t>
                      </a:r>
                      <a:endParaRPr kumimoji="1" lang="ja-JP" altLang="en-US" sz="10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79536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2552" y="589566"/>
            <a:ext cx="8271144" cy="65513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814" b="1" dirty="0">
                <a:solidFill>
                  <a:schemeClr val="tx1"/>
                </a:solidFill>
              </a:rPr>
              <a:t>相談支援専門員研修制度の見直しに関する障害者部会</a:t>
            </a:r>
            <a:r>
              <a:rPr lang="ja-JP" altLang="en-US" sz="1451" b="1" dirty="0">
                <a:solidFill>
                  <a:schemeClr val="tx1"/>
                </a:solidFill>
              </a:rPr>
              <a:t>（</a:t>
            </a:r>
            <a:r>
              <a:rPr lang="en-US" altLang="ja-JP" sz="1451" b="1" dirty="0">
                <a:solidFill>
                  <a:schemeClr val="tx1"/>
                </a:solidFill>
              </a:rPr>
              <a:t>H30</a:t>
            </a:r>
            <a:r>
              <a:rPr lang="ja-JP" altLang="en-US" sz="1451" b="1" dirty="0">
                <a:solidFill>
                  <a:schemeClr val="tx1"/>
                </a:solidFill>
              </a:rPr>
              <a:t>年</a:t>
            </a:r>
            <a:r>
              <a:rPr lang="en-US" altLang="ja-JP" sz="1451" b="1" dirty="0">
                <a:solidFill>
                  <a:schemeClr val="tx1"/>
                </a:solidFill>
              </a:rPr>
              <a:t>3</a:t>
            </a:r>
            <a:r>
              <a:rPr lang="ja-JP" altLang="en-US" sz="1451" b="1" dirty="0">
                <a:solidFill>
                  <a:schemeClr val="tx1"/>
                </a:solidFill>
              </a:rPr>
              <a:t>月</a:t>
            </a:r>
            <a:r>
              <a:rPr lang="en-US" altLang="ja-JP" sz="1451" b="1" dirty="0">
                <a:solidFill>
                  <a:schemeClr val="tx1"/>
                </a:solidFill>
              </a:rPr>
              <a:t>2</a:t>
            </a:r>
            <a:r>
              <a:rPr lang="ja-JP" altLang="en-US" sz="1451" b="1" dirty="0">
                <a:solidFill>
                  <a:schemeClr val="tx1"/>
                </a:solidFill>
              </a:rPr>
              <a:t>日）</a:t>
            </a:r>
            <a:r>
              <a:rPr lang="ja-JP" altLang="en-US" sz="1814" b="1" dirty="0">
                <a:solidFill>
                  <a:schemeClr val="tx1"/>
                </a:solidFill>
              </a:rPr>
              <a:t>以降</a:t>
            </a:r>
            <a:endParaRPr lang="en-US" altLang="ja-JP" sz="1814" b="1" dirty="0">
              <a:solidFill>
                <a:schemeClr val="tx1"/>
              </a:solidFill>
            </a:endParaRPr>
          </a:p>
          <a:p>
            <a:pPr algn="ctr"/>
            <a:r>
              <a:rPr lang="ja-JP" altLang="en-US" sz="1814" b="1" dirty="0">
                <a:solidFill>
                  <a:schemeClr val="tx1"/>
                </a:solidFill>
              </a:rPr>
              <a:t>の状況及び今後の対応方針（案）について</a:t>
            </a:r>
          </a:p>
        </p:txBody>
      </p:sp>
      <p:sp>
        <p:nvSpPr>
          <p:cNvPr id="6" name="正方形/長方形 5"/>
          <p:cNvSpPr/>
          <p:nvPr/>
        </p:nvSpPr>
        <p:spPr>
          <a:xfrm>
            <a:off x="410551" y="1465411"/>
            <a:ext cx="8293145" cy="171272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26885" indent="-164162"/>
            <a:r>
              <a:rPr lang="ja-JP" altLang="en-US" sz="1451" u="sng" dirty="0">
                <a:solidFill>
                  <a:schemeClr val="tx1"/>
                </a:solidFill>
                <a:latin typeface="ＤＦ特太ゴシック体" panose="020B0509000000000000" pitchFamily="49" charset="-128"/>
                <a:ea typeface="ＤＦ特太ゴシック体" panose="020B0509000000000000" pitchFamily="49" charset="-128"/>
              </a:rPr>
              <a:t>（指摘内容）</a:t>
            </a:r>
            <a:endParaRPr lang="en-US" altLang="ja-JP" sz="1451" u="sng" dirty="0">
              <a:solidFill>
                <a:schemeClr val="tx1"/>
              </a:solidFill>
              <a:latin typeface="ＤＦ特太ゴシック体" panose="020B0509000000000000" pitchFamily="49" charset="-128"/>
              <a:ea typeface="ＤＦ特太ゴシック体" panose="020B0509000000000000" pitchFamily="49" charset="-128"/>
            </a:endParaRPr>
          </a:p>
          <a:p>
            <a:pPr marL="326885" indent="-164162"/>
            <a:r>
              <a:rPr lang="ja-JP" altLang="en-US" sz="1270" dirty="0">
                <a:solidFill>
                  <a:schemeClr val="tx1"/>
                </a:solidFill>
                <a:latin typeface="+mn-ea"/>
              </a:rPr>
              <a:t>○　障害当事者の団体から、相談支援専門員の人数が不足していると考えられる状況の中で、特に相談支援従事者初任者研修の研修時間の増加は現場の実態に合っていない。また、研修カリキュラムの見直し案作成のプロセスにおいて障害当事者の意見が反映されていない。</a:t>
            </a:r>
            <a:endParaRPr lang="en-US" altLang="ja-JP" sz="1270" dirty="0">
              <a:solidFill>
                <a:schemeClr val="tx1"/>
              </a:solidFill>
              <a:latin typeface="+mn-ea"/>
            </a:endParaRPr>
          </a:p>
          <a:p>
            <a:pPr marL="326885" indent="-164162"/>
            <a:r>
              <a:rPr lang="ja-JP" altLang="en-US" sz="1270" dirty="0">
                <a:solidFill>
                  <a:schemeClr val="tx1"/>
                </a:solidFill>
                <a:latin typeface="+mn-ea"/>
              </a:rPr>
              <a:t>○　研修内容について、障害者のエンパワメントの視点が十分ではない、セルフケアプランの位置付けに関して必要な講義を含めるべき。</a:t>
            </a:r>
            <a:endParaRPr lang="en-US" altLang="ja-JP" sz="1270" dirty="0">
              <a:solidFill>
                <a:schemeClr val="tx1"/>
              </a:solidFill>
              <a:latin typeface="+mn-ea"/>
            </a:endParaRPr>
          </a:p>
          <a:p>
            <a:pPr marL="326885" indent="-164162"/>
            <a:r>
              <a:rPr lang="ja-JP" altLang="en-US" sz="1270" dirty="0">
                <a:solidFill>
                  <a:schemeClr val="tx1"/>
                </a:solidFill>
                <a:latin typeface="+mn-ea"/>
              </a:rPr>
              <a:t>○　移動が困難な障害当事者が研修を受講しやすくなるような工夫が必要。</a:t>
            </a:r>
            <a:endParaRPr lang="en-US" altLang="ja-JP" sz="1270" dirty="0">
              <a:solidFill>
                <a:schemeClr val="tx1"/>
              </a:solidFill>
              <a:latin typeface="+mn-ea"/>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424800" y="1247610"/>
            <a:ext cx="8294400" cy="65317"/>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417434" y="3645374"/>
            <a:ext cx="8286262" cy="16836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26885" indent="-164162"/>
            <a:r>
              <a:rPr lang="ja-JP" altLang="en-US" sz="1451" u="sng" dirty="0">
                <a:latin typeface="ＤＦ特太ゴシック体" panose="020B0509000000000000" pitchFamily="49" charset="-128"/>
                <a:ea typeface="ＤＦ特太ゴシック体" panose="020B0509000000000000" pitchFamily="49" charset="-128"/>
              </a:rPr>
              <a:t>（検討の方向性）</a:t>
            </a:r>
            <a:endParaRPr lang="en-US" altLang="ja-JP" sz="1451" u="sng" dirty="0">
              <a:latin typeface="ＤＦ特太ゴシック体" panose="020B0509000000000000" pitchFamily="49" charset="-128"/>
              <a:ea typeface="ＤＦ特太ゴシック体" panose="020B0509000000000000" pitchFamily="49" charset="-128"/>
            </a:endParaRPr>
          </a:p>
          <a:p>
            <a:pPr marL="326885" indent="-164162"/>
            <a:r>
              <a:rPr lang="ja-JP" altLang="en-US" sz="1270" dirty="0">
                <a:latin typeface="+mj-ea"/>
                <a:ea typeface="+mj-ea"/>
              </a:rPr>
              <a:t>○　あらためて障害当事者が参画した検討の場を設け、これまでの検討結果を前提として、新カリキュラムの内容及び必要な研修時間等について整理。</a:t>
            </a:r>
            <a:endParaRPr lang="en-US" altLang="ja-JP" sz="1270" dirty="0">
              <a:latin typeface="+mj-ea"/>
              <a:ea typeface="+mj-ea"/>
            </a:endParaRPr>
          </a:p>
          <a:p>
            <a:pPr marL="326885" indent="-164162"/>
            <a:r>
              <a:rPr lang="ja-JP" altLang="en-US" sz="1270" dirty="0">
                <a:latin typeface="+mj-ea"/>
                <a:ea typeface="+mj-ea"/>
              </a:rPr>
              <a:t>○　検討にあたっては、障害当事者の参画を前提とし、その際、身体障害、知的障害及び精神障害の各関係者の人数のバランスに配慮した構成とする。</a:t>
            </a:r>
            <a:endParaRPr lang="en-US" altLang="ja-JP" sz="1270" dirty="0">
              <a:latin typeface="+mj-ea"/>
              <a:ea typeface="+mj-ea"/>
            </a:endParaRPr>
          </a:p>
          <a:p>
            <a:pPr marL="326885" indent="-164162"/>
            <a:r>
              <a:rPr lang="ja-JP" altLang="en-US" sz="1270" dirty="0">
                <a:latin typeface="+mj-ea"/>
                <a:ea typeface="+mj-ea"/>
              </a:rPr>
              <a:t>○　これまで障害者部会において議論されてきた経緯を踏まえ、検討の前提として、現時点で提示されている新カリキュラム（研修時間</a:t>
            </a:r>
            <a:r>
              <a:rPr lang="en-US" altLang="ja-JP" sz="1270" dirty="0">
                <a:latin typeface="+mj-ea"/>
                <a:ea typeface="+mj-ea"/>
              </a:rPr>
              <a:t>42.5</a:t>
            </a:r>
            <a:r>
              <a:rPr lang="ja-JP" altLang="en-US" sz="1270" dirty="0">
                <a:latin typeface="+mj-ea"/>
                <a:ea typeface="+mj-ea"/>
              </a:rPr>
              <a:t>時間（初任者研修）・</a:t>
            </a:r>
            <a:r>
              <a:rPr lang="en-US" altLang="ja-JP" sz="1270" dirty="0">
                <a:latin typeface="+mj-ea"/>
                <a:ea typeface="+mj-ea"/>
              </a:rPr>
              <a:t>24</a:t>
            </a:r>
            <a:r>
              <a:rPr lang="ja-JP" altLang="en-US" sz="1270" dirty="0">
                <a:latin typeface="+mj-ea"/>
                <a:ea typeface="+mj-ea"/>
              </a:rPr>
              <a:t>時間（現任研修））をベースとして検討をする。</a:t>
            </a:r>
            <a:endParaRPr lang="en-US" altLang="ja-JP" sz="1270" dirty="0">
              <a:latin typeface="+mj-ea"/>
              <a:ea typeface="+mj-ea"/>
            </a:endParaRPr>
          </a:p>
          <a:p>
            <a:pPr marL="326885" indent="-164162"/>
            <a:r>
              <a:rPr lang="ja-JP" altLang="en-US" sz="1270" dirty="0">
                <a:latin typeface="+mj-ea"/>
                <a:ea typeface="+mj-ea"/>
              </a:rPr>
              <a:t>○　研修の受講にあたり、障害者の負担が可能な限り少ない方法について検討を行う。</a:t>
            </a:r>
            <a:endParaRPr lang="en-US" altLang="ja-JP" sz="1270" dirty="0">
              <a:latin typeface="+mj-ea"/>
              <a:ea typeface="+mj-ea"/>
            </a:endParaRPr>
          </a:p>
        </p:txBody>
      </p:sp>
      <p:sp>
        <p:nvSpPr>
          <p:cNvPr id="5" name="下矢印 4"/>
          <p:cNvSpPr/>
          <p:nvPr/>
        </p:nvSpPr>
        <p:spPr>
          <a:xfrm>
            <a:off x="3480035" y="3268630"/>
            <a:ext cx="1786712" cy="27981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33"/>
          </a:p>
        </p:txBody>
      </p:sp>
      <p:sp>
        <p:nvSpPr>
          <p:cNvPr id="12" name="テキスト ボックス 11"/>
          <p:cNvSpPr txBox="1"/>
          <p:nvPr/>
        </p:nvSpPr>
        <p:spPr>
          <a:xfrm>
            <a:off x="415982" y="5620898"/>
            <a:ext cx="8287713" cy="87408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26885" indent="-164162"/>
            <a:r>
              <a:rPr lang="ja-JP" altLang="en-US" sz="1451" u="sng" dirty="0">
                <a:latin typeface="ＤＦ特太ゴシック体" panose="020B0509000000000000" pitchFamily="49" charset="-128"/>
                <a:ea typeface="ＤＦ特太ゴシック体" panose="020B0509000000000000" pitchFamily="49" charset="-128"/>
              </a:rPr>
              <a:t>（施行時期等）</a:t>
            </a:r>
            <a:endParaRPr lang="en-US" altLang="ja-JP" sz="1451" u="sng" dirty="0">
              <a:latin typeface="ＤＦ特太ゴシック体" panose="020B0509000000000000" pitchFamily="49" charset="-128"/>
              <a:ea typeface="ＤＦ特太ゴシック体" panose="020B0509000000000000" pitchFamily="49" charset="-128"/>
            </a:endParaRPr>
          </a:p>
          <a:p>
            <a:pPr marL="326885" indent="-164162"/>
            <a:r>
              <a:rPr lang="ja-JP" altLang="en-US" sz="1270" dirty="0">
                <a:latin typeface="+mj-ea"/>
                <a:ea typeface="+mj-ea"/>
              </a:rPr>
              <a:t>○　検討に要する期間を考慮し、都道府県が実施する相談支援専門員の初任者研修及び現任研修の実施時期については、</a:t>
            </a:r>
            <a:r>
              <a:rPr lang="en-US" altLang="ja-JP" sz="1270" dirty="0">
                <a:latin typeface="+mj-ea"/>
                <a:ea typeface="+mj-ea"/>
              </a:rPr>
              <a:t>2020</a:t>
            </a:r>
            <a:r>
              <a:rPr lang="ja-JP" altLang="en-US" sz="1270" dirty="0">
                <a:latin typeface="+mj-ea"/>
                <a:ea typeface="+mj-ea"/>
              </a:rPr>
              <a:t>年度以降とする。</a:t>
            </a:r>
            <a:endParaRPr lang="en-US" altLang="ja-JP" sz="1270" dirty="0">
              <a:latin typeface="+mj-ea"/>
              <a:ea typeface="+mj-ea"/>
            </a:endParaRPr>
          </a:p>
          <a:p>
            <a:pPr marL="326885" indent="-164162"/>
            <a:endParaRPr lang="en-US" altLang="ja-JP" sz="1089" dirty="0">
              <a:latin typeface="+mj-ea"/>
              <a:ea typeface="+mj-ea"/>
            </a:endParaRPr>
          </a:p>
        </p:txBody>
      </p:sp>
      <p:sp>
        <p:nvSpPr>
          <p:cNvPr id="9" name="スライド番号プレースホルダー 8"/>
          <p:cNvSpPr>
            <a:spLocks noGrp="1"/>
          </p:cNvSpPr>
          <p:nvPr>
            <p:ph type="sldNum" sz="quarter" idx="12"/>
          </p:nvPr>
        </p:nvSpPr>
        <p:spPr>
          <a:xfrm>
            <a:off x="6858112" y="6155156"/>
            <a:ext cx="2133600" cy="331200"/>
          </a:xfrm>
        </p:spPr>
        <p:txBody>
          <a:bodyPr/>
          <a:lstStyle/>
          <a:p>
            <a:pPr>
              <a:defRPr/>
            </a:pPr>
            <a:fld id="{29BC99DB-6D76-4F60-95AB-30BBF658C1A6}" type="slidenum">
              <a:rPr lang="ja-JP" altLang="en-US" smtClean="0">
                <a:solidFill>
                  <a:prstClr val="black">
                    <a:tint val="75000"/>
                  </a:prstClr>
                </a:solidFill>
              </a:rPr>
              <a:pPr>
                <a:defRPr/>
              </a:pPr>
              <a:t>29</a:t>
            </a:fld>
            <a:endParaRPr lang="ja-JP" altLang="en-US" dirty="0">
              <a:solidFill>
                <a:prstClr val="black">
                  <a:tint val="75000"/>
                </a:prstClr>
              </a:solidFill>
            </a:endParaRPr>
          </a:p>
        </p:txBody>
      </p:sp>
      <p:graphicFrame>
        <p:nvGraphicFramePr>
          <p:cNvPr id="13" name="表 12"/>
          <p:cNvGraphicFramePr>
            <a:graphicFrameLocks noGrp="1"/>
          </p:cNvGraphicFramePr>
          <p:nvPr>
            <p:extLst/>
          </p:nvPr>
        </p:nvGraphicFramePr>
        <p:xfrm>
          <a:off x="6989994" y="176023"/>
          <a:ext cx="2001718" cy="412696"/>
        </p:xfrm>
        <a:graphic>
          <a:graphicData uri="http://schemas.openxmlformats.org/drawingml/2006/table">
            <a:tbl>
              <a:tblPr firstRow="1" bandRow="1">
                <a:tableStyleId>{5940675A-B579-460E-94D1-54222C63F5DA}</a:tableStyleId>
              </a:tblPr>
              <a:tblGrid>
                <a:gridCol w="2001718">
                  <a:extLst>
                    <a:ext uri="{9D8B030D-6E8A-4147-A177-3AD203B41FA5}">
                      <a16:colId xmlns:a16="http://schemas.microsoft.com/office/drawing/2014/main" val="20000"/>
                    </a:ext>
                  </a:extLst>
                </a:gridCol>
              </a:tblGrid>
              <a:tr h="412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a:t>
                      </a:r>
                      <a:r>
                        <a:rPr kumimoji="1" lang="en-US" altLang="ja-JP" sz="1000" dirty="0" smtClean="0">
                          <a:latin typeface="+mn-ea"/>
                          <a:ea typeface="+mn-ea"/>
                        </a:rPr>
                        <a:t>91</a:t>
                      </a:r>
                      <a:r>
                        <a:rPr kumimoji="1" lang="ja-JP" altLang="en-US" sz="1000" dirty="0" smtClean="0">
                          <a:latin typeface="+mn-ea"/>
                          <a:ea typeface="+mn-ea"/>
                        </a:rPr>
                        <a:t>回（</a:t>
                      </a:r>
                      <a:r>
                        <a:rPr kumimoji="1" lang="en-US" altLang="ja-JP" sz="1000" dirty="0" smtClean="0">
                          <a:latin typeface="+mn-ea"/>
                          <a:ea typeface="+mn-ea"/>
                        </a:rPr>
                        <a:t>H30.10.24</a:t>
                      </a:r>
                      <a:r>
                        <a:rPr kumimoji="1" lang="ja-JP" altLang="en-US" sz="1000" dirty="0" smtClean="0">
                          <a:latin typeface="+mn-ea"/>
                          <a:ea typeface="+mn-ea"/>
                        </a:rPr>
                        <a:t>）</a:t>
                      </a:r>
                    </a:p>
                    <a:p>
                      <a:pPr algn="ctr"/>
                      <a:r>
                        <a:rPr kumimoji="1" lang="ja-JP" altLang="en-US" sz="1000" dirty="0" smtClean="0"/>
                        <a:t>社会保障審議会障害者部会資料</a:t>
                      </a:r>
                      <a:endParaRPr kumimoji="1" lang="ja-JP" altLang="en-US" sz="10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07001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87624" y="4581128"/>
            <a:ext cx="6984776" cy="1752600"/>
          </a:xfrm>
        </p:spPr>
        <p:txBody>
          <a:bodyPr>
            <a:normAutofit/>
          </a:bodyPr>
          <a:lstStyle/>
          <a:p>
            <a:r>
              <a:rPr kumimoji="1" lang="ja-JP" altLang="en-US" sz="2400" dirty="0" smtClean="0">
                <a:solidFill>
                  <a:schemeClr val="tx1">
                    <a:lumMod val="85000"/>
                    <a:lumOff val="15000"/>
                  </a:schemeClr>
                </a:solidFill>
              </a:rPr>
              <a:t>厚生労働省 社会・援護局　</a:t>
            </a:r>
            <a:endParaRPr kumimoji="1" lang="en-US" altLang="ja-JP" sz="2400" dirty="0" smtClean="0">
              <a:solidFill>
                <a:schemeClr val="tx1">
                  <a:lumMod val="85000"/>
                  <a:lumOff val="15000"/>
                </a:schemeClr>
              </a:solidFill>
            </a:endParaRPr>
          </a:p>
          <a:p>
            <a:r>
              <a:rPr kumimoji="1" lang="ja-JP" altLang="en-US" sz="2400" dirty="0" smtClean="0">
                <a:solidFill>
                  <a:schemeClr val="tx1">
                    <a:lumMod val="85000"/>
                    <a:lumOff val="15000"/>
                  </a:schemeClr>
                </a:solidFill>
              </a:rPr>
              <a:t>障害保健福祉部 障害福祉課 </a:t>
            </a:r>
            <a:endParaRPr kumimoji="1" lang="en-US" altLang="ja-JP" sz="2400" dirty="0" smtClean="0">
              <a:solidFill>
                <a:schemeClr val="tx1">
                  <a:lumMod val="85000"/>
                  <a:lumOff val="15000"/>
                </a:schemeClr>
              </a:solidFill>
            </a:endParaRPr>
          </a:p>
          <a:p>
            <a:r>
              <a:rPr kumimoji="1" lang="ja-JP" altLang="en-US" sz="2400" dirty="0" smtClean="0">
                <a:solidFill>
                  <a:schemeClr val="tx1">
                    <a:lumMod val="85000"/>
                    <a:lumOff val="15000"/>
                  </a:schemeClr>
                </a:solidFill>
              </a:rPr>
              <a:t>地域生活支援推進室</a:t>
            </a:r>
            <a:endParaRPr kumimoji="1" lang="en-US" altLang="ja-JP" sz="2400" dirty="0" smtClean="0">
              <a:solidFill>
                <a:schemeClr val="tx1">
                  <a:lumMod val="85000"/>
                  <a:lumOff val="15000"/>
                </a:schemeClr>
              </a:solidFill>
            </a:endParaRPr>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6" name="タイトル 1"/>
          <p:cNvSpPr txBox="1">
            <a:spLocks/>
          </p:cNvSpPr>
          <p:nvPr/>
        </p:nvSpPr>
        <p:spPr>
          <a:xfrm>
            <a:off x="0" y="1988840"/>
            <a:ext cx="9144000"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solidFill>
                  <a:schemeClr val="bg2">
                    <a:lumMod val="25000"/>
                  </a:schemeClr>
                </a:solidFill>
                <a:latin typeface="ＤＦ特太ゴシック体" panose="020B0509000000000000" pitchFamily="49" charset="-128"/>
                <a:ea typeface="ＤＦ特太ゴシック体" panose="020B0509000000000000" pitchFamily="49" charset="-128"/>
              </a:rPr>
              <a:t>本研修の位置付け</a:t>
            </a:r>
            <a:endParaRPr lang="ja-JP" altLang="en-US" sz="3600" dirty="0">
              <a:solidFill>
                <a:schemeClr val="bg2">
                  <a:lumMod val="25000"/>
                </a:schemeClr>
              </a:solidFill>
              <a:latin typeface="ＤＦ特太ゴシック体" panose="020B0509000000000000" pitchFamily="49" charset="-128"/>
              <a:ea typeface="ＤＦ特太ゴシック体" panose="020B0509000000000000" pitchFamily="49" charset="-128"/>
            </a:endParaRPr>
          </a:p>
        </p:txBody>
      </p:sp>
      <p:sp>
        <p:nvSpPr>
          <p:cNvPr id="7" name="テキスト ボックス 6"/>
          <p:cNvSpPr txBox="1"/>
          <p:nvPr/>
        </p:nvSpPr>
        <p:spPr>
          <a:xfrm>
            <a:off x="0" y="1704608"/>
            <a:ext cx="9144000" cy="523220"/>
          </a:xfrm>
          <a:prstGeom prst="rect">
            <a:avLst/>
          </a:prstGeom>
          <a:noFill/>
        </p:spPr>
        <p:txBody>
          <a:bodyPr wrap="square" rtlCol="0">
            <a:spAutoFit/>
          </a:bodyPr>
          <a:lstStyle/>
          <a:p>
            <a:pPr algn="ctr"/>
            <a:r>
              <a:rPr kumimoji="1" lang="en-US" altLang="ja-JP" sz="2800" dirty="0" smtClean="0"/>
              <a:t>【</a:t>
            </a:r>
            <a:r>
              <a:rPr kumimoji="1" lang="ja-JP" altLang="en-US" sz="2800" dirty="0" smtClean="0"/>
              <a:t>重要事項の説明 ①</a:t>
            </a:r>
            <a:r>
              <a:rPr kumimoji="1" lang="en-US" altLang="ja-JP" sz="2800" dirty="0" smtClean="0"/>
              <a:t>】</a:t>
            </a:r>
            <a:endParaRPr kumimoji="1" lang="ja-JP" altLang="en-US" sz="2800" dirty="0"/>
          </a:p>
        </p:txBody>
      </p:sp>
    </p:spTree>
    <p:extLst>
      <p:ext uri="{BB962C8B-B14F-4D97-AF65-F5344CB8AC3E}">
        <p14:creationId xmlns:p14="http://schemas.microsoft.com/office/powerpoint/2010/main" val="5050378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2552" y="318603"/>
            <a:ext cx="8271144" cy="33546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ja-JP" altLang="en-US" sz="1814" b="1"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相談支援の質の向上に向けた検討会について</a:t>
            </a:r>
          </a:p>
        </p:txBody>
      </p:sp>
      <p:sp>
        <p:nvSpPr>
          <p:cNvPr id="6" name="正方形/長方形 5"/>
          <p:cNvSpPr/>
          <p:nvPr/>
        </p:nvSpPr>
        <p:spPr>
          <a:xfrm>
            <a:off x="487333" y="796281"/>
            <a:ext cx="8152115" cy="135666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4162" indent="-164162">
              <a:defRPr/>
            </a:pPr>
            <a:r>
              <a:rPr lang="ja-JP" altLang="en-US" sz="1451"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lang="en-US" altLang="ja-JP" sz="1451" u="sng" dirty="0">
              <a:solidFill>
                <a:prstClr val="black"/>
              </a:solidFill>
              <a:latin typeface="ＤＦ特太ゴシック体" panose="020B0509000000000000" pitchFamily="49" charset="-128"/>
              <a:ea typeface="ＤＦ特太ゴシック体" panose="020B0509000000000000" pitchFamily="49" charset="-128"/>
            </a:endParaRPr>
          </a:p>
          <a:p>
            <a:r>
              <a:rPr lang="ja-JP" altLang="en-US" sz="1633" dirty="0">
                <a:solidFill>
                  <a:prstClr val="black"/>
                </a:solidFill>
                <a:latin typeface="Calibri"/>
                <a:ea typeface="ＭＳ Ｐゴシック" panose="020B0600070205080204" pitchFamily="50" charset="-128"/>
              </a:rPr>
              <a:t>　</a:t>
            </a:r>
            <a:r>
              <a:rPr lang="ja-JP" altLang="ja-JP" sz="1451" dirty="0">
                <a:solidFill>
                  <a:prstClr val="black"/>
                </a:solidFill>
                <a:latin typeface="ＭＳ Ｐゴシック" panose="020B0600070205080204" pitchFamily="50" charset="-128"/>
                <a:ea typeface="ＭＳ Ｐゴシック" panose="020B0600070205080204" pitchFamily="50" charset="-128"/>
              </a:rPr>
              <a:t>平成</a:t>
            </a:r>
            <a:r>
              <a:rPr lang="en-US" altLang="ja-JP" sz="1451" dirty="0">
                <a:solidFill>
                  <a:prstClr val="black"/>
                </a:solidFill>
                <a:latin typeface="ＭＳ Ｐゴシック" panose="020B0600070205080204" pitchFamily="50" charset="-128"/>
                <a:ea typeface="ＭＳ Ｐゴシック" panose="020B0600070205080204" pitchFamily="50" charset="-128"/>
              </a:rPr>
              <a:t>30</a:t>
            </a:r>
            <a:r>
              <a:rPr lang="ja-JP" altLang="ja-JP" sz="1451" dirty="0">
                <a:solidFill>
                  <a:prstClr val="black"/>
                </a:solidFill>
                <a:latin typeface="ＭＳ Ｐゴシック" panose="020B0600070205080204" pitchFamily="50" charset="-128"/>
                <a:ea typeface="ＭＳ Ｐゴシック" panose="020B0600070205080204" pitchFamily="50" charset="-128"/>
              </a:rPr>
              <a:t>年</a:t>
            </a:r>
            <a:r>
              <a:rPr lang="en-US" altLang="ja-JP" sz="1451" dirty="0">
                <a:solidFill>
                  <a:prstClr val="black"/>
                </a:solidFill>
                <a:latin typeface="ＭＳ Ｐゴシック" panose="020B0600070205080204" pitchFamily="50" charset="-128"/>
                <a:ea typeface="ＭＳ Ｐゴシック" panose="020B0600070205080204" pitchFamily="50" charset="-128"/>
              </a:rPr>
              <a:t>10</a:t>
            </a:r>
            <a:r>
              <a:rPr lang="ja-JP" altLang="ja-JP" sz="1451" dirty="0">
                <a:solidFill>
                  <a:prstClr val="black"/>
                </a:solidFill>
                <a:latin typeface="ＭＳ Ｐゴシック" panose="020B0600070205080204" pitchFamily="50" charset="-128"/>
                <a:ea typeface="ＭＳ Ｐゴシック" panose="020B0600070205080204" pitchFamily="50" charset="-128"/>
              </a:rPr>
              <a:t>月</a:t>
            </a:r>
            <a:r>
              <a:rPr lang="en-US" altLang="ja-JP" sz="1451" dirty="0">
                <a:solidFill>
                  <a:prstClr val="black"/>
                </a:solidFill>
                <a:latin typeface="ＭＳ Ｐゴシック" panose="020B0600070205080204" pitchFamily="50" charset="-128"/>
                <a:ea typeface="ＭＳ Ｐゴシック" panose="020B0600070205080204" pitchFamily="50" charset="-128"/>
              </a:rPr>
              <a:t>24</a:t>
            </a:r>
            <a:r>
              <a:rPr lang="ja-JP" altLang="en-US" sz="1451" dirty="0">
                <a:solidFill>
                  <a:prstClr val="black"/>
                </a:solidFill>
                <a:latin typeface="ＭＳ Ｐゴシック" panose="020B0600070205080204" pitchFamily="50" charset="-128"/>
                <a:ea typeface="ＭＳ Ｐゴシック" panose="020B0600070205080204" pitchFamily="50" charset="-128"/>
              </a:rPr>
              <a:t>日</a:t>
            </a:r>
            <a:r>
              <a:rPr lang="ja-JP" altLang="ja-JP" sz="1451" dirty="0">
                <a:solidFill>
                  <a:prstClr val="black"/>
                </a:solidFill>
                <a:latin typeface="ＭＳ Ｐゴシック" panose="020B0600070205080204" pitchFamily="50" charset="-128"/>
                <a:ea typeface="ＭＳ Ｐゴシック" panose="020B0600070205080204" pitchFamily="50" charset="-128"/>
              </a:rPr>
              <a:t>の社会保障審議会障害者部会において、</a:t>
            </a:r>
            <a:r>
              <a:rPr lang="ja-JP" altLang="en-US" sz="1451" dirty="0">
                <a:solidFill>
                  <a:prstClr val="black"/>
                </a:solidFill>
                <a:latin typeface="ＭＳ Ｐゴシック" panose="020B0600070205080204" pitchFamily="50" charset="-128"/>
                <a:ea typeface="ＭＳ Ｐゴシック" panose="020B0600070205080204" pitchFamily="50" charset="-128"/>
              </a:rPr>
              <a:t>相談支援専門員の研修制度の見直しに関して、</a:t>
            </a:r>
            <a:r>
              <a:rPr lang="ja-JP" altLang="ja-JP" sz="1451" dirty="0">
                <a:solidFill>
                  <a:prstClr val="black"/>
                </a:solidFill>
                <a:latin typeface="ＭＳ Ｐゴシック" panose="020B0600070205080204" pitchFamily="50" charset="-128"/>
                <a:ea typeface="ＭＳ Ｐゴシック" panose="020B0600070205080204" pitchFamily="50" charset="-128"/>
              </a:rPr>
              <a:t>研修項目や障害当事者の負担軽減等についての議論が行われた。これを受け、各都道府県における研修の円滑な実施に当たり、これまでの検討結果を踏まえ、必要な研修項目及び時間数の調整、研修受講における障害当事者への配慮事項等について検討を行う。</a:t>
            </a: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409296" y="665643"/>
            <a:ext cx="8294400" cy="65317"/>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9" name="スライド番号プレースホルダー 1"/>
          <p:cNvSpPr>
            <a:spLocks noGrp="1"/>
          </p:cNvSpPr>
          <p:nvPr>
            <p:ph type="sldNum" sz="quarter" idx="12"/>
          </p:nvPr>
        </p:nvSpPr>
        <p:spPr>
          <a:xfrm>
            <a:off x="6827111" y="6231197"/>
            <a:ext cx="1935360" cy="331200"/>
          </a:xfrm>
        </p:spPr>
        <p:txBody>
          <a:bodyPr/>
          <a:lstStyle/>
          <a:p>
            <a:pPr>
              <a:defRPr/>
            </a:pPr>
            <a:fld id="{F2A1C1E8-9361-4557-9EFC-000E05CD7A25}" type="slidenum">
              <a:rPr lang="en-US" altLang="ja-JP">
                <a:solidFill>
                  <a:prstClr val="black"/>
                </a:solidFill>
                <a:latin typeface="Calibri"/>
              </a:rPr>
              <a:pPr>
                <a:defRPr/>
              </a:pPr>
              <a:t>30</a:t>
            </a:fld>
            <a:endParaRPr lang="en-US" altLang="ja-JP" dirty="0">
              <a:solidFill>
                <a:prstClr val="black"/>
              </a:solidFill>
              <a:latin typeface="Calibri"/>
            </a:endParaRPr>
          </a:p>
        </p:txBody>
      </p:sp>
      <p:sp>
        <p:nvSpPr>
          <p:cNvPr id="11" name="正方形/長方形 10"/>
          <p:cNvSpPr/>
          <p:nvPr/>
        </p:nvSpPr>
        <p:spPr>
          <a:xfrm>
            <a:off x="487332" y="4150691"/>
            <a:ext cx="8152115" cy="1947911"/>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4162" indent="-164162">
              <a:defRPr/>
            </a:pPr>
            <a:r>
              <a:rPr lang="ja-JP" altLang="en-US" sz="1451" u="sng" dirty="0">
                <a:solidFill>
                  <a:prstClr val="black"/>
                </a:solidFill>
                <a:latin typeface="ＤＦ特太ゴシック体" panose="020B0509000000000000" pitchFamily="49" charset="-128"/>
                <a:ea typeface="ＤＦ特太ゴシック体" panose="020B0509000000000000" pitchFamily="49" charset="-128"/>
              </a:rPr>
              <a:t>３　議論の取りまとめ（抜粋）</a:t>
            </a:r>
          </a:p>
          <a:p>
            <a:r>
              <a:rPr lang="ja-JP" altLang="en-US" sz="1451" dirty="0">
                <a:solidFill>
                  <a:prstClr val="black"/>
                </a:solidFill>
                <a:latin typeface="Calibri"/>
                <a:ea typeface="ＭＳ Ｐゴシック" panose="020B0600070205080204" pitchFamily="50" charset="-128"/>
              </a:rPr>
              <a:t>（１</a:t>
            </a:r>
            <a:r>
              <a:rPr lang="ja-JP" altLang="en-US" sz="1451" dirty="0" smtClean="0">
                <a:solidFill>
                  <a:prstClr val="black"/>
                </a:solidFill>
              </a:rPr>
              <a:t>）別添</a:t>
            </a:r>
            <a:r>
              <a:rPr lang="ja-JP" altLang="en-US" sz="1451" dirty="0">
                <a:solidFill>
                  <a:prstClr val="black"/>
                </a:solidFill>
              </a:rPr>
              <a:t>の内容について、相談支援専門員の要件に関する厚生労働省告示、相談支援従事者</a:t>
            </a:r>
            <a:r>
              <a:rPr lang="ja-JP" altLang="en-US" sz="1451" dirty="0" smtClean="0">
                <a:solidFill>
                  <a:prstClr val="black"/>
                </a:solidFill>
              </a:rPr>
              <a:t>研修の</a:t>
            </a:r>
            <a:r>
              <a:rPr lang="ja-JP" altLang="en-US" sz="1451" dirty="0">
                <a:solidFill>
                  <a:prstClr val="black"/>
                </a:solidFill>
              </a:rPr>
              <a:t>実施に係る障害保健福祉部長通知に反映した上で、社会保障審議会障害者部会への報告を行う。その後、</a:t>
            </a:r>
            <a:r>
              <a:rPr lang="en-US" altLang="ja-JP" sz="1451" dirty="0">
                <a:solidFill>
                  <a:prstClr val="black"/>
                </a:solidFill>
              </a:rPr>
              <a:t>2020</a:t>
            </a:r>
            <a:r>
              <a:rPr lang="ja-JP" altLang="en-US" sz="1451" dirty="0">
                <a:solidFill>
                  <a:prstClr val="black"/>
                </a:solidFill>
              </a:rPr>
              <a:t>年度から新たな制度の下において相談支援専門員が養成されることを目指し、</a:t>
            </a:r>
            <a:r>
              <a:rPr lang="en-US" altLang="ja-JP" sz="1451" dirty="0">
                <a:solidFill>
                  <a:prstClr val="black"/>
                </a:solidFill>
              </a:rPr>
              <a:t>2019</a:t>
            </a:r>
            <a:r>
              <a:rPr lang="ja-JP" altLang="en-US" sz="1451" dirty="0">
                <a:solidFill>
                  <a:prstClr val="black"/>
                </a:solidFill>
              </a:rPr>
              <a:t>年度の早期の告示及び通知の発出に向けて所用の手続き等を行うこととする。</a:t>
            </a:r>
          </a:p>
          <a:p>
            <a:r>
              <a:rPr lang="ja-JP" altLang="en-US" sz="1451" dirty="0">
                <a:solidFill>
                  <a:prstClr val="black"/>
                </a:solidFill>
                <a:latin typeface="Calibri"/>
                <a:ea typeface="ＭＳ Ｐゴシック" panose="020B0600070205080204" pitchFamily="50" charset="-128"/>
              </a:rPr>
              <a:t>（２</a:t>
            </a:r>
            <a:r>
              <a:rPr lang="ja-JP" altLang="en-US" sz="1451" dirty="0" smtClean="0">
                <a:solidFill>
                  <a:prstClr val="black"/>
                </a:solidFill>
              </a:rPr>
              <a:t>）また</a:t>
            </a:r>
            <a:r>
              <a:rPr lang="ja-JP" altLang="en-US" sz="1451" dirty="0">
                <a:solidFill>
                  <a:prstClr val="black"/>
                </a:solidFill>
              </a:rPr>
              <a:t>、今後も、障害当事者、有識者、相談支援専門員等の意見を踏まえ、検討会及び厚生労働科学研究等で、研修制度の質の向上、運用の適正化についての検証及び検討を必要に応じて継続的に実施していくことが必要である。</a:t>
            </a:r>
            <a:endParaRPr lang="ja-JP" altLang="ja-JP" sz="1451" dirty="0">
              <a:solidFill>
                <a:prstClr val="black"/>
              </a:solidFill>
              <a:latin typeface="Calibri"/>
              <a:ea typeface="ＭＳ Ｐゴシック" panose="020B0600070205080204" pitchFamily="50" charset="-128"/>
            </a:endParaRPr>
          </a:p>
        </p:txBody>
      </p:sp>
      <p:sp>
        <p:nvSpPr>
          <p:cNvPr id="13" name="正方形/長方形 12"/>
          <p:cNvSpPr/>
          <p:nvPr/>
        </p:nvSpPr>
        <p:spPr>
          <a:xfrm>
            <a:off x="487333" y="2449238"/>
            <a:ext cx="8152115" cy="1405156"/>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4162" indent="-164162">
              <a:defRPr/>
            </a:pPr>
            <a:r>
              <a:rPr lang="ja-JP" altLang="en-US" sz="1451" u="sng" dirty="0">
                <a:solidFill>
                  <a:prstClr val="black"/>
                </a:solidFill>
                <a:latin typeface="ＤＦ特太ゴシック体" panose="020B0509000000000000" pitchFamily="49" charset="-128"/>
                <a:ea typeface="ＤＦ特太ゴシック体" panose="020B0509000000000000" pitchFamily="49" charset="-128"/>
              </a:rPr>
              <a:t>２　スケジュール</a:t>
            </a:r>
            <a:endParaRPr lang="en-US" altLang="ja-JP" sz="1451" u="sng" dirty="0">
              <a:solidFill>
                <a:prstClr val="black"/>
              </a:solidFill>
              <a:latin typeface="ＤＦ特太ゴシック体" panose="020B0509000000000000" pitchFamily="49" charset="-128"/>
              <a:ea typeface="ＤＦ特太ゴシック体" panose="020B0509000000000000" pitchFamily="49" charset="-128"/>
            </a:endParaRPr>
          </a:p>
          <a:p>
            <a:pPr marL="164162" indent="-164162">
              <a:defRPr/>
            </a:pPr>
            <a:r>
              <a:rPr lang="ja-JP" altLang="en-US" sz="1451" dirty="0">
                <a:solidFill>
                  <a:prstClr val="black"/>
                </a:solidFill>
                <a:latin typeface="ＭＳ Ｐゴシック" panose="020B0600070205080204" pitchFamily="50" charset="-128"/>
                <a:ea typeface="ＭＳ Ｐゴシック" panose="020B0600070205080204" pitchFamily="50" charset="-128"/>
              </a:rPr>
              <a:t>　　第６回　平成</a:t>
            </a:r>
            <a:r>
              <a:rPr lang="en-US" altLang="ja-JP" sz="1451" dirty="0">
                <a:solidFill>
                  <a:prstClr val="black"/>
                </a:solidFill>
                <a:latin typeface="ＭＳ Ｐゴシック" panose="020B0600070205080204" pitchFamily="50" charset="-128"/>
                <a:ea typeface="ＭＳ Ｐゴシック" panose="020B0600070205080204" pitchFamily="50" charset="-128"/>
              </a:rPr>
              <a:t>31</a:t>
            </a:r>
            <a:r>
              <a:rPr lang="ja-JP" altLang="en-US" sz="1451" dirty="0">
                <a:solidFill>
                  <a:prstClr val="black"/>
                </a:solidFill>
                <a:latin typeface="ＭＳ Ｐゴシック" panose="020B0600070205080204" pitchFamily="50" charset="-128"/>
                <a:ea typeface="ＭＳ Ｐゴシック" panose="020B0600070205080204" pitchFamily="50" charset="-128"/>
              </a:rPr>
              <a:t>年２月</a:t>
            </a:r>
            <a:r>
              <a:rPr lang="en-US" altLang="ja-JP" sz="1451" dirty="0">
                <a:solidFill>
                  <a:prstClr val="black"/>
                </a:solidFill>
                <a:latin typeface="ＭＳ Ｐゴシック" panose="020B0600070205080204" pitchFamily="50" charset="-128"/>
                <a:ea typeface="ＭＳ Ｐゴシック" panose="020B0600070205080204" pitchFamily="50" charset="-128"/>
              </a:rPr>
              <a:t>14</a:t>
            </a:r>
            <a:r>
              <a:rPr lang="ja-JP" altLang="en-US" sz="1451" dirty="0">
                <a:solidFill>
                  <a:prstClr val="black"/>
                </a:solidFill>
                <a:latin typeface="ＭＳ Ｐゴシック" panose="020B0600070205080204" pitchFamily="50" charset="-128"/>
                <a:ea typeface="ＭＳ Ｐゴシック" panose="020B0600070205080204" pitchFamily="50" charset="-128"/>
              </a:rPr>
              <a:t>日（木）</a:t>
            </a:r>
            <a:endParaRPr lang="en-US" altLang="ja-JP" sz="1451" dirty="0">
              <a:solidFill>
                <a:prstClr val="black"/>
              </a:solidFill>
              <a:latin typeface="ＭＳ Ｐゴシック" panose="020B0600070205080204" pitchFamily="50" charset="-128"/>
              <a:ea typeface="ＭＳ Ｐゴシック" panose="020B0600070205080204" pitchFamily="50" charset="-128"/>
            </a:endParaRPr>
          </a:p>
          <a:p>
            <a:pPr marL="164162" indent="-164162">
              <a:defRPr/>
            </a:pPr>
            <a:r>
              <a:rPr lang="ja-JP" altLang="en-US" sz="1451" dirty="0">
                <a:solidFill>
                  <a:prstClr val="black"/>
                </a:solidFill>
                <a:latin typeface="ＭＳ Ｐゴシック" panose="020B0600070205080204" pitchFamily="50" charset="-128"/>
                <a:ea typeface="ＭＳ Ｐゴシック" panose="020B0600070205080204" pitchFamily="50" charset="-128"/>
              </a:rPr>
              <a:t>　　第７回　平成</a:t>
            </a:r>
            <a:r>
              <a:rPr lang="en-US" altLang="ja-JP" sz="1451" dirty="0">
                <a:solidFill>
                  <a:prstClr val="black"/>
                </a:solidFill>
                <a:latin typeface="ＭＳ Ｐゴシック" panose="020B0600070205080204" pitchFamily="50" charset="-128"/>
                <a:ea typeface="ＭＳ Ｐゴシック" panose="020B0600070205080204" pitchFamily="50" charset="-128"/>
              </a:rPr>
              <a:t>31</a:t>
            </a:r>
            <a:r>
              <a:rPr lang="ja-JP" altLang="en-US" sz="1451" dirty="0">
                <a:solidFill>
                  <a:prstClr val="black"/>
                </a:solidFill>
                <a:latin typeface="ＭＳ Ｐゴシック" panose="020B0600070205080204" pitchFamily="50" charset="-128"/>
                <a:ea typeface="ＭＳ Ｐゴシック" panose="020B0600070205080204" pitchFamily="50" charset="-128"/>
              </a:rPr>
              <a:t>年２月</a:t>
            </a:r>
            <a:r>
              <a:rPr lang="en-US" altLang="ja-JP" sz="1451" dirty="0">
                <a:solidFill>
                  <a:prstClr val="black"/>
                </a:solidFill>
                <a:latin typeface="ＭＳ Ｐゴシック" panose="020B0600070205080204" pitchFamily="50" charset="-128"/>
                <a:ea typeface="ＭＳ Ｐゴシック" panose="020B0600070205080204" pitchFamily="50" charset="-128"/>
              </a:rPr>
              <a:t>28</a:t>
            </a:r>
            <a:r>
              <a:rPr lang="ja-JP" altLang="en-US" sz="1451" dirty="0">
                <a:solidFill>
                  <a:prstClr val="black"/>
                </a:solidFill>
                <a:latin typeface="ＭＳ Ｐゴシック" panose="020B0600070205080204" pitchFamily="50" charset="-128"/>
                <a:ea typeface="ＭＳ Ｐゴシック" panose="020B0600070205080204" pitchFamily="50" charset="-128"/>
              </a:rPr>
              <a:t>日（木）</a:t>
            </a:r>
            <a:endParaRPr lang="en-US" altLang="ja-JP" sz="1451" dirty="0">
              <a:solidFill>
                <a:prstClr val="black"/>
              </a:solidFill>
              <a:latin typeface="ＭＳ Ｐゴシック" panose="020B0600070205080204" pitchFamily="50" charset="-128"/>
              <a:ea typeface="ＭＳ Ｐゴシック" panose="020B0600070205080204" pitchFamily="50" charset="-128"/>
            </a:endParaRPr>
          </a:p>
          <a:p>
            <a:pPr marL="164162" indent="-164162">
              <a:defRPr/>
            </a:pPr>
            <a:r>
              <a:rPr lang="ja-JP" altLang="en-US" sz="1451" dirty="0">
                <a:solidFill>
                  <a:prstClr val="black"/>
                </a:solidFill>
                <a:latin typeface="ＭＳ Ｐゴシック" panose="020B0600070205080204" pitchFamily="50" charset="-128"/>
                <a:ea typeface="ＭＳ Ｐゴシック" panose="020B0600070205080204" pitchFamily="50" charset="-128"/>
              </a:rPr>
              <a:t>　　第８回　平成</a:t>
            </a:r>
            <a:r>
              <a:rPr lang="en-US" altLang="ja-JP" sz="1451" dirty="0">
                <a:solidFill>
                  <a:prstClr val="black"/>
                </a:solidFill>
                <a:latin typeface="ＭＳ Ｐゴシック" panose="020B0600070205080204" pitchFamily="50" charset="-128"/>
                <a:ea typeface="ＭＳ Ｐゴシック" panose="020B0600070205080204" pitchFamily="50" charset="-128"/>
              </a:rPr>
              <a:t>31</a:t>
            </a:r>
            <a:r>
              <a:rPr lang="ja-JP" altLang="en-US" sz="1451" dirty="0">
                <a:solidFill>
                  <a:prstClr val="black"/>
                </a:solidFill>
                <a:latin typeface="ＭＳ Ｐゴシック" panose="020B0600070205080204" pitchFamily="50" charset="-128"/>
                <a:ea typeface="ＭＳ Ｐゴシック" panose="020B0600070205080204" pitchFamily="50" charset="-128"/>
              </a:rPr>
              <a:t>年３月</a:t>
            </a:r>
            <a:r>
              <a:rPr lang="en-US" altLang="ja-JP" sz="1451" dirty="0">
                <a:solidFill>
                  <a:prstClr val="black"/>
                </a:solidFill>
                <a:latin typeface="ＭＳ Ｐゴシック" panose="020B0600070205080204" pitchFamily="50" charset="-128"/>
                <a:ea typeface="ＭＳ Ｐゴシック" panose="020B0600070205080204" pitchFamily="50" charset="-128"/>
              </a:rPr>
              <a:t>21</a:t>
            </a:r>
            <a:r>
              <a:rPr lang="ja-JP" altLang="en-US" sz="1451" dirty="0">
                <a:solidFill>
                  <a:prstClr val="black"/>
                </a:solidFill>
                <a:latin typeface="ＭＳ Ｐゴシック" panose="020B0600070205080204" pitchFamily="50" charset="-128"/>
                <a:ea typeface="ＭＳ Ｐゴシック" panose="020B0600070205080204" pitchFamily="50" charset="-128"/>
              </a:rPr>
              <a:t>日（木・祝日）</a:t>
            </a:r>
            <a:endParaRPr lang="en-US" altLang="ja-JP" sz="1451" dirty="0">
              <a:solidFill>
                <a:prstClr val="black"/>
              </a:solidFill>
              <a:latin typeface="ＭＳ Ｐゴシック" panose="020B0600070205080204" pitchFamily="50" charset="-128"/>
              <a:ea typeface="ＭＳ Ｐゴシック" panose="020B0600070205080204" pitchFamily="50" charset="-128"/>
            </a:endParaRPr>
          </a:p>
          <a:p>
            <a:pPr marL="164162" indent="-164162">
              <a:defRPr/>
            </a:pPr>
            <a:r>
              <a:rPr lang="ja-JP" altLang="en-US" sz="1451" dirty="0">
                <a:solidFill>
                  <a:prstClr val="black"/>
                </a:solidFill>
                <a:latin typeface="ＭＳ Ｐゴシック" panose="020B0600070205080204" pitchFamily="50" charset="-128"/>
                <a:ea typeface="ＭＳ Ｐゴシック" panose="020B0600070205080204" pitchFamily="50" charset="-128"/>
              </a:rPr>
              <a:t>　  </a:t>
            </a:r>
            <a:r>
              <a:rPr lang="ja-JP" altLang="en-US" sz="1451" dirty="0">
                <a:solidFill>
                  <a:schemeClr val="tx1"/>
                </a:solidFill>
                <a:latin typeface="ＭＳ Ｐゴシック" panose="020B0600070205080204" pitchFamily="50" charset="-128"/>
                <a:ea typeface="ＭＳ Ｐゴシック" panose="020B0600070205080204" pitchFamily="50" charset="-128"/>
              </a:rPr>
              <a:t>第９回</a:t>
            </a:r>
            <a:r>
              <a:rPr lang="ja-JP" altLang="en-US" sz="1451" dirty="0">
                <a:solidFill>
                  <a:prstClr val="black"/>
                </a:solidFill>
                <a:latin typeface="ＭＳ Ｐゴシック" panose="020B0600070205080204" pitchFamily="50" charset="-128"/>
                <a:ea typeface="ＭＳ Ｐゴシック" panose="020B0600070205080204" pitchFamily="50" charset="-128"/>
              </a:rPr>
              <a:t>　平成</a:t>
            </a:r>
            <a:r>
              <a:rPr lang="en-US" altLang="ja-JP" sz="1451" dirty="0">
                <a:solidFill>
                  <a:prstClr val="black"/>
                </a:solidFill>
                <a:latin typeface="ＭＳ Ｐゴシック" panose="020B0600070205080204" pitchFamily="50" charset="-128"/>
                <a:ea typeface="ＭＳ Ｐゴシック" panose="020B0600070205080204" pitchFamily="50" charset="-128"/>
              </a:rPr>
              <a:t>31</a:t>
            </a:r>
            <a:r>
              <a:rPr lang="ja-JP" altLang="en-US" sz="1451" dirty="0">
                <a:solidFill>
                  <a:prstClr val="black"/>
                </a:solidFill>
                <a:latin typeface="ＭＳ Ｐゴシック" panose="020B0600070205080204" pitchFamily="50" charset="-128"/>
                <a:ea typeface="ＭＳ Ｐゴシック" panose="020B0600070205080204" pitchFamily="50" charset="-128"/>
              </a:rPr>
              <a:t>年３月</a:t>
            </a:r>
            <a:r>
              <a:rPr lang="en-US" altLang="ja-JP" sz="1451" dirty="0">
                <a:solidFill>
                  <a:prstClr val="black"/>
                </a:solidFill>
                <a:latin typeface="ＭＳ Ｐゴシック" panose="020B0600070205080204" pitchFamily="50" charset="-128"/>
                <a:ea typeface="ＭＳ Ｐゴシック" panose="020B0600070205080204" pitchFamily="50" charset="-128"/>
              </a:rPr>
              <a:t>28</a:t>
            </a:r>
            <a:r>
              <a:rPr lang="ja-JP" altLang="en-US" sz="1451" dirty="0">
                <a:solidFill>
                  <a:prstClr val="black"/>
                </a:solidFill>
                <a:latin typeface="ＭＳ Ｐゴシック" panose="020B0600070205080204" pitchFamily="50" charset="-128"/>
                <a:ea typeface="ＭＳ Ｐゴシック" panose="020B0600070205080204" pitchFamily="50" charset="-128"/>
              </a:rPr>
              <a:t>日（木）</a:t>
            </a:r>
            <a:endParaRPr lang="en-US" altLang="ja-JP" sz="1451" dirty="0">
              <a:solidFill>
                <a:prstClr val="black"/>
              </a:solidFill>
              <a:latin typeface="ＭＳ Ｐゴシック" panose="020B0600070205080204" pitchFamily="50" charset="-128"/>
              <a:ea typeface="ＭＳ Ｐゴシック" panose="020B0600070205080204" pitchFamily="50" charset="-128"/>
            </a:endParaRPr>
          </a:p>
          <a:p>
            <a:pPr marL="164162" indent="-164162">
              <a:defRPr/>
            </a:pPr>
            <a:r>
              <a:rPr lang="en-US" altLang="ja-JP" sz="1089" dirty="0">
                <a:solidFill>
                  <a:prstClr val="black"/>
                </a:solidFill>
                <a:latin typeface="ＭＳ Ｐゴシック" panose="020B0600070205080204" pitchFamily="50" charset="-128"/>
                <a:ea typeface="ＭＳ Ｐゴシック" panose="020B0600070205080204" pitchFamily="50" charset="-128"/>
              </a:rPr>
              <a:t>       ※</a:t>
            </a:r>
            <a:r>
              <a:rPr lang="ja-JP" altLang="en-US" sz="1089" dirty="0">
                <a:solidFill>
                  <a:prstClr val="black"/>
                </a:solidFill>
                <a:latin typeface="ＭＳ Ｐゴシック" panose="020B0600070205080204" pitchFamily="50" charset="-128"/>
                <a:ea typeface="ＭＳ Ｐゴシック" panose="020B0600070205080204" pitchFamily="50" charset="-128"/>
              </a:rPr>
              <a:t>　これまで行われてきた「相談支援の質の向上に向けた検討会」を継続して実施。</a:t>
            </a:r>
            <a:endParaRPr lang="en-US" altLang="ja-JP" sz="1451" u="sng" dirty="0">
              <a:solidFill>
                <a:prstClr val="black"/>
              </a:solidFill>
              <a:latin typeface="ＭＳ Ｐゴシック" panose="020B0600070205080204" pitchFamily="50" charset="-128"/>
              <a:ea typeface="ＭＳ Ｐゴシック" panose="020B0600070205080204" pitchFamily="50" charset="-128"/>
            </a:endParaRPr>
          </a:p>
          <a:p>
            <a:pPr marL="164162" indent="-164162">
              <a:defRPr/>
            </a:pPr>
            <a:endParaRPr lang="en-US" altLang="ja-JP" sz="1451" u="sng" dirty="0">
              <a:solidFill>
                <a:prstClr val="black"/>
              </a:solidFill>
              <a:latin typeface="ＤＦ特太ゴシック体" panose="020B0509000000000000" pitchFamily="49" charset="-128"/>
              <a:ea typeface="ＤＦ特太ゴシック体" panose="020B0509000000000000" pitchFamily="49" charset="-128"/>
            </a:endParaRPr>
          </a:p>
          <a:p>
            <a:pPr marL="164162" indent="-164162">
              <a:defRPr/>
            </a:pPr>
            <a:endParaRPr lang="ja-JP" altLang="ja-JP" sz="1451"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279066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800475"/>
            <a:ext cx="9144000" cy="707886"/>
          </a:xfrm>
          <a:prstGeom prst="rect">
            <a:avLst/>
          </a:prstGeom>
          <a:noFill/>
        </p:spPr>
        <p:txBody>
          <a:bodyPr wrap="square" rtlCol="0">
            <a:spAutoFit/>
          </a:bodyPr>
          <a:lstStyle/>
          <a:p>
            <a:pPr algn="ctr"/>
            <a:r>
              <a:rPr kumimoji="1" lang="en-US" altLang="ja-JP" sz="4000" b="1" dirty="0" smtClean="0"/>
              <a:t>02【</a:t>
            </a:r>
            <a:r>
              <a:rPr kumimoji="1" lang="ja-JP" altLang="en-US" sz="4000" b="1" dirty="0"/>
              <a:t>演習</a:t>
            </a:r>
            <a:r>
              <a:rPr kumimoji="1" lang="en-US" altLang="ja-JP" sz="4000" b="1" dirty="0" smtClean="0"/>
              <a:t>】</a:t>
            </a:r>
            <a:r>
              <a:rPr kumimoji="1" lang="ja-JP" altLang="en-US" sz="4000" b="1" dirty="0" smtClean="0"/>
              <a:t>目標設定の確認</a:t>
            </a:r>
            <a:endParaRPr kumimoji="1" lang="ja-JP" altLang="en-US" sz="4000" b="1" dirty="0"/>
          </a:p>
        </p:txBody>
      </p:sp>
      <p:sp>
        <p:nvSpPr>
          <p:cNvPr id="4" name="テキスト ボックス 3"/>
          <p:cNvSpPr txBox="1"/>
          <p:nvPr/>
        </p:nvSpPr>
        <p:spPr>
          <a:xfrm>
            <a:off x="161925" y="1390650"/>
            <a:ext cx="8734425" cy="830997"/>
          </a:xfrm>
          <a:prstGeom prst="rect">
            <a:avLst/>
          </a:prstGeom>
          <a:noFill/>
        </p:spPr>
        <p:txBody>
          <a:bodyPr wrap="square" rtlCol="0">
            <a:spAutoFit/>
          </a:bodyPr>
          <a:lstStyle/>
          <a:p>
            <a:r>
              <a:rPr kumimoji="1" lang="ja-JP" altLang="en-US" sz="2400" dirty="0" smtClean="0"/>
              <a:t>令和元年度</a:t>
            </a:r>
          </a:p>
          <a:p>
            <a:r>
              <a:rPr kumimoji="1" lang="ja-JP" altLang="en-US" sz="2400" dirty="0" smtClean="0"/>
              <a:t>サービス管理責任者・児童発達支援管理責任者指導者養成研修</a:t>
            </a:r>
            <a:endParaRPr kumimoji="1" lang="ja-JP" altLang="en-US" sz="2400" dirty="0"/>
          </a:p>
        </p:txBody>
      </p:sp>
    </p:spTree>
    <p:extLst>
      <p:ext uri="{BB962C8B-B14F-4D97-AF65-F5344CB8AC3E}">
        <p14:creationId xmlns:p14="http://schemas.microsoft.com/office/powerpoint/2010/main" val="1338538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7174" y="219075"/>
            <a:ext cx="5076825" cy="523220"/>
          </a:xfrm>
          <a:prstGeom prst="rect">
            <a:avLst/>
          </a:prstGeom>
          <a:noFill/>
        </p:spPr>
        <p:txBody>
          <a:bodyPr wrap="square" rtlCol="0">
            <a:spAutoFit/>
          </a:bodyPr>
          <a:lstStyle/>
          <a:p>
            <a:r>
              <a:rPr kumimoji="1" lang="en-US" altLang="ja-JP" sz="2800" b="1" dirty="0" smtClean="0"/>
              <a:t>02【</a:t>
            </a:r>
            <a:r>
              <a:rPr kumimoji="1" lang="ja-JP" altLang="en-US" sz="2800" b="1" dirty="0"/>
              <a:t>演習</a:t>
            </a:r>
            <a:r>
              <a:rPr kumimoji="1" lang="en-US" altLang="ja-JP" sz="2800" b="1" dirty="0" smtClean="0"/>
              <a:t>】</a:t>
            </a:r>
            <a:r>
              <a:rPr kumimoji="1" lang="ja-JP" altLang="en-US" sz="2800" b="1" dirty="0" smtClean="0"/>
              <a:t>目標設定の確認</a:t>
            </a:r>
            <a:endParaRPr kumimoji="1" lang="ja-JP" altLang="en-US" sz="2800" b="1" dirty="0"/>
          </a:p>
        </p:txBody>
      </p:sp>
      <p:sp>
        <p:nvSpPr>
          <p:cNvPr id="5" name="テキスト ボックス 4"/>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8" name="表 7"/>
          <p:cNvGraphicFramePr>
            <a:graphicFrameLocks noGrp="1"/>
          </p:cNvGraphicFramePr>
          <p:nvPr>
            <p:extLst>
              <p:ext uri="{D42A27DB-BD31-4B8C-83A1-F6EECF244321}">
                <p14:modId xmlns:p14="http://schemas.microsoft.com/office/powerpoint/2010/main" val="3017892375"/>
              </p:ext>
            </p:extLst>
          </p:nvPr>
        </p:nvGraphicFramePr>
        <p:xfrm>
          <a:off x="257172" y="819150"/>
          <a:ext cx="8629652" cy="5810249"/>
        </p:xfrm>
        <a:graphic>
          <a:graphicData uri="http://schemas.openxmlformats.org/drawingml/2006/table">
            <a:tbl>
              <a:tblPr firstRow="1" bandRow="1">
                <a:tableStyleId>{93296810-A885-4BE3-A3E7-6D5BEEA58F35}</a:tableStyleId>
              </a:tblPr>
              <a:tblGrid>
                <a:gridCol w="771528">
                  <a:extLst>
                    <a:ext uri="{9D8B030D-6E8A-4147-A177-3AD203B41FA5}">
                      <a16:colId xmlns:a16="http://schemas.microsoft.com/office/drawing/2014/main" val="767730187"/>
                    </a:ext>
                  </a:extLst>
                </a:gridCol>
                <a:gridCol w="7858124">
                  <a:extLst>
                    <a:ext uri="{9D8B030D-6E8A-4147-A177-3AD203B41FA5}">
                      <a16:colId xmlns:a16="http://schemas.microsoft.com/office/drawing/2014/main" val="2846418954"/>
                    </a:ext>
                  </a:extLst>
                </a:gridCol>
              </a:tblGrid>
              <a:tr h="665845">
                <a:tc>
                  <a:txBody>
                    <a:bodyPr/>
                    <a:lstStyle/>
                    <a:p>
                      <a:endParaRPr kumimoji="1" lang="ja-JP" altLang="en-US" dirty="0"/>
                    </a:p>
                  </a:txBody>
                  <a:tcPr anchor="ctr"/>
                </a:tc>
                <a:tc>
                  <a:txBody>
                    <a:bodyPr/>
                    <a:lstStyle/>
                    <a:p>
                      <a:r>
                        <a:rPr kumimoji="1" lang="ja-JP" altLang="en-US" dirty="0" smtClean="0"/>
                        <a:t>自都道府県で</a:t>
                      </a:r>
                    </a:p>
                    <a:p>
                      <a:r>
                        <a:rPr kumimoji="1" lang="ja-JP" altLang="en-US" dirty="0" smtClean="0"/>
                        <a:t>課題ととらえていること・この研修で知りたいこと</a:t>
                      </a:r>
                    </a:p>
                  </a:txBody>
                  <a:tcPr/>
                </a:tc>
                <a:extLst>
                  <a:ext uri="{0D108BD9-81ED-4DB2-BD59-A6C34878D82A}">
                    <a16:rowId xmlns:a16="http://schemas.microsoft.com/office/drawing/2014/main" val="3927828732"/>
                  </a:ext>
                </a:extLst>
              </a:tr>
              <a:tr h="1286101">
                <a:tc>
                  <a:txBody>
                    <a:bodyPr/>
                    <a:lstStyle/>
                    <a:p>
                      <a:pPr algn="ctr"/>
                      <a:r>
                        <a:rPr kumimoji="1" lang="ja-JP" altLang="en-US" dirty="0" smtClean="0"/>
                        <a:t>全体</a:t>
                      </a:r>
                      <a:endParaRPr kumimoji="1" lang="ja-JP" altLang="en-US" dirty="0"/>
                    </a:p>
                  </a:txBody>
                  <a:tcPr anchor="ctr"/>
                </a:tc>
                <a:tc>
                  <a:txBody>
                    <a:bodyPr/>
                    <a:lstStyle/>
                    <a:p>
                      <a:endParaRPr kumimoji="1" lang="ja-JP" altLang="en-US" dirty="0"/>
                    </a:p>
                  </a:txBody>
                  <a:tcPr/>
                </a:tc>
                <a:extLst>
                  <a:ext uri="{0D108BD9-81ED-4DB2-BD59-A6C34878D82A}">
                    <a16:rowId xmlns:a16="http://schemas.microsoft.com/office/drawing/2014/main" val="106230625"/>
                  </a:ext>
                </a:extLst>
              </a:tr>
              <a:tr h="1286101">
                <a:tc>
                  <a:txBody>
                    <a:bodyPr/>
                    <a:lstStyle/>
                    <a:p>
                      <a:pPr algn="ctr"/>
                      <a:r>
                        <a:rPr kumimoji="1" lang="ja-JP" altLang="en-US" dirty="0" smtClean="0"/>
                        <a:t>基礎</a:t>
                      </a:r>
                      <a:endParaRPr kumimoji="1" lang="ja-JP" altLang="en-US" dirty="0"/>
                    </a:p>
                  </a:txBody>
                  <a:tcPr anchor="ctr"/>
                </a:tc>
                <a:tc>
                  <a:txBody>
                    <a:bodyPr/>
                    <a:lstStyle/>
                    <a:p>
                      <a:endParaRPr kumimoji="1" lang="ja-JP" altLang="en-US" dirty="0"/>
                    </a:p>
                  </a:txBody>
                  <a:tcPr/>
                </a:tc>
                <a:extLst>
                  <a:ext uri="{0D108BD9-81ED-4DB2-BD59-A6C34878D82A}">
                    <a16:rowId xmlns:a16="http://schemas.microsoft.com/office/drawing/2014/main" val="1231696162"/>
                  </a:ext>
                </a:extLst>
              </a:tr>
              <a:tr h="1286101">
                <a:tc>
                  <a:txBody>
                    <a:bodyPr/>
                    <a:lstStyle/>
                    <a:p>
                      <a:pPr algn="ctr"/>
                      <a:r>
                        <a:rPr kumimoji="1" lang="ja-JP" altLang="en-US" dirty="0" smtClean="0"/>
                        <a:t>実践</a:t>
                      </a:r>
                      <a:endParaRPr kumimoji="1" lang="ja-JP" altLang="en-US" dirty="0"/>
                    </a:p>
                  </a:txBody>
                  <a:tcPr anchor="ctr"/>
                </a:tc>
                <a:tc>
                  <a:txBody>
                    <a:bodyPr/>
                    <a:lstStyle/>
                    <a:p>
                      <a:endParaRPr kumimoji="1" lang="ja-JP" altLang="en-US"/>
                    </a:p>
                  </a:txBody>
                  <a:tcPr/>
                </a:tc>
                <a:extLst>
                  <a:ext uri="{0D108BD9-81ED-4DB2-BD59-A6C34878D82A}">
                    <a16:rowId xmlns:a16="http://schemas.microsoft.com/office/drawing/2014/main" val="4270896324"/>
                  </a:ext>
                </a:extLst>
              </a:tr>
              <a:tr h="1286101">
                <a:tc>
                  <a:txBody>
                    <a:bodyPr/>
                    <a:lstStyle/>
                    <a:p>
                      <a:pPr algn="ctr"/>
                      <a:r>
                        <a:rPr kumimoji="1" lang="ja-JP" altLang="en-US" dirty="0" smtClean="0"/>
                        <a:t>更新</a:t>
                      </a:r>
                      <a:endParaRPr kumimoji="1" lang="ja-JP" altLang="en-US" dirty="0"/>
                    </a:p>
                  </a:txBody>
                  <a:tcPr anchor="ctr"/>
                </a:tc>
                <a:tc>
                  <a:txBody>
                    <a:bodyPr/>
                    <a:lstStyle/>
                    <a:p>
                      <a:endParaRPr kumimoji="1" lang="ja-JP" altLang="en-US" dirty="0"/>
                    </a:p>
                  </a:txBody>
                  <a:tcPr/>
                </a:tc>
                <a:extLst>
                  <a:ext uri="{0D108BD9-81ED-4DB2-BD59-A6C34878D82A}">
                    <a16:rowId xmlns:a16="http://schemas.microsoft.com/office/drawing/2014/main" val="1260469887"/>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019880895"/>
              </p:ext>
            </p:extLst>
          </p:nvPr>
        </p:nvGraphicFramePr>
        <p:xfrm>
          <a:off x="5715000" y="285750"/>
          <a:ext cx="3171824" cy="490855"/>
        </p:xfrm>
        <a:graphic>
          <a:graphicData uri="http://schemas.openxmlformats.org/drawingml/2006/table">
            <a:tbl>
              <a:tblPr firstRow="1" bandRow="1">
                <a:tableStyleId>{93296810-A885-4BE3-A3E7-6D5BEEA58F35}</a:tableStyleId>
              </a:tblPr>
              <a:tblGrid>
                <a:gridCol w="1362075">
                  <a:extLst>
                    <a:ext uri="{9D8B030D-6E8A-4147-A177-3AD203B41FA5}">
                      <a16:colId xmlns:a16="http://schemas.microsoft.com/office/drawing/2014/main" val="3745888497"/>
                    </a:ext>
                  </a:extLst>
                </a:gridCol>
                <a:gridCol w="1809749">
                  <a:extLst>
                    <a:ext uri="{9D8B030D-6E8A-4147-A177-3AD203B41FA5}">
                      <a16:colId xmlns:a16="http://schemas.microsoft.com/office/drawing/2014/main" val="1176668574"/>
                    </a:ext>
                  </a:extLst>
                </a:gridCol>
              </a:tblGrid>
              <a:tr h="490855">
                <a:tc>
                  <a:txBody>
                    <a:bodyPr/>
                    <a:lstStyle/>
                    <a:p>
                      <a:pPr algn="ctr"/>
                      <a:r>
                        <a:rPr kumimoji="1" lang="ja-JP" altLang="en-US" dirty="0" smtClean="0"/>
                        <a:t>都道府県名</a:t>
                      </a:r>
                      <a:endParaRPr kumimoji="1" lang="ja-JP" altLang="en-US" dirty="0"/>
                    </a:p>
                  </a:txBody>
                  <a:tcPr anchor="ctr"/>
                </a:tc>
                <a:tc>
                  <a:txBody>
                    <a:bodyPr/>
                    <a:lstStyle/>
                    <a:p>
                      <a:pPr algn="ctr"/>
                      <a:endParaRPr kumimoji="1" lang="ja-JP" altLang="en-US" dirty="0"/>
                    </a:p>
                  </a:txBody>
                  <a:tcPr anchor="ctr">
                    <a:solidFill>
                      <a:schemeClr val="bg1">
                        <a:lumMod val="85000"/>
                      </a:schemeClr>
                    </a:solidFill>
                  </a:tcPr>
                </a:tc>
                <a:extLst>
                  <a:ext uri="{0D108BD9-81ED-4DB2-BD59-A6C34878D82A}">
                    <a16:rowId xmlns:a16="http://schemas.microsoft.com/office/drawing/2014/main" val="98865867"/>
                  </a:ext>
                </a:extLst>
              </a:tr>
            </a:tbl>
          </a:graphicData>
        </a:graphic>
      </p:graphicFrame>
    </p:spTree>
    <p:extLst>
      <p:ext uri="{BB962C8B-B14F-4D97-AF65-F5344CB8AC3E}">
        <p14:creationId xmlns:p14="http://schemas.microsoft.com/office/powerpoint/2010/main" val="2872691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800475"/>
            <a:ext cx="9144000" cy="1323439"/>
          </a:xfrm>
          <a:prstGeom prst="rect">
            <a:avLst/>
          </a:prstGeom>
          <a:noFill/>
        </p:spPr>
        <p:txBody>
          <a:bodyPr wrap="square" rtlCol="0">
            <a:spAutoFit/>
          </a:bodyPr>
          <a:lstStyle/>
          <a:p>
            <a:r>
              <a:rPr kumimoji="1" lang="en-US" altLang="ja-JP" sz="4000" b="1" dirty="0"/>
              <a:t> </a:t>
            </a:r>
            <a:r>
              <a:rPr kumimoji="1" lang="en-US" altLang="ja-JP" sz="4000" b="1" dirty="0" smtClean="0"/>
              <a:t> 05</a:t>
            </a:r>
            <a:r>
              <a:rPr kumimoji="1" lang="en-US" altLang="ja-JP" sz="4000" b="1" dirty="0"/>
              <a:t>【</a:t>
            </a:r>
            <a:r>
              <a:rPr kumimoji="1" lang="ja-JP" altLang="en-US" sz="4000" b="1" dirty="0"/>
              <a:t>演習</a:t>
            </a:r>
            <a:r>
              <a:rPr kumimoji="1" lang="en-US" altLang="ja-JP" sz="4000" b="1" dirty="0"/>
              <a:t>】</a:t>
            </a:r>
            <a:r>
              <a:rPr kumimoji="1" lang="ja-JP" altLang="en-US" sz="4000" b="1" dirty="0"/>
              <a:t>基礎研修の</a:t>
            </a:r>
          </a:p>
          <a:p>
            <a:pPr algn="ctr"/>
            <a:r>
              <a:rPr kumimoji="1" lang="ja-JP" altLang="en-US" sz="4000" b="1" dirty="0" smtClean="0"/>
              <a:t>                   </a:t>
            </a:r>
            <a:r>
              <a:rPr kumimoji="1" lang="ja-JP" altLang="en-US" sz="4000" b="1" dirty="0"/>
              <a:t>　都道府県での立案に向けて</a:t>
            </a:r>
          </a:p>
        </p:txBody>
      </p:sp>
      <p:sp>
        <p:nvSpPr>
          <p:cNvPr id="4" name="テキスト ボックス 3"/>
          <p:cNvSpPr txBox="1"/>
          <p:nvPr/>
        </p:nvSpPr>
        <p:spPr>
          <a:xfrm>
            <a:off x="161925" y="1390650"/>
            <a:ext cx="8734425" cy="830997"/>
          </a:xfrm>
          <a:prstGeom prst="rect">
            <a:avLst/>
          </a:prstGeom>
          <a:noFill/>
        </p:spPr>
        <p:txBody>
          <a:bodyPr wrap="square" rtlCol="0">
            <a:spAutoFit/>
          </a:bodyPr>
          <a:lstStyle/>
          <a:p>
            <a:r>
              <a:rPr kumimoji="1" lang="ja-JP" altLang="en-US" sz="2400" dirty="0" smtClean="0"/>
              <a:t>令和元年度</a:t>
            </a:r>
          </a:p>
          <a:p>
            <a:r>
              <a:rPr kumimoji="1" lang="ja-JP" altLang="en-US" sz="2400" dirty="0" smtClean="0"/>
              <a:t>サービス管理責任者・児童発達支援管理責任者指導者養成研修</a:t>
            </a:r>
            <a:endParaRPr kumimoji="1" lang="ja-JP" altLang="en-US" sz="2400" dirty="0"/>
          </a:p>
        </p:txBody>
      </p:sp>
    </p:spTree>
    <p:extLst>
      <p:ext uri="{BB962C8B-B14F-4D97-AF65-F5344CB8AC3E}">
        <p14:creationId xmlns:p14="http://schemas.microsoft.com/office/powerpoint/2010/main" val="1700430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３</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想定される都道府県での実施上の課題（例）</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１</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運営等の課題</a:t>
            </a:r>
            <a:r>
              <a:rPr lang="ja-JP" altLang="en-US" sz="1900" dirty="0">
                <a:latin typeface="ＭＳ Ｐゴシック" panose="020B0600070205080204" pitchFamily="50" charset="-128"/>
                <a:ea typeface="ＭＳ Ｐゴシック" panose="020B0600070205080204" pitchFamily="50" charset="-128"/>
              </a:rPr>
              <a:t>　→ 都道府県職員向けプログラムを実施</a:t>
            </a: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日程・会場の確保、日程の振り分け</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定員の想定、複数日程で実施する場合の参加者の振り分け</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告示改正の事業所等への周知</a:t>
            </a: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２</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企画等の課題</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教材</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講義資料、演習ツール、演習モデル事例等</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の</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作成</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教材例や作成のポイントを伝達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特に更新研修</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講義・演習の展開方法</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昨年度の振り返りを実施し、具体的方法を協議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基礎研修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具体的な実施方法の体験的理解、指導案等の提供</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更新研修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新カリキュラムでの実施に向けた準備</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協議</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方法</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リーダー不在</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講義講師、演習講師</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の不足</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演習</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講師</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の養成、研修内容の伝達</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企画</a:t>
            </a:r>
            <a:r>
              <a:rPr lang="ja-JP" altLang="en-US" sz="190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運営に関する演習</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の実施</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7963786" y="276447"/>
            <a:ext cx="797443" cy="322781"/>
          </a:xfrm>
          <a:prstGeom prst="rect">
            <a:avLst/>
          </a:prstGeom>
          <a:solidFill>
            <a:srgbClr val="4AAA4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再掲</a:t>
            </a:r>
            <a:endParaRPr kumimoji="1"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213849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7174" y="219075"/>
            <a:ext cx="5076825" cy="954107"/>
          </a:xfrm>
          <a:prstGeom prst="rect">
            <a:avLst/>
          </a:prstGeom>
          <a:noFill/>
        </p:spPr>
        <p:txBody>
          <a:bodyPr wrap="square" rtlCol="0">
            <a:spAutoFit/>
          </a:bodyPr>
          <a:lstStyle/>
          <a:p>
            <a:r>
              <a:rPr kumimoji="1" lang="en-US" altLang="ja-JP" sz="2800" b="1" dirty="0" smtClean="0"/>
              <a:t>05【</a:t>
            </a:r>
            <a:r>
              <a:rPr kumimoji="1" lang="ja-JP" altLang="en-US" sz="2800" b="1" dirty="0" smtClean="0"/>
              <a:t>演習</a:t>
            </a:r>
            <a:r>
              <a:rPr kumimoji="1" lang="en-US" altLang="ja-JP" sz="2800" b="1" dirty="0" smtClean="0"/>
              <a:t>】</a:t>
            </a:r>
            <a:r>
              <a:rPr kumimoji="1" lang="ja-JP" altLang="en-US" sz="2800" b="1" dirty="0" smtClean="0"/>
              <a:t>基礎研修の</a:t>
            </a:r>
          </a:p>
          <a:p>
            <a:r>
              <a:rPr kumimoji="1" lang="ja-JP" altLang="en-US" sz="2800" b="1" dirty="0" smtClean="0"/>
              <a:t>　都道府県での立案に向けて</a:t>
            </a:r>
            <a:endParaRPr kumimoji="1" lang="ja-JP" altLang="en-US" sz="2800" b="1" dirty="0"/>
          </a:p>
        </p:txBody>
      </p:sp>
      <p:sp>
        <p:nvSpPr>
          <p:cNvPr id="3" name="テキスト ボックス 2"/>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078559902"/>
              </p:ext>
            </p:extLst>
          </p:nvPr>
        </p:nvGraphicFramePr>
        <p:xfrm>
          <a:off x="5715000" y="285750"/>
          <a:ext cx="3171824" cy="490855"/>
        </p:xfrm>
        <a:graphic>
          <a:graphicData uri="http://schemas.openxmlformats.org/drawingml/2006/table">
            <a:tbl>
              <a:tblPr firstRow="1" bandRow="1">
                <a:tableStyleId>{93296810-A885-4BE3-A3E7-6D5BEEA58F35}</a:tableStyleId>
              </a:tblPr>
              <a:tblGrid>
                <a:gridCol w="1362075">
                  <a:extLst>
                    <a:ext uri="{9D8B030D-6E8A-4147-A177-3AD203B41FA5}">
                      <a16:colId xmlns:a16="http://schemas.microsoft.com/office/drawing/2014/main" val="3745888497"/>
                    </a:ext>
                  </a:extLst>
                </a:gridCol>
                <a:gridCol w="1809749">
                  <a:extLst>
                    <a:ext uri="{9D8B030D-6E8A-4147-A177-3AD203B41FA5}">
                      <a16:colId xmlns:a16="http://schemas.microsoft.com/office/drawing/2014/main" val="1176668574"/>
                    </a:ext>
                  </a:extLst>
                </a:gridCol>
              </a:tblGrid>
              <a:tr h="490855">
                <a:tc>
                  <a:txBody>
                    <a:bodyPr/>
                    <a:lstStyle/>
                    <a:p>
                      <a:pPr algn="ctr"/>
                      <a:r>
                        <a:rPr kumimoji="1" lang="ja-JP" altLang="en-US" dirty="0" smtClean="0"/>
                        <a:t>都道府県名</a:t>
                      </a:r>
                      <a:endParaRPr kumimoji="1" lang="ja-JP" altLang="en-US" dirty="0"/>
                    </a:p>
                  </a:txBody>
                  <a:tcPr anchor="ctr"/>
                </a:tc>
                <a:tc>
                  <a:txBody>
                    <a:bodyPr/>
                    <a:lstStyle/>
                    <a:p>
                      <a:pPr algn="ctr"/>
                      <a:endParaRPr kumimoji="1" lang="ja-JP" altLang="en-US" dirty="0"/>
                    </a:p>
                  </a:txBody>
                  <a:tcPr anchor="ctr">
                    <a:solidFill>
                      <a:schemeClr val="bg1">
                        <a:lumMod val="85000"/>
                      </a:schemeClr>
                    </a:solidFill>
                  </a:tcPr>
                </a:tc>
                <a:extLst>
                  <a:ext uri="{0D108BD9-81ED-4DB2-BD59-A6C34878D82A}">
                    <a16:rowId xmlns:a16="http://schemas.microsoft.com/office/drawing/2014/main" val="98865867"/>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199635523"/>
              </p:ext>
            </p:extLst>
          </p:nvPr>
        </p:nvGraphicFramePr>
        <p:xfrm>
          <a:off x="257174" y="1330322"/>
          <a:ext cx="8629650" cy="5299078"/>
        </p:xfrm>
        <a:graphic>
          <a:graphicData uri="http://schemas.openxmlformats.org/drawingml/2006/table">
            <a:tbl>
              <a:tblPr firstRow="1" bandRow="1">
                <a:tableStyleId>{93296810-A885-4BE3-A3E7-6D5BEEA58F35}</a:tableStyleId>
              </a:tblPr>
              <a:tblGrid>
                <a:gridCol w="1352551">
                  <a:extLst>
                    <a:ext uri="{9D8B030D-6E8A-4147-A177-3AD203B41FA5}">
                      <a16:colId xmlns:a16="http://schemas.microsoft.com/office/drawing/2014/main" val="3670664129"/>
                    </a:ext>
                  </a:extLst>
                </a:gridCol>
                <a:gridCol w="4181475">
                  <a:extLst>
                    <a:ext uri="{9D8B030D-6E8A-4147-A177-3AD203B41FA5}">
                      <a16:colId xmlns:a16="http://schemas.microsoft.com/office/drawing/2014/main" val="3665420968"/>
                    </a:ext>
                  </a:extLst>
                </a:gridCol>
                <a:gridCol w="3095624">
                  <a:extLst>
                    <a:ext uri="{9D8B030D-6E8A-4147-A177-3AD203B41FA5}">
                      <a16:colId xmlns:a16="http://schemas.microsoft.com/office/drawing/2014/main" val="2129183736"/>
                    </a:ext>
                  </a:extLst>
                </a:gridCol>
              </a:tblGrid>
              <a:tr h="411839">
                <a:tc>
                  <a:txBody>
                    <a:bodyPr/>
                    <a:lstStyle/>
                    <a:p>
                      <a:r>
                        <a:rPr kumimoji="1" lang="ja-JP" altLang="en-US" dirty="0" smtClean="0"/>
                        <a:t>項目</a:t>
                      </a:r>
                      <a:endParaRPr kumimoji="1" lang="ja-JP" altLang="en-US" dirty="0"/>
                    </a:p>
                  </a:txBody>
                  <a:tcPr/>
                </a:tc>
                <a:tc>
                  <a:txBody>
                    <a:bodyPr/>
                    <a:lstStyle/>
                    <a:p>
                      <a:r>
                        <a:rPr kumimoji="1" lang="ja-JP" altLang="en-US" dirty="0" smtClean="0"/>
                        <a:t>課題</a:t>
                      </a:r>
                      <a:endParaRPr kumimoji="1" lang="ja-JP" altLang="en-US" dirty="0"/>
                    </a:p>
                  </a:txBody>
                  <a:tcPr/>
                </a:tc>
                <a:tc>
                  <a:txBody>
                    <a:bodyPr/>
                    <a:lstStyle/>
                    <a:p>
                      <a:r>
                        <a:rPr kumimoji="1" lang="ja-JP" altLang="en-US" dirty="0" smtClean="0"/>
                        <a:t>解決策</a:t>
                      </a:r>
                      <a:endParaRPr kumimoji="1" lang="ja-JP" altLang="en-US" dirty="0"/>
                    </a:p>
                  </a:txBody>
                  <a:tcPr/>
                </a:tc>
                <a:extLst>
                  <a:ext uri="{0D108BD9-81ED-4DB2-BD59-A6C34878D82A}">
                    <a16:rowId xmlns:a16="http://schemas.microsoft.com/office/drawing/2014/main" val="196254122"/>
                  </a:ext>
                </a:extLst>
              </a:tr>
              <a:tr h="488723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91393797"/>
                  </a:ext>
                </a:extLst>
              </a:tr>
            </a:tbl>
          </a:graphicData>
        </a:graphic>
      </p:graphicFrame>
    </p:spTree>
    <p:extLst>
      <p:ext uri="{BB962C8B-B14F-4D97-AF65-F5344CB8AC3E}">
        <p14:creationId xmlns:p14="http://schemas.microsoft.com/office/powerpoint/2010/main" val="1410478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6" name="表 5"/>
          <p:cNvGraphicFramePr>
            <a:graphicFrameLocks noGrp="1"/>
          </p:cNvGraphicFramePr>
          <p:nvPr>
            <p:extLst>
              <p:ext uri="{D42A27DB-BD31-4B8C-83A1-F6EECF244321}">
                <p14:modId xmlns:p14="http://schemas.microsoft.com/office/powerpoint/2010/main" val="234369549"/>
              </p:ext>
            </p:extLst>
          </p:nvPr>
        </p:nvGraphicFramePr>
        <p:xfrm>
          <a:off x="257174" y="202018"/>
          <a:ext cx="8629650" cy="6347637"/>
        </p:xfrm>
        <a:graphic>
          <a:graphicData uri="http://schemas.openxmlformats.org/drawingml/2006/table">
            <a:tbl>
              <a:tblPr firstRow="1" bandRow="1">
                <a:tableStyleId>{93296810-A885-4BE3-A3E7-6D5BEEA58F35}</a:tableStyleId>
              </a:tblPr>
              <a:tblGrid>
                <a:gridCol w="1352551">
                  <a:extLst>
                    <a:ext uri="{9D8B030D-6E8A-4147-A177-3AD203B41FA5}">
                      <a16:colId xmlns:a16="http://schemas.microsoft.com/office/drawing/2014/main" val="3670664129"/>
                    </a:ext>
                  </a:extLst>
                </a:gridCol>
                <a:gridCol w="4181475">
                  <a:extLst>
                    <a:ext uri="{9D8B030D-6E8A-4147-A177-3AD203B41FA5}">
                      <a16:colId xmlns:a16="http://schemas.microsoft.com/office/drawing/2014/main" val="3665420968"/>
                    </a:ext>
                  </a:extLst>
                </a:gridCol>
                <a:gridCol w="3095624">
                  <a:extLst>
                    <a:ext uri="{9D8B030D-6E8A-4147-A177-3AD203B41FA5}">
                      <a16:colId xmlns:a16="http://schemas.microsoft.com/office/drawing/2014/main" val="2129183736"/>
                    </a:ext>
                  </a:extLst>
                </a:gridCol>
              </a:tblGrid>
              <a:tr h="406227">
                <a:tc>
                  <a:txBody>
                    <a:bodyPr/>
                    <a:lstStyle/>
                    <a:p>
                      <a:r>
                        <a:rPr kumimoji="1" lang="ja-JP" altLang="en-US" dirty="0" smtClean="0"/>
                        <a:t>項目</a:t>
                      </a:r>
                      <a:endParaRPr kumimoji="1" lang="ja-JP" altLang="en-US" dirty="0"/>
                    </a:p>
                  </a:txBody>
                  <a:tcPr/>
                </a:tc>
                <a:tc>
                  <a:txBody>
                    <a:bodyPr/>
                    <a:lstStyle/>
                    <a:p>
                      <a:r>
                        <a:rPr kumimoji="1" lang="ja-JP" altLang="en-US" dirty="0" smtClean="0"/>
                        <a:t>課題</a:t>
                      </a:r>
                      <a:endParaRPr kumimoji="1" lang="ja-JP" altLang="en-US" dirty="0"/>
                    </a:p>
                  </a:txBody>
                  <a:tcPr/>
                </a:tc>
                <a:tc>
                  <a:txBody>
                    <a:bodyPr/>
                    <a:lstStyle/>
                    <a:p>
                      <a:r>
                        <a:rPr kumimoji="1" lang="ja-JP" altLang="en-US" dirty="0" smtClean="0"/>
                        <a:t>解決策</a:t>
                      </a:r>
                      <a:endParaRPr kumimoji="1" lang="ja-JP" altLang="en-US" dirty="0"/>
                    </a:p>
                  </a:txBody>
                  <a:tcPr/>
                </a:tc>
                <a:extLst>
                  <a:ext uri="{0D108BD9-81ED-4DB2-BD59-A6C34878D82A}">
                    <a16:rowId xmlns:a16="http://schemas.microsoft.com/office/drawing/2014/main" val="196254122"/>
                  </a:ext>
                </a:extLst>
              </a:tr>
              <a:tr h="594141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91393797"/>
                  </a:ext>
                </a:extLst>
              </a:tr>
            </a:tbl>
          </a:graphicData>
        </a:graphic>
      </p:graphicFrame>
    </p:spTree>
    <p:extLst>
      <p:ext uri="{BB962C8B-B14F-4D97-AF65-F5344CB8AC3E}">
        <p14:creationId xmlns:p14="http://schemas.microsoft.com/office/powerpoint/2010/main" val="695705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800475"/>
            <a:ext cx="9144000" cy="707886"/>
          </a:xfrm>
          <a:prstGeom prst="rect">
            <a:avLst/>
          </a:prstGeom>
          <a:noFill/>
        </p:spPr>
        <p:txBody>
          <a:bodyPr wrap="square" rtlCol="0">
            <a:spAutoFit/>
          </a:bodyPr>
          <a:lstStyle/>
          <a:p>
            <a:pPr algn="ctr"/>
            <a:r>
              <a:rPr kumimoji="1" lang="en-US" altLang="ja-JP" sz="4000" b="1" dirty="0"/>
              <a:t>07【</a:t>
            </a:r>
            <a:r>
              <a:rPr kumimoji="1" lang="ja-JP" altLang="en-US" sz="4000" b="1" dirty="0"/>
              <a:t>演習</a:t>
            </a:r>
            <a:r>
              <a:rPr kumimoji="1" lang="en-US" altLang="ja-JP" sz="4000" b="1" dirty="0"/>
              <a:t>】</a:t>
            </a:r>
            <a:r>
              <a:rPr kumimoji="1" lang="ja-JP" altLang="en-US" sz="4000" b="1" dirty="0"/>
              <a:t>実践研修について</a:t>
            </a:r>
          </a:p>
        </p:txBody>
      </p:sp>
      <p:sp>
        <p:nvSpPr>
          <p:cNvPr id="4" name="テキスト ボックス 3"/>
          <p:cNvSpPr txBox="1"/>
          <p:nvPr/>
        </p:nvSpPr>
        <p:spPr>
          <a:xfrm>
            <a:off x="161925" y="1390650"/>
            <a:ext cx="8734425" cy="830997"/>
          </a:xfrm>
          <a:prstGeom prst="rect">
            <a:avLst/>
          </a:prstGeom>
          <a:noFill/>
        </p:spPr>
        <p:txBody>
          <a:bodyPr wrap="square" rtlCol="0">
            <a:spAutoFit/>
          </a:bodyPr>
          <a:lstStyle/>
          <a:p>
            <a:r>
              <a:rPr kumimoji="1" lang="ja-JP" altLang="en-US" sz="2400" dirty="0" smtClean="0"/>
              <a:t>令和元年度</a:t>
            </a:r>
          </a:p>
          <a:p>
            <a:r>
              <a:rPr kumimoji="1" lang="ja-JP" altLang="en-US" sz="2400" dirty="0" smtClean="0"/>
              <a:t>サービス管理責任者・児童発達支援管理責任者指導者養成研修</a:t>
            </a:r>
            <a:endParaRPr kumimoji="1" lang="ja-JP" altLang="en-US" sz="2400" dirty="0"/>
          </a:p>
        </p:txBody>
      </p:sp>
    </p:spTree>
    <p:extLst>
      <p:ext uri="{BB962C8B-B14F-4D97-AF65-F5344CB8AC3E}">
        <p14:creationId xmlns:p14="http://schemas.microsoft.com/office/powerpoint/2010/main" val="1061060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３</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想定される都道府県での実施上の課題（例）</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１</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運営等の課題</a:t>
            </a:r>
            <a:r>
              <a:rPr lang="ja-JP" altLang="en-US" sz="1900" dirty="0">
                <a:latin typeface="ＭＳ Ｐゴシック" panose="020B0600070205080204" pitchFamily="50" charset="-128"/>
                <a:ea typeface="ＭＳ Ｐゴシック" panose="020B0600070205080204" pitchFamily="50" charset="-128"/>
              </a:rPr>
              <a:t>　→ 都道府県職員向けプログラムを実施</a:t>
            </a: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日程・会場の確保、日程の振り分け</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定員の想定、複数日程で実施する場合の参加者の振り分け</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告示改正の事業所等への周知</a:t>
            </a: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２</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企画等の課題</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教材</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講義資料、演習ツール、演習モデル事例等</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の</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作成</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教材例や作成のポイントを伝達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特に更新研修</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講義・演習の展開方法</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昨年度の振り返りを実施し、具体的方法を協議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基礎研修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具体的な実施方法の体験的理解、指導案等の提供</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更新研修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新カリキュラムでの実施に向けた準備</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協議</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方法</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リーダー不在</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講義講師、演習講師</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の不足</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演習</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講師</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の養成、研修内容の伝達</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企画</a:t>
            </a:r>
            <a:r>
              <a:rPr lang="ja-JP" altLang="en-US" sz="190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運営に関する</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演習の実施</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7963786" y="276447"/>
            <a:ext cx="797443" cy="322781"/>
          </a:xfrm>
          <a:prstGeom prst="rect">
            <a:avLst/>
          </a:prstGeom>
          <a:solidFill>
            <a:srgbClr val="4AAA4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再掲</a:t>
            </a:r>
            <a:endParaRPr kumimoji="1"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6316024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7174" y="219075"/>
            <a:ext cx="5076825" cy="523220"/>
          </a:xfrm>
          <a:prstGeom prst="rect">
            <a:avLst/>
          </a:prstGeom>
          <a:noFill/>
        </p:spPr>
        <p:txBody>
          <a:bodyPr wrap="square" rtlCol="0">
            <a:spAutoFit/>
          </a:bodyPr>
          <a:lstStyle/>
          <a:p>
            <a:r>
              <a:rPr kumimoji="1" lang="en-US" altLang="ja-JP" sz="2800" b="1" dirty="0" smtClean="0"/>
              <a:t>07【</a:t>
            </a:r>
            <a:r>
              <a:rPr kumimoji="1" lang="ja-JP" altLang="en-US" sz="2800" b="1" dirty="0" smtClean="0"/>
              <a:t>演習</a:t>
            </a:r>
            <a:r>
              <a:rPr kumimoji="1" lang="en-US" altLang="ja-JP" sz="2800" b="1" dirty="0" smtClean="0"/>
              <a:t>】</a:t>
            </a:r>
            <a:r>
              <a:rPr kumimoji="1" lang="ja-JP" altLang="en-US" sz="2800" b="1" dirty="0" smtClean="0"/>
              <a:t>実践研修について</a:t>
            </a:r>
            <a:endParaRPr kumimoji="1" lang="ja-JP" altLang="en-US" sz="2800" b="1" dirty="0"/>
          </a:p>
        </p:txBody>
      </p:sp>
      <p:sp>
        <p:nvSpPr>
          <p:cNvPr id="3" name="テキスト ボックス 2"/>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078559902"/>
              </p:ext>
            </p:extLst>
          </p:nvPr>
        </p:nvGraphicFramePr>
        <p:xfrm>
          <a:off x="5715000" y="285750"/>
          <a:ext cx="3171824" cy="490855"/>
        </p:xfrm>
        <a:graphic>
          <a:graphicData uri="http://schemas.openxmlformats.org/drawingml/2006/table">
            <a:tbl>
              <a:tblPr firstRow="1" bandRow="1">
                <a:tableStyleId>{93296810-A885-4BE3-A3E7-6D5BEEA58F35}</a:tableStyleId>
              </a:tblPr>
              <a:tblGrid>
                <a:gridCol w="1362075">
                  <a:extLst>
                    <a:ext uri="{9D8B030D-6E8A-4147-A177-3AD203B41FA5}">
                      <a16:colId xmlns:a16="http://schemas.microsoft.com/office/drawing/2014/main" val="3745888497"/>
                    </a:ext>
                  </a:extLst>
                </a:gridCol>
                <a:gridCol w="1809749">
                  <a:extLst>
                    <a:ext uri="{9D8B030D-6E8A-4147-A177-3AD203B41FA5}">
                      <a16:colId xmlns:a16="http://schemas.microsoft.com/office/drawing/2014/main" val="1176668574"/>
                    </a:ext>
                  </a:extLst>
                </a:gridCol>
              </a:tblGrid>
              <a:tr h="490855">
                <a:tc>
                  <a:txBody>
                    <a:bodyPr/>
                    <a:lstStyle/>
                    <a:p>
                      <a:pPr algn="ctr"/>
                      <a:r>
                        <a:rPr kumimoji="1" lang="ja-JP" altLang="en-US" dirty="0" smtClean="0"/>
                        <a:t>都道府県名</a:t>
                      </a:r>
                      <a:endParaRPr kumimoji="1" lang="ja-JP" altLang="en-US" dirty="0"/>
                    </a:p>
                  </a:txBody>
                  <a:tcPr anchor="ctr"/>
                </a:tc>
                <a:tc>
                  <a:txBody>
                    <a:bodyPr/>
                    <a:lstStyle/>
                    <a:p>
                      <a:pPr algn="ctr"/>
                      <a:endParaRPr kumimoji="1" lang="ja-JP" altLang="en-US" dirty="0"/>
                    </a:p>
                  </a:txBody>
                  <a:tcPr anchor="ctr">
                    <a:solidFill>
                      <a:schemeClr val="bg1">
                        <a:lumMod val="85000"/>
                      </a:schemeClr>
                    </a:solidFill>
                  </a:tcPr>
                </a:tc>
                <a:extLst>
                  <a:ext uri="{0D108BD9-81ED-4DB2-BD59-A6C34878D82A}">
                    <a16:rowId xmlns:a16="http://schemas.microsoft.com/office/drawing/2014/main" val="98865867"/>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43530643"/>
              </p:ext>
            </p:extLst>
          </p:nvPr>
        </p:nvGraphicFramePr>
        <p:xfrm>
          <a:off x="257174" y="1330322"/>
          <a:ext cx="8629650" cy="5299078"/>
        </p:xfrm>
        <a:graphic>
          <a:graphicData uri="http://schemas.openxmlformats.org/drawingml/2006/table">
            <a:tbl>
              <a:tblPr firstRow="1" bandRow="1">
                <a:tableStyleId>{93296810-A885-4BE3-A3E7-6D5BEEA58F35}</a:tableStyleId>
              </a:tblPr>
              <a:tblGrid>
                <a:gridCol w="1352551">
                  <a:extLst>
                    <a:ext uri="{9D8B030D-6E8A-4147-A177-3AD203B41FA5}">
                      <a16:colId xmlns:a16="http://schemas.microsoft.com/office/drawing/2014/main" val="3670664129"/>
                    </a:ext>
                  </a:extLst>
                </a:gridCol>
                <a:gridCol w="4181475">
                  <a:extLst>
                    <a:ext uri="{9D8B030D-6E8A-4147-A177-3AD203B41FA5}">
                      <a16:colId xmlns:a16="http://schemas.microsoft.com/office/drawing/2014/main" val="3665420968"/>
                    </a:ext>
                  </a:extLst>
                </a:gridCol>
                <a:gridCol w="3095624">
                  <a:extLst>
                    <a:ext uri="{9D8B030D-6E8A-4147-A177-3AD203B41FA5}">
                      <a16:colId xmlns:a16="http://schemas.microsoft.com/office/drawing/2014/main" val="2129183736"/>
                    </a:ext>
                  </a:extLst>
                </a:gridCol>
              </a:tblGrid>
              <a:tr h="411839">
                <a:tc>
                  <a:txBody>
                    <a:bodyPr/>
                    <a:lstStyle/>
                    <a:p>
                      <a:r>
                        <a:rPr kumimoji="1" lang="ja-JP" altLang="en-US" dirty="0" smtClean="0"/>
                        <a:t>項目</a:t>
                      </a:r>
                      <a:endParaRPr kumimoji="1" lang="ja-JP" altLang="en-US" dirty="0"/>
                    </a:p>
                  </a:txBody>
                  <a:tcPr/>
                </a:tc>
                <a:tc>
                  <a:txBody>
                    <a:bodyPr/>
                    <a:lstStyle/>
                    <a:p>
                      <a:r>
                        <a:rPr kumimoji="1" lang="ja-JP" altLang="en-US" dirty="0" smtClean="0"/>
                        <a:t>検討のポイント</a:t>
                      </a:r>
                      <a:endParaRPr kumimoji="1" lang="ja-JP" altLang="en-US" dirty="0"/>
                    </a:p>
                  </a:txBody>
                  <a:tcPr/>
                </a:tc>
                <a:tc>
                  <a:txBody>
                    <a:bodyPr/>
                    <a:lstStyle/>
                    <a:p>
                      <a:r>
                        <a:rPr kumimoji="1" lang="ja-JP" altLang="en-US" dirty="0" smtClean="0"/>
                        <a:t>解決策</a:t>
                      </a:r>
                      <a:endParaRPr kumimoji="1" lang="ja-JP" altLang="en-US" dirty="0"/>
                    </a:p>
                  </a:txBody>
                  <a:tcPr/>
                </a:tc>
                <a:extLst>
                  <a:ext uri="{0D108BD9-81ED-4DB2-BD59-A6C34878D82A}">
                    <a16:rowId xmlns:a16="http://schemas.microsoft.com/office/drawing/2014/main" val="196254122"/>
                  </a:ext>
                </a:extLst>
              </a:tr>
              <a:tr h="488723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91393797"/>
                  </a:ext>
                </a:extLst>
              </a:tr>
            </a:tbl>
          </a:graphicData>
        </a:graphic>
      </p:graphicFrame>
    </p:spTree>
    <p:extLst>
      <p:ext uri="{BB962C8B-B14F-4D97-AF65-F5344CB8AC3E}">
        <p14:creationId xmlns:p14="http://schemas.microsoft.com/office/powerpoint/2010/main" val="26571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4" name="正方形/長方形 3"/>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１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本研修の位置付け・重点事項</a:t>
            </a:r>
            <a:r>
              <a:rPr lang="ja-JP" altLang="en-US" dirty="0" smtClean="0">
                <a:solidFill>
                  <a:schemeClr val="bg1"/>
                </a:solidFill>
                <a:latin typeface="ＤＦ特太ゴシック体" panose="020B0509000000000000" pitchFamily="49" charset="-128"/>
                <a:ea typeface="ＤＦ特太ゴシック体" panose="020B0509000000000000" pitchFamily="49" charset="-128"/>
              </a:rPr>
              <a:t>（</a:t>
            </a:r>
            <a:r>
              <a:rPr lang="ja-JP" altLang="en-US" dirty="0">
                <a:solidFill>
                  <a:schemeClr val="bg1"/>
                </a:solidFill>
                <a:latin typeface="ＤＦ特太ゴシック体" panose="020B0509000000000000" pitchFamily="49" charset="-128"/>
                <a:ea typeface="ＤＦ特太ゴシック体" panose="020B0509000000000000" pitchFamily="49" charset="-128"/>
              </a:rPr>
              <a:t>平成１８年度～３０年度）</a:t>
            </a: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95190547"/>
              </p:ext>
            </p:extLst>
          </p:nvPr>
        </p:nvGraphicFramePr>
        <p:xfrm>
          <a:off x="142872" y="717685"/>
          <a:ext cx="8779322" cy="5549765"/>
        </p:xfrm>
        <a:graphic>
          <a:graphicData uri="http://schemas.openxmlformats.org/drawingml/2006/table">
            <a:tbl>
              <a:tblPr firstRow="1" bandRow="1">
                <a:tableStyleId>{93296810-A885-4BE3-A3E7-6D5BEEA58F35}</a:tableStyleId>
              </a:tblPr>
              <a:tblGrid>
                <a:gridCol w="1685928">
                  <a:extLst>
                    <a:ext uri="{9D8B030D-6E8A-4147-A177-3AD203B41FA5}">
                      <a16:colId xmlns:a16="http://schemas.microsoft.com/office/drawing/2014/main" val="2028923046"/>
                    </a:ext>
                  </a:extLst>
                </a:gridCol>
                <a:gridCol w="7093394">
                  <a:extLst>
                    <a:ext uri="{9D8B030D-6E8A-4147-A177-3AD203B41FA5}">
                      <a16:colId xmlns:a16="http://schemas.microsoft.com/office/drawing/2014/main" val="2300929852"/>
                    </a:ext>
                  </a:extLst>
                </a:gridCol>
              </a:tblGrid>
              <a:tr h="672965">
                <a:tc gridSpan="2">
                  <a:txBody>
                    <a:bodyPr/>
                    <a:lstStyle/>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開始</a:t>
                      </a:r>
                      <a:r>
                        <a:rPr lang="ja-JP" altLang="ja-JP" sz="1900" dirty="0" smtClean="0">
                          <a:latin typeface="ＭＳ Ｐゴシック" panose="020B0600070205080204" pitchFamily="50" charset="-128"/>
                          <a:ea typeface="ＭＳ Ｐゴシック" panose="020B0600070205080204" pitchFamily="50" charset="-128"/>
                        </a:rPr>
                        <a:t>当初は伝達研修として、都道府県研修と同</a:t>
                      </a:r>
                      <a:r>
                        <a:rPr lang="ja-JP" altLang="en-US" sz="1900" dirty="0" smtClean="0">
                          <a:latin typeface="ＭＳ Ｐゴシック" panose="020B0600070205080204" pitchFamily="50" charset="-128"/>
                          <a:ea typeface="ＭＳ Ｐゴシック" panose="020B0600070205080204" pitchFamily="50" charset="-128"/>
                        </a:rPr>
                        <a:t>一</a:t>
                      </a:r>
                      <a:r>
                        <a:rPr lang="ja-JP" altLang="ja-JP" sz="1900" dirty="0" smtClean="0">
                          <a:latin typeface="ＭＳ Ｐゴシック" panose="020B0600070205080204" pitchFamily="50" charset="-128"/>
                          <a:ea typeface="ＭＳ Ｐゴシック" panose="020B0600070205080204" pitchFamily="50" charset="-128"/>
                        </a:rPr>
                        <a:t>のカリキュラムで実施</a:t>
                      </a:r>
                      <a:r>
                        <a:rPr lang="ja-JP" altLang="en-US" sz="1900" dirty="0" smtClean="0">
                          <a:latin typeface="ＭＳ Ｐゴシック" panose="020B0600070205080204" pitchFamily="50" charset="-128"/>
                          <a:ea typeface="ＭＳ Ｐゴシック" panose="020B0600070205080204" pitchFamily="50" charset="-128"/>
                        </a:rPr>
                        <a:t>。</a:t>
                      </a:r>
                      <a:r>
                        <a:rPr lang="ja-JP" altLang="ja-JP" sz="1900" dirty="0" smtClean="0">
                          <a:latin typeface="ＭＳ Ｐゴシック" panose="020B0600070205080204" pitchFamily="50" charset="-128"/>
                          <a:ea typeface="ＭＳ Ｐゴシック" panose="020B0600070205080204" pitchFamily="50" charset="-128"/>
                        </a:rPr>
                        <a:t>平成</a:t>
                      </a:r>
                      <a:r>
                        <a:rPr lang="en-US" altLang="ja-JP" sz="1900" dirty="0" smtClean="0">
                          <a:latin typeface="ＭＳ Ｐゴシック" panose="020B0600070205080204" pitchFamily="50" charset="-128"/>
                          <a:ea typeface="ＭＳ Ｐゴシック" panose="020B0600070205080204" pitchFamily="50" charset="-128"/>
                        </a:rPr>
                        <a:t>22</a:t>
                      </a:r>
                      <a:r>
                        <a:rPr lang="ja-JP" altLang="ja-JP" sz="1900" dirty="0" smtClean="0">
                          <a:latin typeface="ＭＳ Ｐゴシック" panose="020B0600070205080204" pitchFamily="50" charset="-128"/>
                          <a:ea typeface="ＭＳ Ｐゴシック" panose="020B0600070205080204" pitchFamily="50" charset="-128"/>
                        </a:rPr>
                        <a:t>年度からは</a:t>
                      </a:r>
                      <a:r>
                        <a:rPr lang="ja-JP" altLang="en-US" sz="1900" dirty="0" smtClean="0">
                          <a:latin typeface="ＭＳ Ｐゴシック" panose="020B0600070205080204" pitchFamily="50" charset="-128"/>
                          <a:ea typeface="ＭＳ Ｐゴシック" panose="020B0600070205080204" pitchFamily="50" charset="-128"/>
                        </a:rPr>
                        <a:t>、都道府県研修の企画運営に資するよう一部の内容を変更して実施</a:t>
                      </a:r>
                      <a:r>
                        <a:rPr lang="ja-JP" altLang="ja-JP" sz="1900" dirty="0" smtClean="0">
                          <a:latin typeface="ＭＳ Ｐゴシック" panose="020B0600070205080204" pitchFamily="50" charset="-128"/>
                          <a:ea typeface="ＭＳ Ｐゴシック" panose="020B0600070205080204" pitchFamily="50" charset="-128"/>
                        </a:rPr>
                        <a:t>。</a:t>
                      </a:r>
                      <a:endParaRPr lang="ja-JP" altLang="ja-JP" sz="1900" strike="dblStrike" dirty="0" smtClean="0">
                        <a:latin typeface="ＭＳ Ｐゴシック" panose="020B0600070205080204" pitchFamily="50" charset="-128"/>
                        <a:ea typeface="ＭＳ Ｐゴシック" panose="020B0600070205080204" pitchFamily="50" charset="-128"/>
                      </a:endParaRPr>
                    </a:p>
                  </a:txBody>
                  <a:tcPr/>
                </a:tc>
                <a:tc hMerge="1">
                  <a:txBody>
                    <a:bodyPr/>
                    <a:lstStyle/>
                    <a:p>
                      <a:pPr marL="15875" lvl="1" indent="0">
                        <a:lnSpc>
                          <a:spcPts val="2100"/>
                        </a:lnSpc>
                        <a:buNone/>
                      </a:pPr>
                      <a:endParaRPr lang="ja-JP" altLang="ja-JP" sz="19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716239180"/>
                  </a:ext>
                </a:extLst>
              </a:tr>
              <a:tr h="370840">
                <a:tc>
                  <a:txBody>
                    <a:bodyPr/>
                    <a:lstStyle/>
                    <a:p>
                      <a:r>
                        <a:rPr lang="ja-JP" altLang="ja-JP"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22</a:t>
                      </a:r>
                      <a:r>
                        <a:rPr lang="ja-JP" altLang="ja-JP" sz="1800" dirty="0" smtClean="0">
                          <a:latin typeface="ＭＳ Ｐゴシック" panose="020B0600070205080204" pitchFamily="50" charset="-128"/>
                          <a:ea typeface="ＭＳ Ｐゴシック" panose="020B0600070205080204" pitchFamily="50" charset="-128"/>
                        </a:rPr>
                        <a:t>年度</a:t>
                      </a:r>
                      <a:r>
                        <a:rPr lang="ja-JP" altLang="en-US" sz="1800"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dirty="0" smtClean="0">
                          <a:latin typeface="ＭＳ Ｐゴシック" panose="020B0600070205080204" pitchFamily="50" charset="-128"/>
                          <a:ea typeface="ＭＳ Ｐゴシック" panose="020B0600070205080204" pitchFamily="50" charset="-128"/>
                        </a:rPr>
                        <a:t>分野</a:t>
                      </a:r>
                      <a:r>
                        <a:rPr lang="ja-JP" altLang="en-US" sz="1800" dirty="0" smtClean="0">
                          <a:latin typeface="ＭＳ Ｐゴシック" panose="020B0600070205080204" pitchFamily="50" charset="-128"/>
                          <a:ea typeface="ＭＳ Ｐゴシック" panose="020B0600070205080204" pitchFamily="50" charset="-128"/>
                        </a:rPr>
                        <a:t>毎</a:t>
                      </a:r>
                      <a:r>
                        <a:rPr lang="ja-JP" altLang="ja-JP" sz="1800" dirty="0" smtClean="0">
                          <a:latin typeface="ＭＳ Ｐゴシック" panose="020B0600070205080204" pitchFamily="50" charset="-128"/>
                          <a:ea typeface="ＭＳ Ｐゴシック" panose="020B0600070205080204" pitchFamily="50" charset="-128"/>
                        </a:rPr>
                        <a:t>の演習方法やテキスト内容</a:t>
                      </a:r>
                      <a:r>
                        <a:rPr lang="ja-JP" altLang="en-US" sz="1800" dirty="0" smtClean="0">
                          <a:latin typeface="ＭＳ Ｐゴシック" panose="020B0600070205080204" pitchFamily="50" charset="-128"/>
                          <a:ea typeface="ＭＳ Ｐゴシック" panose="020B0600070205080204" pitchFamily="50" charset="-128"/>
                        </a:rPr>
                        <a:t>の</a:t>
                      </a:r>
                      <a:r>
                        <a:rPr lang="ja-JP" altLang="ja-JP" sz="1800" dirty="0" smtClean="0">
                          <a:latin typeface="ＭＳ Ｐゴシック" panose="020B0600070205080204" pitchFamily="50" charset="-128"/>
                          <a:ea typeface="ＭＳ Ｐゴシック" panose="020B0600070205080204" pitchFamily="50" charset="-128"/>
                        </a:rPr>
                        <a:t>統一化を図っている。</a:t>
                      </a:r>
                      <a:endParaRPr lang="ja-JP" altLang="ja-JP" sz="18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671928071"/>
                  </a:ext>
                </a:extLst>
              </a:tr>
              <a:tr h="370840">
                <a:tc>
                  <a:txBody>
                    <a:bodyPr/>
                    <a:lstStyle/>
                    <a:p>
                      <a:r>
                        <a:rPr lang="ja-JP" altLang="ja-JP"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24</a:t>
                      </a:r>
                      <a:r>
                        <a:rPr lang="ja-JP" altLang="ja-JP" sz="1800" dirty="0" smtClean="0">
                          <a:latin typeface="ＭＳ Ｐゴシック" panose="020B0600070205080204" pitchFamily="50" charset="-128"/>
                          <a:ea typeface="ＭＳ Ｐゴシック" panose="020B0600070205080204" pitchFamily="50" charset="-128"/>
                        </a:rPr>
                        <a:t>年度</a:t>
                      </a:r>
                      <a:r>
                        <a:rPr lang="ja-JP" altLang="en-US" sz="1800"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r>
                        <a:rPr lang="ja-JP" altLang="ja-JP" sz="1800" dirty="0" smtClean="0">
                          <a:latin typeface="ＭＳ Ｐゴシック" panose="020B0600070205080204" pitchFamily="50" charset="-128"/>
                          <a:ea typeface="ＭＳ Ｐゴシック" panose="020B0600070205080204" pitchFamily="50" charset="-128"/>
                        </a:rPr>
                        <a:t>児童発達支援管理責任者についても本研修の対象とした</a:t>
                      </a:r>
                      <a:r>
                        <a:rPr lang="ja-JP" altLang="en-US" sz="1800"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69791347"/>
                  </a:ext>
                </a:extLst>
              </a:tr>
              <a:tr h="370840">
                <a:tc>
                  <a:txBody>
                    <a:bodyPr/>
                    <a:lstStyle/>
                    <a:p>
                      <a:r>
                        <a:rPr lang="ja-JP" altLang="ja-JP"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25</a:t>
                      </a:r>
                      <a:r>
                        <a:rPr lang="ja-JP" altLang="ja-JP" sz="1800" dirty="0" smtClean="0">
                          <a:latin typeface="ＭＳ Ｐゴシック" panose="020B0600070205080204" pitchFamily="50" charset="-128"/>
                          <a:ea typeface="ＭＳ Ｐゴシック" panose="020B0600070205080204" pitchFamily="50" charset="-128"/>
                        </a:rPr>
                        <a:t>年度</a:t>
                      </a:r>
                      <a:r>
                        <a:rPr lang="ja-JP" altLang="en-US" sz="1800"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dirty="0" smtClean="0">
                          <a:latin typeface="ＭＳ Ｐゴシック" panose="020B0600070205080204" pitchFamily="50" charset="-128"/>
                          <a:ea typeface="ＭＳ Ｐゴシック" panose="020B0600070205080204" pitchFamily="50" charset="-128"/>
                        </a:rPr>
                        <a:t>障害者総合支援法の改正に対応（相談支援専門員との連携）</a:t>
                      </a:r>
                      <a:endParaRPr lang="ja-JP" altLang="ja-JP" sz="18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176403817"/>
                  </a:ext>
                </a:extLst>
              </a:tr>
              <a:tr h="383405">
                <a:tc>
                  <a:txBody>
                    <a:bodyPr/>
                    <a:lstStyle/>
                    <a:p>
                      <a:r>
                        <a:rPr lang="ja-JP" altLang="en-US"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26</a:t>
                      </a:r>
                      <a:r>
                        <a:rPr lang="ja-JP" altLang="ja-JP" sz="1800" dirty="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15875" lvl="0" indent="0">
                        <a:lnSpc>
                          <a:spcPts val="2200"/>
                        </a:lnSpc>
                        <a:buFont typeface="Wingdings" panose="05000000000000000000" pitchFamily="2" charset="2"/>
                        <a:buNone/>
                      </a:pPr>
                      <a:r>
                        <a:rPr lang="ja-JP" altLang="ja-JP" sz="1800" dirty="0" smtClean="0">
                          <a:latin typeface="ＭＳ Ｐゴシック" panose="020B0600070205080204" pitchFamily="50" charset="-128"/>
                          <a:ea typeface="ＭＳ Ｐゴシック" panose="020B0600070205080204" pitchFamily="50" charset="-128"/>
                        </a:rPr>
                        <a:t>伝達研修部分が強い→情報交換・企画部分を一部強化する（全体で県発表、分野で意見交換）</a:t>
                      </a:r>
                      <a:endParaRPr lang="ja-JP" altLang="ja-JP" sz="1800" strike="dblStrike"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0865832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26</a:t>
                      </a:r>
                      <a:r>
                        <a:rPr lang="ja-JP" altLang="ja-JP" sz="1800" dirty="0" smtClean="0">
                          <a:latin typeface="ＭＳ Ｐゴシック" panose="020B0600070205080204" pitchFamily="50" charset="-128"/>
                          <a:ea typeface="ＭＳ Ｐゴシック" panose="020B0600070205080204" pitchFamily="50" charset="-128"/>
                        </a:rPr>
                        <a:t>年度</a:t>
                      </a:r>
                      <a:endParaRPr kumimoji="1" lang="ja-JP" altLang="en-US" dirty="0" smtClean="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dirty="0" smtClean="0">
                          <a:latin typeface="ＭＳ Ｐゴシック" panose="020B0600070205080204" pitchFamily="50" charset="-128"/>
                          <a:ea typeface="ＭＳ Ｐゴシック" panose="020B0600070205080204" pitchFamily="50" charset="-128"/>
                        </a:rPr>
                        <a:t>企画運営・情報交換を強化、講義・演習部分は、都道府県研修でのポイントを押さえた短縮版（資料は標準で作成）</a:t>
                      </a:r>
                      <a:endParaRPr lang="ja-JP" altLang="ja-JP" sz="18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905723323"/>
                  </a:ext>
                </a:extLst>
              </a:tr>
              <a:tr h="370840">
                <a:tc>
                  <a:txBody>
                    <a:bodyPr/>
                    <a:lstStyle/>
                    <a:p>
                      <a:r>
                        <a:rPr lang="ja-JP" altLang="en-US"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27</a:t>
                      </a:r>
                      <a:r>
                        <a:rPr lang="ja-JP" altLang="ja-JP" sz="1800" dirty="0" smtClean="0">
                          <a:latin typeface="ＭＳ Ｐゴシック" panose="020B0600070205080204" pitchFamily="50" charset="-128"/>
                          <a:ea typeface="ＭＳ Ｐゴシック" panose="020B0600070205080204" pitchFamily="50" charset="-128"/>
                        </a:rPr>
                        <a:t>・</a:t>
                      </a:r>
                      <a:r>
                        <a:rPr lang="en-US" altLang="ja-JP" sz="1800" dirty="0" smtClean="0">
                          <a:latin typeface="ＭＳ Ｐゴシック" panose="020B0600070205080204" pitchFamily="50" charset="-128"/>
                          <a:ea typeface="ＭＳ Ｐゴシック" panose="020B0600070205080204" pitchFamily="50" charset="-128"/>
                        </a:rPr>
                        <a:t>28</a:t>
                      </a:r>
                      <a:r>
                        <a:rPr lang="ja-JP" altLang="en-US" sz="1800" dirty="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dirty="0" smtClean="0">
                          <a:latin typeface="ＭＳ Ｐゴシック" panose="020B0600070205080204" pitchFamily="50" charset="-128"/>
                          <a:ea typeface="ＭＳ Ｐゴシック" panose="020B0600070205080204" pitchFamily="50" charset="-128"/>
                        </a:rPr>
                        <a:t>基本的に</a:t>
                      </a:r>
                      <a:r>
                        <a:rPr lang="ja-JP" altLang="en-US"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26</a:t>
                      </a:r>
                      <a:r>
                        <a:rPr lang="ja-JP" altLang="en-US" sz="1800" dirty="0" smtClean="0">
                          <a:latin typeface="ＭＳ Ｐゴシック" panose="020B0600070205080204" pitchFamily="50" charset="-128"/>
                          <a:ea typeface="ＭＳ Ｐゴシック" panose="020B0600070205080204" pitchFamily="50" charset="-128"/>
                        </a:rPr>
                        <a:t>年度</a:t>
                      </a:r>
                      <a:r>
                        <a:rPr lang="ja-JP" altLang="ja-JP" sz="1800" dirty="0" smtClean="0">
                          <a:latin typeface="ＭＳ Ｐゴシック" panose="020B0600070205080204" pitchFamily="50" charset="-128"/>
                          <a:ea typeface="ＭＳ Ｐゴシック" panose="020B0600070205080204" pitchFamily="50" charset="-128"/>
                        </a:rPr>
                        <a:t>を踏襲</a:t>
                      </a:r>
                      <a:endParaRPr lang="en-US" altLang="ja-JP" sz="1800"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915650342"/>
                  </a:ext>
                </a:extLst>
              </a:tr>
              <a:tr h="370840">
                <a:tc>
                  <a:txBody>
                    <a:bodyPr/>
                    <a:lstStyle/>
                    <a:p>
                      <a:r>
                        <a:rPr lang="ja-JP" altLang="ja-JP"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29</a:t>
                      </a:r>
                      <a:r>
                        <a:rPr lang="ja-JP" altLang="ja-JP" sz="1800" dirty="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30</a:t>
                      </a:r>
                      <a:r>
                        <a:rPr lang="ja-JP" altLang="ja-JP" sz="1800" dirty="0" smtClean="0">
                          <a:latin typeface="ＭＳ Ｐゴシック" panose="020B0600070205080204" pitchFamily="50" charset="-128"/>
                          <a:ea typeface="ＭＳ Ｐゴシック" panose="020B0600070205080204" pitchFamily="50" charset="-128"/>
                        </a:rPr>
                        <a:t>年度のサービス管理責任者等養成研修カリキュラム改訂に関する情報提供と厚生労働科学研究にて開発された全分野共有のモデル研修プログラムの一部を実施した。</a:t>
                      </a:r>
                      <a:endParaRPr lang="en-US" altLang="ja-JP" sz="1800"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231405237"/>
                  </a:ext>
                </a:extLst>
              </a:tr>
              <a:tr h="370840">
                <a:tc>
                  <a:txBody>
                    <a:bodyPr/>
                    <a:lstStyle/>
                    <a:p>
                      <a:r>
                        <a:rPr lang="ja-JP" altLang="ja-JP" sz="1800" dirty="0" smtClean="0">
                          <a:latin typeface="ＭＳ Ｐゴシック" panose="020B0600070205080204" pitchFamily="50" charset="-128"/>
                          <a:ea typeface="ＭＳ Ｐゴシック" panose="020B0600070205080204" pitchFamily="50" charset="-128"/>
                        </a:rPr>
                        <a:t>平成</a:t>
                      </a:r>
                      <a:r>
                        <a:rPr lang="en-US" altLang="ja-JP" sz="1800" dirty="0" smtClean="0">
                          <a:latin typeface="ＭＳ Ｐゴシック" panose="020B0600070205080204" pitchFamily="50" charset="-128"/>
                          <a:ea typeface="ＭＳ Ｐゴシック" panose="020B0600070205080204" pitchFamily="50" charset="-128"/>
                        </a:rPr>
                        <a:t>30</a:t>
                      </a:r>
                      <a:r>
                        <a:rPr lang="ja-JP" altLang="ja-JP" sz="1800" dirty="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ＭＳ Ｐゴシック" panose="020B0600070205080204" pitchFamily="50" charset="-128"/>
                          <a:ea typeface="ＭＳ Ｐゴシック" panose="020B0600070205080204" pitchFamily="50" charset="-128"/>
                        </a:rPr>
                        <a:t>サービス管理責任者等研修事業の改訂と平成</a:t>
                      </a:r>
                      <a:r>
                        <a:rPr lang="en-US" altLang="ja-JP" sz="1800" dirty="0" smtClean="0">
                          <a:latin typeface="ＭＳ Ｐゴシック" panose="020B0600070205080204" pitchFamily="50" charset="-128"/>
                          <a:ea typeface="ＭＳ Ｐゴシック" panose="020B0600070205080204" pitchFamily="50" charset="-128"/>
                        </a:rPr>
                        <a:t>31</a:t>
                      </a:r>
                      <a:r>
                        <a:rPr lang="ja-JP" altLang="en-US" sz="1800" dirty="0" smtClean="0">
                          <a:latin typeface="ＭＳ Ｐゴシック" panose="020B0600070205080204" pitchFamily="50" charset="-128"/>
                          <a:ea typeface="ＭＳ Ｐゴシック" panose="020B0600070205080204" pitchFamily="50" charset="-128"/>
                        </a:rPr>
                        <a:t>年度以降の都道府県での段階的実施に向け、① カリキュラム改定に関する情報提供、② 厚生労働科学研究にて開発されたサービス管理責任者基礎研修の伝達、③ 同研究にて開発された更新研修の内容等についての解説を行った。</a:t>
                      </a:r>
                      <a:endParaRPr lang="ja-JP" altLang="en-US" sz="18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384902343"/>
                  </a:ext>
                </a:extLst>
              </a:tr>
            </a:tbl>
          </a:graphicData>
        </a:graphic>
      </p:graphicFrame>
    </p:spTree>
    <p:extLst>
      <p:ext uri="{BB962C8B-B14F-4D97-AF65-F5344CB8AC3E}">
        <p14:creationId xmlns:p14="http://schemas.microsoft.com/office/powerpoint/2010/main" val="1286007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800475"/>
            <a:ext cx="9144000" cy="1323439"/>
          </a:xfrm>
          <a:prstGeom prst="rect">
            <a:avLst/>
          </a:prstGeom>
          <a:noFill/>
        </p:spPr>
        <p:txBody>
          <a:bodyPr wrap="square" rtlCol="0">
            <a:spAutoFit/>
          </a:bodyPr>
          <a:lstStyle/>
          <a:p>
            <a:r>
              <a:rPr kumimoji="1" lang="en-US" altLang="ja-JP" sz="4000" b="1" dirty="0"/>
              <a:t> </a:t>
            </a:r>
            <a:r>
              <a:rPr kumimoji="1" lang="en-US" altLang="ja-JP" sz="4000" b="1" dirty="0" smtClean="0"/>
              <a:t> 16【</a:t>
            </a:r>
            <a:r>
              <a:rPr kumimoji="1" lang="ja-JP" altLang="en-US" sz="4000" b="1" dirty="0"/>
              <a:t>演習</a:t>
            </a:r>
            <a:r>
              <a:rPr kumimoji="1" lang="en-US" altLang="ja-JP" sz="4000" b="1" dirty="0" smtClean="0"/>
              <a:t>】</a:t>
            </a:r>
            <a:r>
              <a:rPr kumimoji="1" lang="ja-JP" altLang="en-US" sz="4000" b="1" dirty="0" smtClean="0"/>
              <a:t>更新研修</a:t>
            </a:r>
            <a:r>
              <a:rPr kumimoji="1" lang="ja-JP" altLang="en-US" sz="4000" b="1" dirty="0"/>
              <a:t>の</a:t>
            </a:r>
          </a:p>
          <a:p>
            <a:pPr algn="ctr"/>
            <a:r>
              <a:rPr kumimoji="1" lang="ja-JP" altLang="en-US" sz="4000" b="1" dirty="0" smtClean="0"/>
              <a:t>                   </a:t>
            </a:r>
            <a:r>
              <a:rPr kumimoji="1" lang="ja-JP" altLang="en-US" sz="4000" b="1" dirty="0"/>
              <a:t>　都道府県での立案に向けて</a:t>
            </a:r>
          </a:p>
        </p:txBody>
      </p:sp>
      <p:sp>
        <p:nvSpPr>
          <p:cNvPr id="4" name="テキスト ボックス 3"/>
          <p:cNvSpPr txBox="1"/>
          <p:nvPr/>
        </p:nvSpPr>
        <p:spPr>
          <a:xfrm>
            <a:off x="161925" y="1390650"/>
            <a:ext cx="8734425" cy="830997"/>
          </a:xfrm>
          <a:prstGeom prst="rect">
            <a:avLst/>
          </a:prstGeom>
          <a:noFill/>
        </p:spPr>
        <p:txBody>
          <a:bodyPr wrap="square" rtlCol="0">
            <a:spAutoFit/>
          </a:bodyPr>
          <a:lstStyle/>
          <a:p>
            <a:r>
              <a:rPr kumimoji="1" lang="ja-JP" altLang="en-US" sz="2400" dirty="0" smtClean="0"/>
              <a:t>令和元年度</a:t>
            </a:r>
          </a:p>
          <a:p>
            <a:r>
              <a:rPr kumimoji="1" lang="ja-JP" altLang="en-US" sz="2400" dirty="0" smtClean="0"/>
              <a:t>サービス管理責任者・児童発達支援管理責任者指導者養成研修</a:t>
            </a:r>
            <a:endParaRPr kumimoji="1" lang="ja-JP" altLang="en-US" sz="2400" dirty="0"/>
          </a:p>
        </p:txBody>
      </p:sp>
    </p:spTree>
    <p:extLst>
      <p:ext uri="{BB962C8B-B14F-4D97-AF65-F5344CB8AC3E}">
        <p14:creationId xmlns:p14="http://schemas.microsoft.com/office/powerpoint/2010/main" val="1809684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３</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想定される都道府県での実施上の課題（例）</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１</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運営等の課題</a:t>
            </a:r>
            <a:r>
              <a:rPr lang="ja-JP" altLang="en-US" sz="1900" dirty="0">
                <a:latin typeface="ＭＳ Ｐゴシック" panose="020B0600070205080204" pitchFamily="50" charset="-128"/>
                <a:ea typeface="ＭＳ Ｐゴシック" panose="020B0600070205080204" pitchFamily="50" charset="-128"/>
              </a:rPr>
              <a:t>　→ 都道府県職員向けプログラムを実施</a:t>
            </a: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日程・会場の確保、日程の振り分け</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定員の想定、複数日程で実施する場合の参加者の振り分け</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告示改正の事業所等への周知</a:t>
            </a: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２</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企画等の課題</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教材</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講義資料、演習ツール、演習モデル事例等</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の</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作成</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教材例や作成のポイントを伝達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特に更新研修</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講義・演習の展開方法</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昨年度の振り返りを実施し、具体的方法を協議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基礎研修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具体的な実施方法の体験的理解、指導案等の提供</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更新研修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新カリキュラムでの実施に向けた準備</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協議</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方法</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リーダー不在</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講義講師、演習講師</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の不足</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演習</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講師</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の養成、研修内容の伝達</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企画</a:t>
            </a:r>
            <a:r>
              <a:rPr lang="ja-JP" altLang="en-US" sz="190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運営に関する演習</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の実施</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7963786" y="276447"/>
            <a:ext cx="797443" cy="322781"/>
          </a:xfrm>
          <a:prstGeom prst="rect">
            <a:avLst/>
          </a:prstGeom>
          <a:solidFill>
            <a:srgbClr val="4AAA4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再掲</a:t>
            </a:r>
            <a:endParaRPr kumimoji="1"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2481543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7174" y="219075"/>
            <a:ext cx="5076825" cy="954107"/>
          </a:xfrm>
          <a:prstGeom prst="rect">
            <a:avLst/>
          </a:prstGeom>
          <a:noFill/>
        </p:spPr>
        <p:txBody>
          <a:bodyPr wrap="square" rtlCol="0">
            <a:spAutoFit/>
          </a:bodyPr>
          <a:lstStyle/>
          <a:p>
            <a:r>
              <a:rPr kumimoji="1" lang="en-US" altLang="ja-JP" sz="2800" b="1" dirty="0" smtClean="0"/>
              <a:t>16【</a:t>
            </a:r>
            <a:r>
              <a:rPr kumimoji="1" lang="ja-JP" altLang="en-US" sz="2800" b="1" dirty="0" smtClean="0"/>
              <a:t>演習</a:t>
            </a:r>
            <a:r>
              <a:rPr kumimoji="1" lang="en-US" altLang="ja-JP" sz="2800" b="1" dirty="0" smtClean="0"/>
              <a:t>】</a:t>
            </a:r>
            <a:r>
              <a:rPr kumimoji="1" lang="ja-JP" altLang="en-US" sz="2800" b="1" dirty="0" smtClean="0"/>
              <a:t>更新研修の</a:t>
            </a:r>
          </a:p>
          <a:p>
            <a:r>
              <a:rPr kumimoji="1" lang="ja-JP" altLang="en-US" sz="2800" b="1" dirty="0" smtClean="0"/>
              <a:t>　都道府県での立案に向けて</a:t>
            </a:r>
            <a:endParaRPr kumimoji="1" lang="ja-JP" altLang="en-US" sz="2800" b="1" dirty="0"/>
          </a:p>
        </p:txBody>
      </p:sp>
      <p:sp>
        <p:nvSpPr>
          <p:cNvPr id="3" name="テキスト ボックス 2"/>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078559902"/>
              </p:ext>
            </p:extLst>
          </p:nvPr>
        </p:nvGraphicFramePr>
        <p:xfrm>
          <a:off x="5715000" y="285750"/>
          <a:ext cx="3171824" cy="490855"/>
        </p:xfrm>
        <a:graphic>
          <a:graphicData uri="http://schemas.openxmlformats.org/drawingml/2006/table">
            <a:tbl>
              <a:tblPr firstRow="1" bandRow="1">
                <a:tableStyleId>{93296810-A885-4BE3-A3E7-6D5BEEA58F35}</a:tableStyleId>
              </a:tblPr>
              <a:tblGrid>
                <a:gridCol w="1362075">
                  <a:extLst>
                    <a:ext uri="{9D8B030D-6E8A-4147-A177-3AD203B41FA5}">
                      <a16:colId xmlns:a16="http://schemas.microsoft.com/office/drawing/2014/main" val="3745888497"/>
                    </a:ext>
                  </a:extLst>
                </a:gridCol>
                <a:gridCol w="1809749">
                  <a:extLst>
                    <a:ext uri="{9D8B030D-6E8A-4147-A177-3AD203B41FA5}">
                      <a16:colId xmlns:a16="http://schemas.microsoft.com/office/drawing/2014/main" val="1176668574"/>
                    </a:ext>
                  </a:extLst>
                </a:gridCol>
              </a:tblGrid>
              <a:tr h="490855">
                <a:tc>
                  <a:txBody>
                    <a:bodyPr/>
                    <a:lstStyle/>
                    <a:p>
                      <a:pPr algn="ctr"/>
                      <a:r>
                        <a:rPr kumimoji="1" lang="ja-JP" altLang="en-US" dirty="0" smtClean="0"/>
                        <a:t>都道府県名</a:t>
                      </a:r>
                      <a:endParaRPr kumimoji="1" lang="ja-JP" altLang="en-US" dirty="0"/>
                    </a:p>
                  </a:txBody>
                  <a:tcPr anchor="ctr"/>
                </a:tc>
                <a:tc>
                  <a:txBody>
                    <a:bodyPr/>
                    <a:lstStyle/>
                    <a:p>
                      <a:pPr algn="ctr"/>
                      <a:endParaRPr kumimoji="1" lang="ja-JP" altLang="en-US" dirty="0"/>
                    </a:p>
                  </a:txBody>
                  <a:tcPr anchor="ctr">
                    <a:solidFill>
                      <a:schemeClr val="bg1">
                        <a:lumMod val="85000"/>
                      </a:schemeClr>
                    </a:solidFill>
                  </a:tcPr>
                </a:tc>
                <a:extLst>
                  <a:ext uri="{0D108BD9-81ED-4DB2-BD59-A6C34878D82A}">
                    <a16:rowId xmlns:a16="http://schemas.microsoft.com/office/drawing/2014/main" val="98865867"/>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496565515"/>
              </p:ext>
            </p:extLst>
          </p:nvPr>
        </p:nvGraphicFramePr>
        <p:xfrm>
          <a:off x="257174" y="1330322"/>
          <a:ext cx="8629650" cy="5299078"/>
        </p:xfrm>
        <a:graphic>
          <a:graphicData uri="http://schemas.openxmlformats.org/drawingml/2006/table">
            <a:tbl>
              <a:tblPr firstRow="1" bandRow="1">
                <a:tableStyleId>{93296810-A885-4BE3-A3E7-6D5BEEA58F35}</a:tableStyleId>
              </a:tblPr>
              <a:tblGrid>
                <a:gridCol w="1352551">
                  <a:extLst>
                    <a:ext uri="{9D8B030D-6E8A-4147-A177-3AD203B41FA5}">
                      <a16:colId xmlns:a16="http://schemas.microsoft.com/office/drawing/2014/main" val="3670664129"/>
                    </a:ext>
                  </a:extLst>
                </a:gridCol>
                <a:gridCol w="4181475">
                  <a:extLst>
                    <a:ext uri="{9D8B030D-6E8A-4147-A177-3AD203B41FA5}">
                      <a16:colId xmlns:a16="http://schemas.microsoft.com/office/drawing/2014/main" val="3665420968"/>
                    </a:ext>
                  </a:extLst>
                </a:gridCol>
                <a:gridCol w="3095624">
                  <a:extLst>
                    <a:ext uri="{9D8B030D-6E8A-4147-A177-3AD203B41FA5}">
                      <a16:colId xmlns:a16="http://schemas.microsoft.com/office/drawing/2014/main" val="2129183736"/>
                    </a:ext>
                  </a:extLst>
                </a:gridCol>
              </a:tblGrid>
              <a:tr h="411839">
                <a:tc>
                  <a:txBody>
                    <a:bodyPr/>
                    <a:lstStyle/>
                    <a:p>
                      <a:r>
                        <a:rPr kumimoji="1" lang="ja-JP" altLang="en-US" dirty="0" smtClean="0"/>
                        <a:t>項目</a:t>
                      </a:r>
                      <a:endParaRPr kumimoji="1" lang="ja-JP" altLang="en-US" dirty="0"/>
                    </a:p>
                  </a:txBody>
                  <a:tcPr/>
                </a:tc>
                <a:tc>
                  <a:txBody>
                    <a:bodyPr/>
                    <a:lstStyle/>
                    <a:p>
                      <a:r>
                        <a:rPr kumimoji="1" lang="ja-JP" altLang="en-US" dirty="0" smtClean="0"/>
                        <a:t>課題</a:t>
                      </a:r>
                      <a:endParaRPr kumimoji="1" lang="ja-JP" altLang="en-US" dirty="0"/>
                    </a:p>
                  </a:txBody>
                  <a:tcPr/>
                </a:tc>
                <a:tc>
                  <a:txBody>
                    <a:bodyPr/>
                    <a:lstStyle/>
                    <a:p>
                      <a:r>
                        <a:rPr kumimoji="1" lang="ja-JP" altLang="en-US" dirty="0" smtClean="0"/>
                        <a:t>解決策</a:t>
                      </a:r>
                      <a:endParaRPr kumimoji="1" lang="ja-JP" altLang="en-US" dirty="0"/>
                    </a:p>
                  </a:txBody>
                  <a:tcPr/>
                </a:tc>
                <a:extLst>
                  <a:ext uri="{0D108BD9-81ED-4DB2-BD59-A6C34878D82A}">
                    <a16:rowId xmlns:a16="http://schemas.microsoft.com/office/drawing/2014/main" val="196254122"/>
                  </a:ext>
                </a:extLst>
              </a:tr>
              <a:tr h="488723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91393797"/>
                  </a:ext>
                </a:extLst>
              </a:tr>
            </a:tbl>
          </a:graphicData>
        </a:graphic>
      </p:graphicFrame>
    </p:spTree>
    <p:extLst>
      <p:ext uri="{BB962C8B-B14F-4D97-AF65-F5344CB8AC3E}">
        <p14:creationId xmlns:p14="http://schemas.microsoft.com/office/powerpoint/2010/main" val="29273977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7174" y="219075"/>
            <a:ext cx="5076825" cy="523220"/>
          </a:xfrm>
          <a:prstGeom prst="rect">
            <a:avLst/>
          </a:prstGeom>
          <a:noFill/>
        </p:spPr>
        <p:txBody>
          <a:bodyPr wrap="square" rtlCol="0">
            <a:spAutoFit/>
          </a:bodyPr>
          <a:lstStyle/>
          <a:p>
            <a:r>
              <a:rPr kumimoji="1" lang="en-US" altLang="ja-JP" sz="2800" b="1" dirty="0" smtClean="0"/>
              <a:t>07【</a:t>
            </a:r>
            <a:r>
              <a:rPr kumimoji="1" lang="ja-JP" altLang="en-US" sz="2800" b="1" dirty="0" smtClean="0"/>
              <a:t>演習</a:t>
            </a:r>
            <a:r>
              <a:rPr kumimoji="1" lang="en-US" altLang="ja-JP" sz="2800" b="1" dirty="0" smtClean="0"/>
              <a:t>】</a:t>
            </a:r>
            <a:r>
              <a:rPr kumimoji="1" lang="ja-JP" altLang="en-US" sz="2800" b="1" dirty="0" smtClean="0"/>
              <a:t>実践研修について</a:t>
            </a:r>
            <a:endParaRPr kumimoji="1" lang="ja-JP" altLang="en-US" sz="2800" b="1" dirty="0"/>
          </a:p>
        </p:txBody>
      </p:sp>
      <p:sp>
        <p:nvSpPr>
          <p:cNvPr id="3" name="テキスト ボックス 2"/>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5" name="表 4"/>
          <p:cNvGraphicFramePr>
            <a:graphicFrameLocks noGrp="1"/>
          </p:cNvGraphicFramePr>
          <p:nvPr>
            <p:extLst/>
          </p:nvPr>
        </p:nvGraphicFramePr>
        <p:xfrm>
          <a:off x="5715000" y="285750"/>
          <a:ext cx="3171824" cy="490855"/>
        </p:xfrm>
        <a:graphic>
          <a:graphicData uri="http://schemas.openxmlformats.org/drawingml/2006/table">
            <a:tbl>
              <a:tblPr firstRow="1" bandRow="1">
                <a:tableStyleId>{93296810-A885-4BE3-A3E7-6D5BEEA58F35}</a:tableStyleId>
              </a:tblPr>
              <a:tblGrid>
                <a:gridCol w="1362075">
                  <a:extLst>
                    <a:ext uri="{9D8B030D-6E8A-4147-A177-3AD203B41FA5}">
                      <a16:colId xmlns:a16="http://schemas.microsoft.com/office/drawing/2014/main" val="3745888497"/>
                    </a:ext>
                  </a:extLst>
                </a:gridCol>
                <a:gridCol w="1809749">
                  <a:extLst>
                    <a:ext uri="{9D8B030D-6E8A-4147-A177-3AD203B41FA5}">
                      <a16:colId xmlns:a16="http://schemas.microsoft.com/office/drawing/2014/main" val="1176668574"/>
                    </a:ext>
                  </a:extLst>
                </a:gridCol>
              </a:tblGrid>
              <a:tr h="490855">
                <a:tc>
                  <a:txBody>
                    <a:bodyPr/>
                    <a:lstStyle/>
                    <a:p>
                      <a:pPr algn="ctr"/>
                      <a:r>
                        <a:rPr kumimoji="1" lang="ja-JP" altLang="en-US" dirty="0" smtClean="0"/>
                        <a:t>都道府県名</a:t>
                      </a:r>
                      <a:endParaRPr kumimoji="1" lang="ja-JP" altLang="en-US" dirty="0"/>
                    </a:p>
                  </a:txBody>
                  <a:tcPr anchor="ctr"/>
                </a:tc>
                <a:tc>
                  <a:txBody>
                    <a:bodyPr/>
                    <a:lstStyle/>
                    <a:p>
                      <a:pPr algn="ctr"/>
                      <a:endParaRPr kumimoji="1" lang="ja-JP" altLang="en-US" dirty="0"/>
                    </a:p>
                  </a:txBody>
                  <a:tcPr anchor="ctr">
                    <a:solidFill>
                      <a:schemeClr val="bg1">
                        <a:lumMod val="85000"/>
                      </a:schemeClr>
                    </a:solidFill>
                  </a:tcPr>
                </a:tc>
                <a:extLst>
                  <a:ext uri="{0D108BD9-81ED-4DB2-BD59-A6C34878D82A}">
                    <a16:rowId xmlns:a16="http://schemas.microsoft.com/office/drawing/2014/main" val="98865867"/>
                  </a:ext>
                </a:extLst>
              </a:tr>
            </a:tbl>
          </a:graphicData>
        </a:graphic>
      </p:graphicFrame>
      <p:graphicFrame>
        <p:nvGraphicFramePr>
          <p:cNvPr id="6" name="表 5"/>
          <p:cNvGraphicFramePr>
            <a:graphicFrameLocks noGrp="1"/>
          </p:cNvGraphicFramePr>
          <p:nvPr>
            <p:extLst/>
          </p:nvPr>
        </p:nvGraphicFramePr>
        <p:xfrm>
          <a:off x="257174" y="1330322"/>
          <a:ext cx="8629650" cy="5299078"/>
        </p:xfrm>
        <a:graphic>
          <a:graphicData uri="http://schemas.openxmlformats.org/drawingml/2006/table">
            <a:tbl>
              <a:tblPr firstRow="1" bandRow="1">
                <a:tableStyleId>{93296810-A885-4BE3-A3E7-6D5BEEA58F35}</a:tableStyleId>
              </a:tblPr>
              <a:tblGrid>
                <a:gridCol w="1352551">
                  <a:extLst>
                    <a:ext uri="{9D8B030D-6E8A-4147-A177-3AD203B41FA5}">
                      <a16:colId xmlns:a16="http://schemas.microsoft.com/office/drawing/2014/main" val="3670664129"/>
                    </a:ext>
                  </a:extLst>
                </a:gridCol>
                <a:gridCol w="4181475">
                  <a:extLst>
                    <a:ext uri="{9D8B030D-6E8A-4147-A177-3AD203B41FA5}">
                      <a16:colId xmlns:a16="http://schemas.microsoft.com/office/drawing/2014/main" val="3665420968"/>
                    </a:ext>
                  </a:extLst>
                </a:gridCol>
                <a:gridCol w="3095624">
                  <a:extLst>
                    <a:ext uri="{9D8B030D-6E8A-4147-A177-3AD203B41FA5}">
                      <a16:colId xmlns:a16="http://schemas.microsoft.com/office/drawing/2014/main" val="2129183736"/>
                    </a:ext>
                  </a:extLst>
                </a:gridCol>
              </a:tblGrid>
              <a:tr h="411839">
                <a:tc>
                  <a:txBody>
                    <a:bodyPr/>
                    <a:lstStyle/>
                    <a:p>
                      <a:r>
                        <a:rPr kumimoji="1" lang="ja-JP" altLang="en-US" dirty="0" smtClean="0"/>
                        <a:t>項目</a:t>
                      </a:r>
                      <a:endParaRPr kumimoji="1" lang="ja-JP" altLang="en-US" dirty="0"/>
                    </a:p>
                  </a:txBody>
                  <a:tcPr/>
                </a:tc>
                <a:tc>
                  <a:txBody>
                    <a:bodyPr/>
                    <a:lstStyle/>
                    <a:p>
                      <a:r>
                        <a:rPr kumimoji="1" lang="ja-JP" altLang="en-US" dirty="0" smtClean="0"/>
                        <a:t>検討のポイント</a:t>
                      </a:r>
                      <a:endParaRPr kumimoji="1" lang="ja-JP" altLang="en-US" dirty="0"/>
                    </a:p>
                  </a:txBody>
                  <a:tcPr/>
                </a:tc>
                <a:tc>
                  <a:txBody>
                    <a:bodyPr/>
                    <a:lstStyle/>
                    <a:p>
                      <a:r>
                        <a:rPr kumimoji="1" lang="ja-JP" altLang="en-US" dirty="0" smtClean="0"/>
                        <a:t>解決策</a:t>
                      </a:r>
                      <a:endParaRPr kumimoji="1" lang="ja-JP" altLang="en-US" dirty="0"/>
                    </a:p>
                  </a:txBody>
                  <a:tcPr/>
                </a:tc>
                <a:extLst>
                  <a:ext uri="{0D108BD9-81ED-4DB2-BD59-A6C34878D82A}">
                    <a16:rowId xmlns:a16="http://schemas.microsoft.com/office/drawing/2014/main" val="196254122"/>
                  </a:ext>
                </a:extLst>
              </a:tr>
              <a:tr h="488723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91393797"/>
                  </a:ext>
                </a:extLst>
              </a:tr>
            </a:tbl>
          </a:graphicData>
        </a:graphic>
      </p:graphicFrame>
    </p:spTree>
    <p:extLst>
      <p:ext uri="{BB962C8B-B14F-4D97-AF65-F5344CB8AC3E}">
        <p14:creationId xmlns:p14="http://schemas.microsoft.com/office/powerpoint/2010/main" val="32836641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800475"/>
            <a:ext cx="9144000" cy="707886"/>
          </a:xfrm>
          <a:prstGeom prst="rect">
            <a:avLst/>
          </a:prstGeom>
          <a:noFill/>
        </p:spPr>
        <p:txBody>
          <a:bodyPr wrap="square" rtlCol="0">
            <a:spAutoFit/>
          </a:bodyPr>
          <a:lstStyle/>
          <a:p>
            <a:pPr algn="ctr"/>
            <a:r>
              <a:rPr kumimoji="1" lang="en-US" altLang="ja-JP" sz="4000" b="1" dirty="0" smtClean="0"/>
              <a:t>17</a:t>
            </a:r>
            <a:r>
              <a:rPr kumimoji="1" lang="en-US" altLang="ja-JP" sz="4000" b="1" dirty="0"/>
              <a:t>【</a:t>
            </a:r>
            <a:r>
              <a:rPr kumimoji="1" lang="ja-JP" altLang="en-US" sz="4000" b="1" dirty="0"/>
              <a:t>演習</a:t>
            </a:r>
            <a:r>
              <a:rPr kumimoji="1" lang="en-US" altLang="ja-JP" sz="4000" b="1" dirty="0" smtClean="0"/>
              <a:t>】</a:t>
            </a:r>
            <a:r>
              <a:rPr kumimoji="1" lang="ja-JP" altLang="en-US" sz="4000" b="1" dirty="0" smtClean="0"/>
              <a:t>指導者養成研修の振り返り</a:t>
            </a:r>
            <a:endParaRPr kumimoji="1" lang="ja-JP" altLang="en-US" sz="4000" b="1" dirty="0"/>
          </a:p>
        </p:txBody>
      </p:sp>
      <p:sp>
        <p:nvSpPr>
          <p:cNvPr id="4" name="テキスト ボックス 3"/>
          <p:cNvSpPr txBox="1"/>
          <p:nvPr/>
        </p:nvSpPr>
        <p:spPr>
          <a:xfrm>
            <a:off x="161925" y="1390650"/>
            <a:ext cx="8734425" cy="830997"/>
          </a:xfrm>
          <a:prstGeom prst="rect">
            <a:avLst/>
          </a:prstGeom>
          <a:noFill/>
        </p:spPr>
        <p:txBody>
          <a:bodyPr wrap="square" rtlCol="0">
            <a:spAutoFit/>
          </a:bodyPr>
          <a:lstStyle/>
          <a:p>
            <a:r>
              <a:rPr kumimoji="1" lang="ja-JP" altLang="en-US" sz="2400" dirty="0" smtClean="0"/>
              <a:t>令和元年度</a:t>
            </a:r>
          </a:p>
          <a:p>
            <a:r>
              <a:rPr kumimoji="1" lang="ja-JP" altLang="en-US" sz="2400" dirty="0" smtClean="0"/>
              <a:t>サービス管理責任者・児童発達支援管理責任者指導者養成研修</a:t>
            </a:r>
            <a:endParaRPr kumimoji="1" lang="ja-JP" altLang="en-US" sz="2400" dirty="0"/>
          </a:p>
        </p:txBody>
      </p:sp>
    </p:spTree>
    <p:extLst>
      <p:ext uri="{BB962C8B-B14F-4D97-AF65-F5344CB8AC3E}">
        <p14:creationId xmlns:p14="http://schemas.microsoft.com/office/powerpoint/2010/main" val="14089520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7174" y="219075"/>
            <a:ext cx="5076825" cy="954107"/>
          </a:xfrm>
          <a:prstGeom prst="rect">
            <a:avLst/>
          </a:prstGeom>
          <a:noFill/>
        </p:spPr>
        <p:txBody>
          <a:bodyPr wrap="square" rtlCol="0">
            <a:spAutoFit/>
          </a:bodyPr>
          <a:lstStyle/>
          <a:p>
            <a:r>
              <a:rPr kumimoji="1" lang="en-US" altLang="ja-JP" sz="2800" b="1" dirty="0" smtClean="0"/>
              <a:t>17【</a:t>
            </a:r>
            <a:r>
              <a:rPr kumimoji="1" lang="ja-JP" altLang="en-US" sz="2800" b="1" dirty="0" smtClean="0"/>
              <a:t>演習</a:t>
            </a:r>
            <a:r>
              <a:rPr kumimoji="1" lang="en-US" altLang="ja-JP" sz="2800" b="1" dirty="0" smtClean="0"/>
              <a:t>】</a:t>
            </a:r>
            <a:r>
              <a:rPr kumimoji="1" lang="ja-JP" altLang="en-US" sz="2800" b="1" dirty="0" smtClean="0"/>
              <a:t>指導者養成研修の</a:t>
            </a:r>
          </a:p>
          <a:p>
            <a:r>
              <a:rPr kumimoji="1" lang="ja-JP" altLang="en-US" sz="2800" b="1" dirty="0" smtClean="0"/>
              <a:t>　　　　　　　　　振り返り</a:t>
            </a:r>
            <a:endParaRPr kumimoji="1" lang="ja-JP" altLang="en-US" sz="2800" b="1" dirty="0"/>
          </a:p>
        </p:txBody>
      </p:sp>
      <p:sp>
        <p:nvSpPr>
          <p:cNvPr id="3" name="テキスト ボックス 2"/>
          <p:cNvSpPr txBox="1"/>
          <p:nvPr/>
        </p:nvSpPr>
        <p:spPr>
          <a:xfrm>
            <a:off x="4762500" y="6629400"/>
            <a:ext cx="4381500" cy="230832"/>
          </a:xfrm>
          <a:prstGeom prst="rect">
            <a:avLst/>
          </a:prstGeom>
          <a:noFill/>
        </p:spPr>
        <p:txBody>
          <a:bodyPr wrap="square" rtlCol="0">
            <a:spAutoFit/>
          </a:bodyPr>
          <a:lstStyle/>
          <a:p>
            <a:pPr algn="r"/>
            <a:r>
              <a:rPr kumimoji="1" lang="ja-JP" altLang="en-US" sz="900" dirty="0" smtClean="0"/>
              <a:t>令和元年度サービス管理責任者・児童発達支援管理責任者指導者養成研修</a:t>
            </a: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078559902"/>
              </p:ext>
            </p:extLst>
          </p:nvPr>
        </p:nvGraphicFramePr>
        <p:xfrm>
          <a:off x="5715000" y="285750"/>
          <a:ext cx="3171824" cy="490855"/>
        </p:xfrm>
        <a:graphic>
          <a:graphicData uri="http://schemas.openxmlformats.org/drawingml/2006/table">
            <a:tbl>
              <a:tblPr firstRow="1" bandRow="1">
                <a:tableStyleId>{93296810-A885-4BE3-A3E7-6D5BEEA58F35}</a:tableStyleId>
              </a:tblPr>
              <a:tblGrid>
                <a:gridCol w="1362075">
                  <a:extLst>
                    <a:ext uri="{9D8B030D-6E8A-4147-A177-3AD203B41FA5}">
                      <a16:colId xmlns:a16="http://schemas.microsoft.com/office/drawing/2014/main" val="3745888497"/>
                    </a:ext>
                  </a:extLst>
                </a:gridCol>
                <a:gridCol w="1809749">
                  <a:extLst>
                    <a:ext uri="{9D8B030D-6E8A-4147-A177-3AD203B41FA5}">
                      <a16:colId xmlns:a16="http://schemas.microsoft.com/office/drawing/2014/main" val="1176668574"/>
                    </a:ext>
                  </a:extLst>
                </a:gridCol>
              </a:tblGrid>
              <a:tr h="490855">
                <a:tc>
                  <a:txBody>
                    <a:bodyPr/>
                    <a:lstStyle/>
                    <a:p>
                      <a:pPr algn="ctr"/>
                      <a:r>
                        <a:rPr kumimoji="1" lang="ja-JP" altLang="en-US" dirty="0" smtClean="0"/>
                        <a:t>都道府県名</a:t>
                      </a:r>
                      <a:endParaRPr kumimoji="1" lang="ja-JP" altLang="en-US" dirty="0"/>
                    </a:p>
                  </a:txBody>
                  <a:tcPr anchor="ctr"/>
                </a:tc>
                <a:tc>
                  <a:txBody>
                    <a:bodyPr/>
                    <a:lstStyle/>
                    <a:p>
                      <a:pPr algn="ctr"/>
                      <a:endParaRPr kumimoji="1" lang="ja-JP" altLang="en-US" dirty="0"/>
                    </a:p>
                  </a:txBody>
                  <a:tcPr anchor="ctr">
                    <a:solidFill>
                      <a:schemeClr val="bg1">
                        <a:lumMod val="85000"/>
                      </a:schemeClr>
                    </a:solidFill>
                  </a:tcPr>
                </a:tc>
                <a:extLst>
                  <a:ext uri="{0D108BD9-81ED-4DB2-BD59-A6C34878D82A}">
                    <a16:rowId xmlns:a16="http://schemas.microsoft.com/office/drawing/2014/main" val="98865867"/>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211466740"/>
              </p:ext>
            </p:extLst>
          </p:nvPr>
        </p:nvGraphicFramePr>
        <p:xfrm>
          <a:off x="257174" y="1202726"/>
          <a:ext cx="8629650" cy="5299078"/>
        </p:xfrm>
        <a:graphic>
          <a:graphicData uri="http://schemas.openxmlformats.org/drawingml/2006/table">
            <a:tbl>
              <a:tblPr firstRow="1" bandRow="1">
                <a:tableStyleId>{93296810-A885-4BE3-A3E7-6D5BEEA58F35}</a:tableStyleId>
              </a:tblPr>
              <a:tblGrid>
                <a:gridCol w="1352551">
                  <a:extLst>
                    <a:ext uri="{9D8B030D-6E8A-4147-A177-3AD203B41FA5}">
                      <a16:colId xmlns:a16="http://schemas.microsoft.com/office/drawing/2014/main" val="3670664129"/>
                    </a:ext>
                  </a:extLst>
                </a:gridCol>
                <a:gridCol w="4181475">
                  <a:extLst>
                    <a:ext uri="{9D8B030D-6E8A-4147-A177-3AD203B41FA5}">
                      <a16:colId xmlns:a16="http://schemas.microsoft.com/office/drawing/2014/main" val="3665420968"/>
                    </a:ext>
                  </a:extLst>
                </a:gridCol>
                <a:gridCol w="3095624">
                  <a:extLst>
                    <a:ext uri="{9D8B030D-6E8A-4147-A177-3AD203B41FA5}">
                      <a16:colId xmlns:a16="http://schemas.microsoft.com/office/drawing/2014/main" val="2129183736"/>
                    </a:ext>
                  </a:extLst>
                </a:gridCol>
              </a:tblGrid>
              <a:tr h="411839">
                <a:tc>
                  <a:txBody>
                    <a:bodyPr/>
                    <a:lstStyle/>
                    <a:p>
                      <a:r>
                        <a:rPr kumimoji="1" lang="ja-JP" altLang="en-US" dirty="0" smtClean="0"/>
                        <a:t>項目</a:t>
                      </a:r>
                      <a:endParaRPr kumimoji="1" lang="ja-JP" altLang="en-US" dirty="0"/>
                    </a:p>
                  </a:txBody>
                  <a:tcPr/>
                </a:tc>
                <a:tc>
                  <a:txBody>
                    <a:bodyPr/>
                    <a:lstStyle/>
                    <a:p>
                      <a:r>
                        <a:rPr kumimoji="1" lang="ja-JP" altLang="en-US" dirty="0" smtClean="0"/>
                        <a:t>検討のポイント</a:t>
                      </a:r>
                      <a:endParaRPr kumimoji="1" lang="ja-JP" altLang="en-US" dirty="0"/>
                    </a:p>
                  </a:txBody>
                  <a:tcPr/>
                </a:tc>
                <a:tc>
                  <a:txBody>
                    <a:bodyPr/>
                    <a:lstStyle/>
                    <a:p>
                      <a:r>
                        <a:rPr kumimoji="1" lang="ja-JP" altLang="en-US" dirty="0" smtClean="0"/>
                        <a:t>解決策</a:t>
                      </a:r>
                      <a:endParaRPr kumimoji="1" lang="ja-JP" altLang="en-US" dirty="0"/>
                    </a:p>
                  </a:txBody>
                  <a:tcPr/>
                </a:tc>
                <a:extLst>
                  <a:ext uri="{0D108BD9-81ED-4DB2-BD59-A6C34878D82A}">
                    <a16:rowId xmlns:a16="http://schemas.microsoft.com/office/drawing/2014/main" val="196254122"/>
                  </a:ext>
                </a:extLst>
              </a:tr>
              <a:tr h="488723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91393797"/>
                  </a:ext>
                </a:extLst>
              </a:tr>
            </a:tbl>
          </a:graphicData>
        </a:graphic>
      </p:graphicFrame>
    </p:spTree>
    <p:extLst>
      <p:ext uri="{BB962C8B-B14F-4D97-AF65-F5344CB8AC3E}">
        <p14:creationId xmlns:p14="http://schemas.microsoft.com/office/powerpoint/2010/main" val="156147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背景・動向</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サービス</a:t>
            </a:r>
            <a:r>
              <a:rPr lang="ja-JP" altLang="en-US" sz="1900" dirty="0">
                <a:latin typeface="ＭＳ Ｐゴシック" panose="020B0600070205080204" pitchFamily="50" charset="-128"/>
                <a:ea typeface="ＭＳ Ｐゴシック" panose="020B0600070205080204" pitchFamily="50" charset="-128"/>
              </a:rPr>
              <a:t>管理責任者等の質の向上の</a:t>
            </a:r>
            <a:r>
              <a:rPr lang="ja-JP" altLang="en-US" sz="1900" dirty="0" smtClean="0">
                <a:latin typeface="ＭＳ Ｐゴシック" panose="020B0600070205080204" pitchFamily="50" charset="-128"/>
                <a:ea typeface="ＭＳ Ｐゴシック" panose="020B0600070205080204" pitchFamily="50" charset="-128"/>
              </a:rPr>
              <a:t>ため、サービス</a:t>
            </a:r>
            <a:r>
              <a:rPr lang="ja-JP" altLang="en-US" sz="1900" dirty="0">
                <a:latin typeface="ＭＳ Ｐゴシック" panose="020B0600070205080204" pitchFamily="50" charset="-128"/>
                <a:ea typeface="ＭＳ Ｐゴシック" panose="020B0600070205080204" pitchFamily="50" charset="-128"/>
              </a:rPr>
              <a:t>管理責任者</a:t>
            </a:r>
            <a:r>
              <a:rPr lang="ja-JP" altLang="en-US" sz="1900" dirty="0" smtClean="0">
                <a:latin typeface="ＭＳ Ｐゴシック" panose="020B0600070205080204" pitchFamily="50" charset="-128"/>
                <a:ea typeface="ＭＳ Ｐゴシック" panose="020B0600070205080204" pitchFamily="50" charset="-128"/>
              </a:rPr>
              <a:t>等</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研修</a:t>
            </a:r>
            <a:r>
              <a:rPr lang="ja-JP" altLang="en-US" sz="1900" dirty="0">
                <a:latin typeface="ＭＳ Ｐゴシック" panose="020B0600070205080204" pitchFamily="50" charset="-128"/>
                <a:ea typeface="ＭＳ Ｐゴシック" panose="020B0600070205080204" pitchFamily="50" charset="-128"/>
              </a:rPr>
              <a:t>事業に</a:t>
            </a:r>
            <a:r>
              <a:rPr lang="ja-JP" altLang="en-US" sz="1900" dirty="0" smtClean="0">
                <a:latin typeface="ＭＳ Ｐゴシック" panose="020B0600070205080204" pitchFamily="50" charset="-128"/>
                <a:ea typeface="ＭＳ Ｐゴシック" panose="020B0600070205080204" pitchFamily="50" charset="-128"/>
              </a:rPr>
              <a:t>ついて制度の改定を実施</a:t>
            </a:r>
            <a:r>
              <a:rPr lang="ja-JP" altLang="en-US" sz="1400" dirty="0" smtClean="0">
                <a:latin typeface="ＭＳ Ｐゴシック" panose="020B0600070205080204" pitchFamily="50" charset="-128"/>
                <a:ea typeface="ＭＳ Ｐゴシック" panose="020B0600070205080204" pitchFamily="50" charset="-128"/>
              </a:rPr>
              <a:t>（平成</a:t>
            </a:r>
            <a:r>
              <a:rPr lang="en-US" altLang="ja-JP" sz="1400" dirty="0" smtClean="0">
                <a:latin typeface="ＭＳ Ｐゴシック" panose="020B0600070205080204" pitchFamily="50" charset="-128"/>
                <a:ea typeface="ＭＳ Ｐゴシック" panose="020B0600070205080204" pitchFamily="50" charset="-128"/>
              </a:rPr>
              <a:t>31</a:t>
            </a:r>
            <a:r>
              <a:rPr lang="ja-JP" altLang="en-US" sz="1400" dirty="0" smtClean="0">
                <a:latin typeface="ＭＳ Ｐゴシック" panose="020B0600070205080204" pitchFamily="50" charset="-128"/>
                <a:ea typeface="ＭＳ Ｐゴシック" panose="020B0600070205080204" pitchFamily="50" charset="-128"/>
              </a:rPr>
              <a:t>年厚生労働省告示第</a:t>
            </a:r>
            <a:r>
              <a:rPr lang="en-US" altLang="ja-JP" sz="1400" dirty="0" smtClean="0">
                <a:latin typeface="ＭＳ Ｐゴシック" panose="020B0600070205080204" pitchFamily="50" charset="-128"/>
                <a:ea typeface="ＭＳ Ｐゴシック" panose="020B0600070205080204" pitchFamily="50" charset="-128"/>
              </a:rPr>
              <a:t>109</a:t>
            </a:r>
            <a:r>
              <a:rPr lang="ja-JP" altLang="en-US" sz="1400" dirty="0" smtClean="0">
                <a:latin typeface="ＭＳ Ｐゴシック" panose="020B0600070205080204" pitchFamily="50" charset="-128"/>
                <a:ea typeface="ＭＳ Ｐゴシック" panose="020B0600070205080204" pitchFamily="50" charset="-128"/>
              </a:rPr>
              <a:t>号・</a:t>
            </a:r>
            <a:r>
              <a:rPr lang="en-US" altLang="ja-JP" sz="1400" dirty="0" smtClean="0">
                <a:latin typeface="ＭＳ Ｐゴシック" panose="020B0600070205080204" pitchFamily="50" charset="-128"/>
                <a:ea typeface="ＭＳ Ｐゴシック" panose="020B0600070205080204" pitchFamily="50" charset="-128"/>
              </a:rPr>
              <a:t>110</a:t>
            </a:r>
            <a:r>
              <a:rPr lang="ja-JP" altLang="en-US" sz="1400" dirty="0" smtClean="0">
                <a:latin typeface="ＭＳ Ｐゴシック" panose="020B0600070205080204" pitchFamily="50" charset="-128"/>
                <a:ea typeface="ＭＳ Ｐゴシック" panose="020B0600070205080204" pitchFamily="50" charset="-128"/>
              </a:rPr>
              <a:t>号）</a:t>
            </a:r>
            <a:r>
              <a:rPr lang="ja-JP" altLang="en-US" sz="1900" dirty="0" smtClean="0">
                <a:latin typeface="ＭＳ Ｐゴシック" panose="020B0600070205080204" pitchFamily="50" charset="-128"/>
                <a:ea typeface="ＭＳ Ｐゴシック" panose="020B0600070205080204" pitchFamily="50" charset="-128"/>
              </a:rPr>
              <a:t>。</a:t>
            </a:r>
          </a:p>
          <a:p>
            <a:pPr marL="15875" lvl="1" indent="0">
              <a:lnSpc>
                <a:spcPts val="2100"/>
              </a:lnSpc>
              <a:buNone/>
            </a:pPr>
            <a:r>
              <a:rPr lang="ja-JP" altLang="en-US" sz="1900" dirty="0">
                <a:latin typeface="ＭＳ Ｐゴシック" panose="020B0600070205080204" pitchFamily="50" charset="-128"/>
                <a:ea typeface="ＭＳ Ｐゴシック" panose="020B0600070205080204" pitchFamily="50" charset="-128"/>
              </a:rPr>
              <a:t>● </a:t>
            </a:r>
            <a:r>
              <a:rPr lang="ja-JP" altLang="en-US" sz="1900" dirty="0" smtClean="0">
                <a:latin typeface="ＭＳ Ｐゴシック" panose="020B0600070205080204" pitchFamily="50" charset="-128"/>
                <a:ea typeface="ＭＳ Ｐゴシック" panose="020B0600070205080204" pitchFamily="50" charset="-128"/>
              </a:rPr>
              <a:t>従来、サービス分野別としていた研修</a:t>
            </a:r>
            <a:r>
              <a:rPr lang="ja-JP" altLang="en-US" sz="1900" dirty="0">
                <a:latin typeface="ＭＳ Ｐゴシック" panose="020B0600070205080204" pitchFamily="50" charset="-128"/>
                <a:ea typeface="ＭＳ Ｐゴシック" panose="020B0600070205080204" pitchFamily="50" charset="-128"/>
              </a:rPr>
              <a:t>を全分野共通とし、</a:t>
            </a:r>
            <a:r>
              <a:rPr lang="ja-JP" altLang="en-US" sz="1900" dirty="0" smtClean="0">
                <a:latin typeface="ＭＳ Ｐゴシック" panose="020B0600070205080204" pitchFamily="50" charset="-128"/>
                <a:ea typeface="ＭＳ Ｐゴシック" panose="020B0600070205080204" pitchFamily="50" charset="-128"/>
              </a:rPr>
              <a:t>基礎・実践・更新の各研</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修を階層</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段階</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的に位置付け、実地教育を取り入れた</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主目的は質の維持・向上</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err="1" smtClean="0">
                <a:latin typeface="ＭＳ Ｐゴシック" panose="020B0600070205080204" pitchFamily="50" charset="-128"/>
                <a:ea typeface="ＭＳ Ｐゴシック" panose="020B0600070205080204" pitchFamily="50" charset="-128"/>
              </a:rPr>
              <a:t>。</a:t>
            </a: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今年度</a:t>
            </a:r>
            <a:r>
              <a:rPr lang="ja-JP" altLang="en-US" sz="1900" dirty="0">
                <a:latin typeface="ＭＳ Ｐゴシック" panose="020B0600070205080204" pitchFamily="50" charset="-128"/>
                <a:ea typeface="ＭＳ Ｐゴシック" panose="020B0600070205080204" pitchFamily="50" charset="-128"/>
              </a:rPr>
              <a:t>研修は</a:t>
            </a:r>
            <a:r>
              <a:rPr lang="ja-JP" altLang="en-US" sz="1900" dirty="0" smtClean="0">
                <a:latin typeface="ＭＳ Ｐゴシック" panose="020B0600070205080204" pitchFamily="50" charset="-128"/>
                <a:ea typeface="ＭＳ Ｐゴシック" panose="020B0600070205080204" pitchFamily="50" charset="-128"/>
              </a:rPr>
              <a:t>、平成</a:t>
            </a:r>
            <a:r>
              <a:rPr lang="en-US" altLang="ja-JP" sz="1900" dirty="0" smtClean="0">
                <a:latin typeface="ＭＳ Ｐゴシック" panose="020B0600070205080204" pitchFamily="50" charset="-128"/>
                <a:ea typeface="ＭＳ Ｐゴシック" panose="020B0600070205080204" pitchFamily="50" charset="-128"/>
              </a:rPr>
              <a:t>29</a:t>
            </a:r>
            <a:r>
              <a:rPr lang="ja-JP" altLang="en-US" sz="1900" dirty="0" smtClean="0">
                <a:latin typeface="ＭＳ Ｐゴシック" panose="020B0600070205080204" pitchFamily="50" charset="-128"/>
                <a:ea typeface="ＭＳ Ｐゴシック" panose="020B0600070205080204" pitchFamily="50" charset="-128"/>
              </a:rPr>
              <a:t>年度からの内容に引き続き、</a:t>
            </a:r>
            <a:r>
              <a:rPr lang="ja-JP" altLang="en-US" sz="1900" dirty="0" smtClean="0">
                <a:latin typeface="ＤＦ特太ゴシック体" panose="020B0509000000000000" pitchFamily="49" charset="-128"/>
                <a:ea typeface="ＤＦ特太ゴシック体" panose="020B0509000000000000" pitchFamily="49" charset="-128"/>
              </a:rPr>
              <a:t>各都道府県</a:t>
            </a:r>
            <a:r>
              <a:rPr lang="ja-JP" altLang="en-US" sz="1900" dirty="0">
                <a:latin typeface="ＤＦ特太ゴシック体" panose="020B0509000000000000" pitchFamily="49" charset="-128"/>
                <a:ea typeface="ＤＦ特太ゴシック体" panose="020B0509000000000000" pitchFamily="49" charset="-128"/>
              </a:rPr>
              <a:t>による研修</a:t>
            </a:r>
            <a:r>
              <a:rPr lang="ja-JP" altLang="en-US" sz="1900" dirty="0" smtClean="0">
                <a:latin typeface="ＤＦ特太ゴシック体" panose="020B0509000000000000" pitchFamily="49" charset="-128"/>
                <a:ea typeface="ＤＦ特太ゴシック体" panose="020B0509000000000000" pitchFamily="49" charset="-128"/>
              </a:rPr>
              <a:t>事業</a:t>
            </a:r>
          </a:p>
          <a:p>
            <a:pPr marL="15875" lvl="1" indent="0">
              <a:lnSpc>
                <a:spcPts val="2100"/>
              </a:lnSpc>
              <a:buNone/>
            </a:pPr>
            <a:r>
              <a:rPr lang="ja-JP" altLang="en-US" sz="1900" dirty="0" smtClean="0">
                <a:latin typeface="ＤＦ特太ゴシック体" panose="020B0509000000000000" pitchFamily="49" charset="-128"/>
                <a:ea typeface="ＤＦ特太ゴシック体" panose="020B0509000000000000" pitchFamily="49" charset="-128"/>
              </a:rPr>
              <a:t>　が新制度</a:t>
            </a:r>
            <a:r>
              <a:rPr lang="ja-JP" altLang="en-US" sz="1900" dirty="0">
                <a:latin typeface="ＤＦ特太ゴシック体" panose="020B0509000000000000" pitchFamily="49" charset="-128"/>
                <a:ea typeface="ＤＦ特太ゴシック体" panose="020B0509000000000000" pitchFamily="49" charset="-128"/>
              </a:rPr>
              <a:t>へ円滑に移行するための研修</a:t>
            </a:r>
            <a:r>
              <a:rPr lang="ja-JP" altLang="en-US" sz="1900" dirty="0">
                <a:latin typeface="ＭＳ Ｐゴシック" panose="020B0600070205080204" pitchFamily="50" charset="-128"/>
                <a:ea typeface="ＭＳ Ｐゴシック" panose="020B0600070205080204" pitchFamily="50" charset="-128"/>
              </a:rPr>
              <a:t>と位置付け、以下の内容を</a:t>
            </a:r>
            <a:r>
              <a:rPr lang="ja-JP" altLang="en-US" sz="1900" dirty="0" smtClean="0">
                <a:latin typeface="ＭＳ Ｐゴシック" panose="020B0600070205080204" pitchFamily="50" charset="-128"/>
                <a:ea typeface="ＭＳ Ｐゴシック" panose="020B0600070205080204" pitchFamily="50" charset="-128"/>
              </a:rPr>
              <a:t>中心に実施。</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① サービス</a:t>
            </a:r>
            <a:r>
              <a:rPr lang="ja-JP" altLang="en-US" sz="2000" b="1" dirty="0">
                <a:latin typeface="ＭＳ ゴシック" panose="020B0609070205080204" pitchFamily="49" charset="-128"/>
                <a:ea typeface="ＭＳ ゴシック" panose="020B0609070205080204" pitchFamily="49" charset="-128"/>
              </a:rPr>
              <a:t>管理責任者等養成研修カリキュラム改定に関する情報</a:t>
            </a:r>
            <a:r>
              <a:rPr lang="ja-JP" altLang="en-US" sz="2000" b="1" dirty="0" smtClean="0">
                <a:latin typeface="ＭＳ ゴシック" panose="020B0609070205080204" pitchFamily="49" charset="-128"/>
                <a:ea typeface="ＭＳ ゴシック" panose="020B0609070205080204" pitchFamily="49" charset="-128"/>
              </a:rPr>
              <a:t>提供</a:t>
            </a:r>
            <a:endParaRPr lang="en-US" altLang="ja-JP" sz="2000" b="1" dirty="0" smtClean="0">
              <a:latin typeface="ＭＳ ゴシック" panose="020B0609070205080204" pitchFamily="49" charset="-128"/>
              <a:ea typeface="ＭＳ ゴシック" panose="020B0609070205080204" pitchFamily="49" charset="-128"/>
            </a:endParaRP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（告示、実施要綱、標準カリキュラムの説明等）</a:t>
            </a:r>
            <a:endParaRPr lang="ja-JP" altLang="en-US" sz="2000" b="1" dirty="0">
              <a:latin typeface="ＭＳ ゴシック" panose="020B0609070205080204" pitchFamily="49" charset="-128"/>
              <a:ea typeface="ＭＳ ゴシック" panose="020B0609070205080204" pitchFamily="49" charset="-128"/>
            </a:endParaRP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② 標準カリキュラムのうち、更新研修</a:t>
            </a:r>
            <a:r>
              <a:rPr lang="ja-JP" altLang="en-US" sz="2000" b="1" dirty="0">
                <a:latin typeface="ＭＳ ゴシック" panose="020B0609070205080204" pitchFamily="49" charset="-128"/>
                <a:ea typeface="ＭＳ ゴシック" panose="020B0609070205080204" pitchFamily="49" charset="-128"/>
              </a:rPr>
              <a:t>の伝達</a:t>
            </a: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③ 基礎研修</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昨年度</a:t>
            </a:r>
            <a:r>
              <a:rPr lang="ja-JP" altLang="en-US" sz="1600" dirty="0" smtClean="0">
                <a:latin typeface="ＭＳ ゴシック" panose="020B0609070205080204" pitchFamily="49" charset="-128"/>
                <a:ea typeface="ＭＳ ゴシック" panose="020B0609070205080204" pitchFamily="49" charset="-128"/>
              </a:rPr>
              <a:t>伝達</a:t>
            </a:r>
            <a:r>
              <a:rPr lang="en-US" altLang="ja-JP" sz="1600" dirty="0" smtClean="0">
                <a:latin typeface="ＭＳ ゴシック" panose="020B0609070205080204" pitchFamily="49" charset="-128"/>
                <a:ea typeface="ＭＳ ゴシック" panose="020B0609070205080204" pitchFamily="49" charset="-128"/>
              </a:rPr>
              <a:t>)</a:t>
            </a:r>
            <a:r>
              <a:rPr lang="ja-JP" altLang="en-US" sz="2000" b="1" dirty="0" err="1" smtClean="0">
                <a:latin typeface="ＭＳ ゴシック" panose="020B0609070205080204" pitchFamily="49" charset="-128"/>
                <a:ea typeface="ＭＳ ゴシック" panose="020B0609070205080204" pitchFamily="49" charset="-128"/>
              </a:rPr>
              <a:t>、</a:t>
            </a:r>
            <a:r>
              <a:rPr lang="ja-JP" altLang="en-US" sz="2000" b="1" dirty="0" smtClean="0">
                <a:latin typeface="ＭＳ ゴシック" panose="020B0609070205080204" pitchFamily="49" charset="-128"/>
                <a:ea typeface="ＭＳ ゴシック" panose="020B0609070205080204" pitchFamily="49" charset="-128"/>
              </a:rPr>
              <a:t>実践研修</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次年度以降</a:t>
            </a:r>
            <a:r>
              <a:rPr lang="ja-JP" altLang="en-US" sz="1600" dirty="0" smtClean="0">
                <a:latin typeface="ＭＳ ゴシック" panose="020B0609070205080204" pitchFamily="49" charset="-128"/>
                <a:ea typeface="ＭＳ ゴシック" panose="020B0609070205080204" pitchFamily="49" charset="-128"/>
              </a:rPr>
              <a:t>伝達予定</a:t>
            </a:r>
            <a:r>
              <a:rPr lang="en-US" altLang="ja-JP" sz="1600" dirty="0" smtClean="0">
                <a:latin typeface="ＭＳ ゴシック" panose="020B0609070205080204" pitchFamily="49" charset="-128"/>
                <a:ea typeface="ＭＳ ゴシック" panose="020B0609070205080204" pitchFamily="49" charset="-128"/>
              </a:rPr>
              <a:t>)</a:t>
            </a:r>
            <a:r>
              <a:rPr lang="ja-JP" altLang="en-US" sz="2000" b="1" dirty="0" smtClean="0">
                <a:latin typeface="ＭＳ ゴシック" panose="020B0609070205080204" pitchFamily="49" charset="-128"/>
                <a:ea typeface="ＭＳ ゴシック" panose="020B0609070205080204" pitchFamily="49" charset="-128"/>
              </a:rPr>
              <a:t>の</a:t>
            </a:r>
            <a:r>
              <a:rPr lang="ja-JP" altLang="en-US" sz="2000" b="1" dirty="0">
                <a:latin typeface="ＭＳ ゴシック" panose="020B0609070205080204" pitchFamily="49" charset="-128"/>
                <a:ea typeface="ＭＳ ゴシック" panose="020B0609070205080204" pitchFamily="49" charset="-128"/>
              </a:rPr>
              <a:t>内容</a:t>
            </a:r>
            <a:r>
              <a:rPr lang="ja-JP" altLang="en-US" sz="2000" b="1" dirty="0" smtClean="0">
                <a:latin typeface="ＭＳ ゴシック" panose="020B0609070205080204" pitchFamily="49" charset="-128"/>
                <a:ea typeface="ＭＳ ゴシック" panose="020B0609070205080204" pitchFamily="49" charset="-128"/>
              </a:rPr>
              <a:t>等を概説</a:t>
            </a: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④ 都道府県における企画立案・実施上の課題抽出・</a:t>
            </a:r>
            <a:r>
              <a:rPr lang="ja-JP" altLang="en-US" sz="2000" b="1" dirty="0">
                <a:latin typeface="ＭＳ ゴシック" panose="020B0609070205080204" pitchFamily="49" charset="-128"/>
                <a:ea typeface="ＭＳ ゴシック" panose="020B0609070205080204" pitchFamily="49" charset="-128"/>
              </a:rPr>
              <a:t>共有</a:t>
            </a:r>
            <a:r>
              <a:rPr lang="ja-JP" altLang="en-US" sz="2000" b="1" dirty="0" smtClean="0">
                <a:latin typeface="ＭＳ ゴシック" panose="020B0609070205080204" pitchFamily="49" charset="-128"/>
                <a:ea typeface="ＭＳ ゴシック" panose="020B0609070205080204" pitchFamily="49" charset="-128"/>
              </a:rPr>
              <a:t>や具体的な準備</a:t>
            </a: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に向けた演習の実施。</a:t>
            </a:r>
            <a:endParaRPr lang="ja-JP" altLang="en-US" sz="2000" b="1" dirty="0">
              <a:latin typeface="ＭＳ ゴシック" panose="020B0609070205080204" pitchFamily="49" charset="-128"/>
              <a:ea typeface="ＭＳ ゴシック" panose="020B0609070205080204" pitchFamily="49" charset="-128"/>
            </a:endParaRPr>
          </a:p>
          <a:p>
            <a:pPr marL="361950" lvl="1" indent="-346075">
              <a:lnSpc>
                <a:spcPts val="2200"/>
              </a:lnSpc>
              <a:buFont typeface="Wingdings" panose="05000000000000000000" pitchFamily="2" charset="2"/>
              <a:buChar char="u"/>
            </a:pPr>
            <a:endParaRPr kumimoji="1" lang="en-US" altLang="ja-JP" sz="1900" dirty="0" smtClean="0">
              <a:solidFill>
                <a:schemeClr val="tx1">
                  <a:lumMod val="85000"/>
                  <a:lumOff val="15000"/>
                </a:schemeClr>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２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令和元年度</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研修の</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位置付け・獲得目標</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テキスト ボックス 5"/>
          <p:cNvSpPr txBox="1"/>
          <p:nvPr/>
        </p:nvSpPr>
        <p:spPr>
          <a:xfrm>
            <a:off x="581024" y="2569430"/>
            <a:ext cx="7855681" cy="369332"/>
          </a:xfrm>
          <a:prstGeom prst="rect">
            <a:avLst/>
          </a:prstGeom>
          <a:solidFill>
            <a:srgbClr val="C00000"/>
          </a:solidFill>
          <a:ln w="25400">
            <a:noFill/>
          </a:ln>
        </p:spPr>
        <p:txBody>
          <a:bodyPr wrap="square" rtlCol="0">
            <a:spAutoFit/>
          </a:bodyPr>
          <a:lstStyle/>
          <a:p>
            <a:pPr algn="ctr"/>
            <a:r>
              <a:rPr lang="ja-JP" altLang="en-US" dirty="0" smtClean="0">
                <a:solidFill>
                  <a:schemeClr val="bg1"/>
                </a:solidFill>
                <a:latin typeface="ＭＳ Ｐゴシック" panose="020B0600070205080204" pitchFamily="50" charset="-128"/>
                <a:ea typeface="ＭＳ Ｐゴシック" panose="020B0600070205080204" pitchFamily="50" charset="-128"/>
              </a:rPr>
              <a:t>都道府県においては、今年度から新カリキュラムによる研修</a:t>
            </a:r>
            <a:r>
              <a:rPr lang="ja-JP" altLang="en-US" dirty="0">
                <a:solidFill>
                  <a:schemeClr val="bg1"/>
                </a:solidFill>
                <a:latin typeface="ＭＳ Ｐゴシック" panose="020B0600070205080204" pitchFamily="50" charset="-128"/>
                <a:ea typeface="ＭＳ Ｐゴシック" panose="020B0600070205080204" pitchFamily="50" charset="-128"/>
              </a:rPr>
              <a:t>を段階的に</a:t>
            </a:r>
            <a:r>
              <a:rPr lang="ja-JP" altLang="en-US" dirty="0" smtClean="0">
                <a:solidFill>
                  <a:schemeClr val="bg1"/>
                </a:solidFill>
                <a:latin typeface="ＭＳ Ｐゴシック" panose="020B0600070205080204" pitchFamily="50" charset="-128"/>
                <a:ea typeface="ＭＳ Ｐゴシック" panose="020B0600070205080204" pitchFamily="50" charset="-128"/>
              </a:rPr>
              <a:t>実施</a:t>
            </a:r>
            <a:endParaRPr lang="ja-JP" altLang="ja-JP" strike="dblStrike"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2120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３</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想定される都道府県での実施上の課題（例）</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１</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運営等の課題</a:t>
            </a:r>
            <a:r>
              <a:rPr lang="ja-JP" altLang="en-US" sz="1900" dirty="0">
                <a:latin typeface="ＭＳ Ｐゴシック" panose="020B0600070205080204" pitchFamily="50" charset="-128"/>
                <a:ea typeface="ＭＳ Ｐゴシック" panose="020B0600070205080204" pitchFamily="50" charset="-128"/>
              </a:rPr>
              <a:t>　→ 都道府県職員向けプログラムを実施</a:t>
            </a: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日程・会場の確保、日程の振り分け</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定員の想定、複数日程で実施する場合の参加者の振り分け</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告示改正の事業所等への周知</a:t>
            </a: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２</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企画等の課題</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教材</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講義資料、演習ツール、演習モデル事例等</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の</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作成</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教材例や作成のポイントを伝達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特に更新研修</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 講義・演習の展開方法</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昨年度の振り返りを実施し、具体的方法を協議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基礎研修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具体的な実施方法の体験的理解、指導案等の提供</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更新研修</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新カリキュラムでの実施に向けた準備</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協議</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方法</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リーダー不在</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講義講師、演習講師</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の不足</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演習</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講師</a:t>
            </a:r>
            <a:r>
              <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ファシリテータ</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の養成、研修内容の伝達</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企画</a:t>
            </a:r>
            <a:r>
              <a:rPr lang="ja-JP" altLang="en-US" sz="190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運営に関する演習</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の実施</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04973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４</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令和元年度</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の本研修の</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構成と内容</a:t>
            </a:r>
            <a:r>
              <a:rPr lang="en-US" altLang="ja-JP" sz="2400" dirty="0" smtClean="0">
                <a:solidFill>
                  <a:schemeClr val="bg1"/>
                </a:solidFill>
                <a:latin typeface="ＤＦ特太ゴシック体" panose="020B0509000000000000" pitchFamily="49" charset="-128"/>
                <a:ea typeface="ＤＦ特太ゴシック体" panose="020B0509000000000000" pitchFamily="49" charset="-128"/>
              </a:rPr>
              <a:t>〔</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１</a:t>
            </a:r>
            <a:r>
              <a:rPr lang="en-US" altLang="ja-JP" sz="2400" dirty="0" smtClean="0">
                <a:solidFill>
                  <a:schemeClr val="bg1"/>
                </a:solidFill>
                <a:latin typeface="ＤＦ特太ゴシック体" panose="020B0509000000000000" pitchFamily="49" charset="-128"/>
                <a:ea typeface="ＤＦ特太ゴシック体" panose="020B0509000000000000" pitchFamily="49" charset="-128"/>
              </a:rPr>
              <a:t>〕</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9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gn="r">
              <a:lnSpc>
                <a:spcPts val="900"/>
              </a:lnSpc>
              <a:buNone/>
            </a:pP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番号はプログラム番号をあらわす。</a:t>
            </a:r>
          </a:p>
          <a:p>
            <a:pPr marL="15875" lvl="1" indent="0">
              <a:lnSpc>
                <a:spcPts val="2100"/>
              </a:lnSpc>
              <a:buNone/>
            </a:pP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a:latin typeface="ＤＦ特太ゴシック体" panose="020B0509000000000000" pitchFamily="49" charset="-128"/>
                <a:ea typeface="ＤＦ特太ゴシック体" panose="020B0509000000000000" pitchFamily="49" charset="-128"/>
              </a:rPr>
              <a:t>１</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都道府県における研修の企画運営方法　</a:t>
            </a:r>
            <a:r>
              <a:rPr lang="en-US" altLang="ja-JP" sz="1900" dirty="0" smtClean="0">
                <a:latin typeface="ＤＦ特太ゴシック体" panose="020B0509000000000000" pitchFamily="49" charset="-128"/>
                <a:ea typeface="ＤＦ特太ゴシック体" panose="020B0509000000000000" pitchFamily="49" charset="-128"/>
              </a:rPr>
              <a:t>01 02 16 17</a:t>
            </a: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a:latin typeface="ＭＳ Ｐゴシック" panose="020B0600070205080204" pitchFamily="50" charset="-128"/>
                <a:ea typeface="ＭＳ Ｐゴシック" panose="020B0600070205080204" pitchFamily="50" charset="-128"/>
              </a:rPr>
              <a:t>　</a:t>
            </a:r>
            <a:r>
              <a:rPr lang="ja-JP" altLang="en-US" sz="1900" dirty="0" smtClean="0">
                <a:latin typeface="ＭＳ Ｐゴシック" panose="020B0600070205080204" pitchFamily="50" charset="-128"/>
                <a:ea typeface="ＭＳ Ｐゴシック" panose="020B0600070205080204" pitchFamily="50" charset="-128"/>
              </a:rPr>
              <a:t>○ 以下</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２</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５</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を具体的に都道府県で実現するための方法を協議。</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２</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相談支援従事者養成研修初任者研修との共通講義　</a:t>
            </a:r>
            <a:r>
              <a:rPr lang="en-US" altLang="ja-JP" sz="1900" dirty="0" smtClean="0">
                <a:latin typeface="ＤＦ特太ゴシック体" panose="020B0509000000000000" pitchFamily="49" charset="-128"/>
                <a:ea typeface="ＤＦ特太ゴシック体" panose="020B0509000000000000" pitchFamily="49" charset="-128"/>
              </a:rPr>
              <a:t>03</a:t>
            </a:r>
            <a:endParaRPr lang="ja-JP" altLang="en-US" sz="1900" dirty="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 告示や実施要綱</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標準カリキュラムを含む</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が改正前であるため、主に法制度を</a:t>
            </a: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扱う科目（「障害福祉の動向に関する講義」等）の概要を紹介。</a:t>
            </a: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３</a:t>
            </a:r>
            <a:r>
              <a:rPr lang="en-US" altLang="ja-JP" sz="1900" dirty="0" smtClean="0">
                <a:latin typeface="ＤＦ特太ゴシック体" panose="020B0509000000000000" pitchFamily="49" charset="-128"/>
                <a:ea typeface="ＤＦ特太ゴシック体" panose="020B0509000000000000" pitchFamily="49" charset="-128"/>
              </a:rPr>
              <a:t>】</a:t>
            </a:r>
            <a:r>
              <a:rPr lang="ja-JP" altLang="en-US" sz="1900" dirty="0" smtClean="0">
                <a:latin typeface="ＤＦ特太ゴシック体" panose="020B0509000000000000" pitchFamily="49" charset="-128"/>
                <a:ea typeface="ＤＦ特太ゴシック体" panose="020B0509000000000000" pitchFamily="49" charset="-128"/>
              </a:rPr>
              <a:t> 基礎研修　</a:t>
            </a:r>
            <a:r>
              <a:rPr lang="en-US" altLang="ja-JP" sz="1900" dirty="0" smtClean="0">
                <a:latin typeface="ＤＦ特太ゴシック体" panose="020B0509000000000000" pitchFamily="49" charset="-128"/>
                <a:ea typeface="ＤＦ特太ゴシック体" panose="020B0509000000000000" pitchFamily="49" charset="-128"/>
              </a:rPr>
              <a:t>04 05</a:t>
            </a:r>
            <a:endParaRPr lang="ja-JP" altLang="en-US" sz="1900" dirty="0" smtClean="0">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昨年度伝達した内容の振り返り</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一部の昨年度国研修後に更新された資料の紹介</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伝達</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都道府県等における実施に向けた企画・立案の課題を協議</a:t>
            </a:r>
          </a:p>
          <a:p>
            <a:pPr marL="15875" lvl="1" indent="0">
              <a:lnSpc>
                <a:spcPts val="600"/>
              </a:lnSpc>
              <a:buNone/>
            </a:pPr>
            <a:endParaRPr kumimoji="1"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a:t>
            </a:r>
            <a:r>
              <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４</a:t>
            </a: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a:t>
            </a:r>
            <a:r>
              <a:rPr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a:t>
            </a:r>
            <a:r>
              <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実践研修　</a:t>
            </a: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06 07</a:t>
            </a:r>
            <a:endPar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 更新研修を伝達する上で必要となる概要の紹介</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伝達</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err="1"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7651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４</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令和元年度</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の本研修の</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構成と内容</a:t>
            </a:r>
            <a:r>
              <a:rPr lang="en-US" altLang="ja-JP" sz="2400" dirty="0" smtClean="0">
                <a:solidFill>
                  <a:schemeClr val="bg1"/>
                </a:solidFill>
                <a:latin typeface="ＤＦ特太ゴシック体" panose="020B0509000000000000" pitchFamily="49" charset="-128"/>
                <a:ea typeface="ＤＦ特太ゴシック体" panose="020B0509000000000000" pitchFamily="49" charset="-128"/>
              </a:rPr>
              <a:t>〔</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２</a:t>
            </a:r>
            <a:r>
              <a:rPr lang="en-US" altLang="ja-JP" sz="2400" dirty="0" smtClean="0">
                <a:solidFill>
                  <a:schemeClr val="bg1"/>
                </a:solidFill>
                <a:latin typeface="ＤＦ特太ゴシック体" panose="020B0509000000000000" pitchFamily="49" charset="-128"/>
                <a:ea typeface="ＤＦ特太ゴシック体" panose="020B0509000000000000" pitchFamily="49" charset="-128"/>
              </a:rPr>
              <a:t>〕</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a:t>
            </a:r>
            <a:r>
              <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５</a:t>
            </a: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a:t>
            </a:r>
            <a:r>
              <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更新研修 </a:t>
            </a: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08 09 10 11 12 13 14 15</a:t>
            </a:r>
            <a:endPar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gn="r">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本年度</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から</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の都道府県での実施に向け重点的に取り扱う</a:t>
            </a:r>
          </a:p>
          <a:p>
            <a:pPr marL="15875" lvl="1" indent="0" algn="r">
              <a:lnSpc>
                <a:spcPts val="2100"/>
              </a:lnSpc>
              <a:buNone/>
            </a:pPr>
            <a:endPar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a:t>
            </a:r>
            <a:r>
              <a:rPr lang="ja-JP" altLang="en-US" sz="19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前半</a:t>
            </a:r>
            <a:r>
              <a:rPr lang="en-US" altLang="ja-JP" sz="19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a:t>
            </a:r>
            <a:r>
              <a:rPr lang="ja-JP" altLang="en-US" sz="19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自己検証</a:t>
            </a:r>
            <a:r>
              <a:rPr kumimoji="1"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a:t>
            </a:r>
            <a:r>
              <a:rPr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09 10 11</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内容を詳細に解説、カリキュラムどおりの内容で実施</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体験</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err="1"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演習は、参加者が受講生となり、実際のプロセスを体験。</a:t>
            </a:r>
            <a:endPar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endPar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a:t>
            </a:r>
            <a:r>
              <a:rPr lang="ja-JP" altLang="en-US" sz="19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後半</a:t>
            </a:r>
            <a:r>
              <a:rPr lang="en-US" altLang="ja-JP" sz="19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a:t>
            </a:r>
            <a:r>
              <a:rPr lang="ja-JP" altLang="en-US" sz="19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スーパービジョン</a:t>
            </a:r>
            <a:r>
              <a:rPr lang="en-US" altLang="ja-JP"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12-1, 12-2, 13, 14, 15</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時間を短縮して</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実施</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。講義・演習の内容を伝達するとともに、実施方法を解説。</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実演は、モデル研修</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厚生労働科学研究髙木</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班</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の内容を更に改訂して実施。</a:t>
            </a:r>
          </a:p>
          <a:p>
            <a:pPr marL="15875" lvl="1" indent="0">
              <a:lnSpc>
                <a:spcPts val="300"/>
              </a:lnSpc>
              <a:buNone/>
            </a:pP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令和５年度までは経過措置期間であるが、本年度</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から割愛せず実施する</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都道府</a:t>
            </a:r>
            <a:endPar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県</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も</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ある</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ため</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、内容を詳細に伝達。</a:t>
            </a:r>
            <a:endPar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0844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５</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次年度以降の国研修について</a:t>
            </a:r>
            <a:r>
              <a:rPr lang="en-US" altLang="ja-JP" sz="2400" dirty="0" smtClean="0">
                <a:solidFill>
                  <a:schemeClr val="bg1"/>
                </a:solidFill>
                <a:latin typeface="ＤＦ特太ゴシック体" panose="020B0509000000000000" pitchFamily="49" charset="-128"/>
                <a:ea typeface="ＤＦ特太ゴシック体" panose="020B0509000000000000" pitchFamily="49" charset="-128"/>
              </a:rPr>
              <a:t>〔</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予定</a:t>
            </a:r>
            <a:r>
              <a:rPr lang="en-US" altLang="ja-JP" sz="2400" dirty="0" smtClean="0">
                <a:solidFill>
                  <a:schemeClr val="bg1"/>
                </a:solidFill>
                <a:latin typeface="ＤＦ特太ゴシック体" panose="020B0509000000000000" pitchFamily="49" charset="-128"/>
                <a:ea typeface="ＤＦ特太ゴシック体" panose="020B0509000000000000" pitchFamily="49" charset="-128"/>
              </a:rPr>
              <a:t>〕</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3" name="コンテンツ プレースホルダー 2"/>
          <p:cNvSpPr>
            <a:spLocks noGrp="1"/>
          </p:cNvSpPr>
          <p:nvPr>
            <p:ph idx="4294967295"/>
          </p:nvPr>
        </p:nvSpPr>
        <p:spPr>
          <a:xfrm>
            <a:off x="155575" y="795339"/>
            <a:ext cx="8778875" cy="5589588"/>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9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次年度以降以下の内容を段階的に実施</a:t>
            </a:r>
            <a:endPar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500"/>
              </a:lnSpc>
              <a:buNone/>
            </a:pPr>
            <a:endPar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基礎研修</a:t>
            </a:r>
            <a:endParaRPr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・各都道府県等にて実施した結果をもとに、更に効果的な研修を実施するための</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情報交換、企画・立案の検討。</a:t>
            </a:r>
          </a:p>
          <a:p>
            <a:pPr marL="15875" lvl="1" indent="0">
              <a:lnSpc>
                <a:spcPts val="2100"/>
              </a:lnSpc>
              <a:buNone/>
            </a:pPr>
            <a:endPar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実践研修</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・詳細な内容及び実施方法の伝達（令和２年度の中心テーマとして予定）</a:t>
            </a:r>
          </a:p>
          <a:p>
            <a:pPr marL="15875" lvl="1" indent="0">
              <a:lnSpc>
                <a:spcPts val="2100"/>
              </a:lnSpc>
              <a:buNone/>
            </a:pPr>
            <a:endPar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ja-JP" altLang="en-US" sz="19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更新研修</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・後半部分</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スーパービジョン</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の詳細な展開方法を伝達</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体験</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err="1"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300"/>
              </a:lnSpc>
              <a:buNone/>
            </a:pP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endPar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各都道府県において実施した結果をもとに、更に効果的な研修を実施</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する</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ため</a:t>
            </a:r>
          </a:p>
          <a:p>
            <a:pPr marL="15875" lvl="1" indent="0">
              <a:lnSpc>
                <a:spcPts val="2100"/>
              </a:lnSpc>
              <a:buNone/>
            </a:pP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の内容については、各研修とも段階的に実施予定。</a:t>
            </a:r>
            <a:endParaRPr lang="en-US" altLang="ja-JP" sz="19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08209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1404</TotalTime>
  <Words>5062</Words>
  <Application>Microsoft Office PowerPoint</Application>
  <PresentationFormat>画面に合わせる (4:3)</PresentationFormat>
  <Paragraphs>1078</Paragraphs>
  <Slides>45</Slides>
  <Notes>15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45</vt:i4>
      </vt:variant>
    </vt:vector>
  </HeadingPairs>
  <TitlesOfParts>
    <vt:vector size="55" baseType="lpstr">
      <vt:lpstr>ＤＦ特太ゴシック体</vt:lpstr>
      <vt:lpstr>ＭＳ Ｐゴシック</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Ⅰ サービス管理責任者・児童発達支援管理責任者 　の研修制度の改定について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サービス管理責任者等の研修見直しに伴う経過措置及び配置時の取扱いの緩和等について</vt:lpstr>
      <vt:lpstr>サービス管理責任者・児童発達支援管理責任者研修の位置付け</vt:lpstr>
      <vt:lpstr>新カリキュラムへの移行【指導者養成研修(国研修)及び都道府県研修】</vt:lpstr>
      <vt:lpstr>サービス管理責任者・児童発達支援管理責任者研修の告示別表</vt:lpstr>
      <vt:lpstr>　Ⅱ 相談支援専門員の研修制度 の見直しについて</vt:lpstr>
      <vt:lpstr>PowerPoint プレゼンテーション</vt:lpstr>
      <vt:lpstr>PowerPoint プレゼンテーション</vt:lpstr>
      <vt:lpstr>PowerPoint プレゼンテーション</vt:lpstr>
      <vt:lpstr>相談支援専門員の研修制度の見直しについて</vt:lpstr>
      <vt:lpstr>相談支援専門員研修の告示別表（案）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藤川 雄一(fujikawa-yuuichi.ca6)</dc:creator>
  <cp:lastModifiedBy>藤川 雄一(fujikawa-yuuichi.ca6)</cp:lastModifiedBy>
  <cp:revision>125</cp:revision>
  <cp:lastPrinted>2019-06-04T08:01:35Z</cp:lastPrinted>
  <dcterms:created xsi:type="dcterms:W3CDTF">2019-04-16T08:58:43Z</dcterms:created>
  <dcterms:modified xsi:type="dcterms:W3CDTF">2019-06-19T10:37:38Z</dcterms:modified>
</cp:coreProperties>
</file>